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1.xml" ContentType="application/vnd.openxmlformats-officedocument.themeOverride+xml"/>
  <Override PartName="/ppt/drawings/drawing1.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2.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3.xml" ContentType="application/vnd.openxmlformats-officedocument.themeOverride+xml"/>
  <Override PartName="/ppt/notesSlides/notesSlide1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4.xml" ContentType="application/vnd.openxmlformats-officedocument.themeOverride+xml"/>
  <Override PartName="/ppt/notesSlides/notesSlide1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5.xml" ContentType="application/vnd.openxmlformats-officedocument.themeOverr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6.xml" ContentType="application/vnd.openxmlformats-officedocument.themeOverr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7.xml" ContentType="application/vnd.openxmlformats-officedocument.themeOverr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8.xml" ContentType="application/vnd.openxmlformats-officedocument.themeOverr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9.xml" ContentType="application/vnd.openxmlformats-officedocument.themeOverr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0.xml" ContentType="application/vnd.openxmlformats-officedocument.themeOverrid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36" r:id="rId2"/>
    <p:sldMasterId id="2147483723" r:id="rId3"/>
    <p:sldMasterId id="2147483750" r:id="rId4"/>
    <p:sldMasterId id="2147483762" r:id="rId5"/>
    <p:sldMasterId id="2147483774" r:id="rId6"/>
  </p:sldMasterIdLst>
  <p:notesMasterIdLst>
    <p:notesMasterId r:id="rId58"/>
  </p:notesMasterIdLst>
  <p:handoutMasterIdLst>
    <p:handoutMasterId r:id="rId59"/>
  </p:handoutMasterIdLst>
  <p:sldIdLst>
    <p:sldId id="360" r:id="rId7"/>
    <p:sldId id="454" r:id="rId8"/>
    <p:sldId id="482" r:id="rId9"/>
    <p:sldId id="528" r:id="rId10"/>
    <p:sldId id="489" r:id="rId11"/>
    <p:sldId id="480" r:id="rId12"/>
    <p:sldId id="455" r:id="rId13"/>
    <p:sldId id="465" r:id="rId14"/>
    <p:sldId id="478" r:id="rId15"/>
    <p:sldId id="479" r:id="rId16"/>
    <p:sldId id="481" r:id="rId17"/>
    <p:sldId id="477" r:id="rId18"/>
    <p:sldId id="515" r:id="rId19"/>
    <p:sldId id="487" r:id="rId20"/>
    <p:sldId id="464" r:id="rId21"/>
    <p:sldId id="491" r:id="rId22"/>
    <p:sldId id="517" r:id="rId23"/>
    <p:sldId id="518" r:id="rId24"/>
    <p:sldId id="521" r:id="rId25"/>
    <p:sldId id="519" r:id="rId26"/>
    <p:sldId id="483" r:id="rId27"/>
    <p:sldId id="494" r:id="rId28"/>
    <p:sldId id="496" r:id="rId29"/>
    <p:sldId id="527" r:id="rId30"/>
    <p:sldId id="497" r:id="rId31"/>
    <p:sldId id="498" r:id="rId32"/>
    <p:sldId id="499" r:id="rId33"/>
    <p:sldId id="500" r:id="rId34"/>
    <p:sldId id="513" r:id="rId35"/>
    <p:sldId id="501" r:id="rId36"/>
    <p:sldId id="502" r:id="rId37"/>
    <p:sldId id="505" r:id="rId38"/>
    <p:sldId id="506" r:id="rId39"/>
    <p:sldId id="509" r:id="rId40"/>
    <p:sldId id="510" r:id="rId41"/>
    <p:sldId id="503" r:id="rId42"/>
    <p:sldId id="511" r:id="rId43"/>
    <p:sldId id="512" r:id="rId44"/>
    <p:sldId id="522" r:id="rId45"/>
    <p:sldId id="523" r:id="rId46"/>
    <p:sldId id="524" r:id="rId47"/>
    <p:sldId id="525" r:id="rId48"/>
    <p:sldId id="484" r:id="rId49"/>
    <p:sldId id="462" r:id="rId50"/>
    <p:sldId id="474" r:id="rId51"/>
    <p:sldId id="471" r:id="rId52"/>
    <p:sldId id="485" r:id="rId53"/>
    <p:sldId id="466" r:id="rId54"/>
    <p:sldId id="486" r:id="rId55"/>
    <p:sldId id="463" r:id="rId56"/>
    <p:sldId id="514" r:id="rId57"/>
  </p:sldIdLst>
  <p:sldSz cx="9144000" cy="6858000" type="screen4x3"/>
  <p:notesSz cx="6797675" cy="9926638"/>
  <p:defaultTextStyle>
    <a:defPPr>
      <a:defRPr lang="en-US"/>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13D"/>
    <a:srgbClr val="00FF00"/>
    <a:srgbClr val="FF9900"/>
    <a:srgbClr val="FFFF00"/>
    <a:srgbClr val="FFCC00"/>
    <a:srgbClr val="E87722"/>
    <a:srgbClr val="FDFDFD"/>
    <a:srgbClr val="7F7F7F"/>
    <a:srgbClr val="33CCCC"/>
    <a:srgbClr val="FFD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74485" autoAdjust="0"/>
  </p:normalViewPr>
  <p:slideViewPr>
    <p:cSldViewPr showGuides="1">
      <p:cViewPr varScale="1">
        <p:scale>
          <a:sx n="56" d="100"/>
          <a:sy n="56" d="100"/>
        </p:scale>
        <p:origin x="177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842"/>
    </p:cViewPr>
  </p:sorterViewPr>
  <p:notesViewPr>
    <p:cSldViewPr>
      <p:cViewPr varScale="1">
        <p:scale>
          <a:sx n="82" d="100"/>
          <a:sy n="82" d="100"/>
        </p:scale>
        <p:origin x="28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ltu.edu.au\GroupDrives\CA%20-%20PIPU\Operations\Working\SRastegari\RNA%20-%20Respect%20Now%20Always\Results\Analysis%20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ltu.edu.au\GroupDrives\CA%20-%20PIPU\Operations\Working\SRastegari\RNA%20-%20Respect%20Now%20Always\Results\Analysis%206.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ltu.edu.au\GroupDrives\CA%20-%20PIPU\Operations\Working\SRastegari\RNA%20-%20Respect%20Now%20Always\Results\Analysis%206.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ltu.edu.au\GroupDrives\CA%20-%20PIPU\Operations\Working\SRastegari\RNA%20-%20Respect%20Now%20Always\Results\Analysis%206.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ltu.edu.au\GroupDrives\CA%20-%20PIPU\Operations\Working\SRastegari\RNA%20-%20Respect%20Now%20Always\Results\Analysis%206.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ltu.edu.au\GroupDrives\CA%20-%20PIPU\Operations\Working\SRastegari\RNA%20-%20Respect%20Now%20Always\Results\Analysis%206.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ltu.edu.au\GroupDrives\CA%20-%20PIPU\Operations\Working\SRastegari\RNA%20-%20Respect%20Now%20Always\Results\Analysis%202.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ltu.edu.au\GroupDrives\CA%20-%20PIPU\Operations\Working\SRastegari\RNA%20-%20Respect%20Now%20Always\Results\Analysis%202.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ltu.edu.au\GroupDrives\CA%20-%20PIPU\Operations\Working\SRastegari\RNA%20-%20Respect%20Now%20Always\Results\Analysis%202.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ltu.edu.au\GroupDrives\CA%20-%20PIPU\Operations\Working\SRastegari\RNA%20-%20Respect%20Now%20Always\Results\Analysis%20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ltu.edu.au\GroupDrives\CA%20-%20PIPU\Operations\Working\SRastegari\RNA%20-%20Respect%20Now%20Always\Results\Analysis%202.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1.xml"/><Relationship Id="rId4" Type="http://schemas.openxmlformats.org/officeDocument/2006/relationships/oleObject" Target="file:///\\ltu.edu.au\GroupDrives\CA%20-%20PIPU\Operations\Working\SRastegari\RNA%20-%20Respect%20Now%20Always\Results\Analysis%203.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ltu.edu.au\GroupDrives\CA%20-%20PIPU\Operations\Working\SRastegari\RNA%20-%20Respect%20Now%20Always\Results\Analysis%203.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4.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ltu.edu.au\GroupDrives\CA%20-%20PIPU\Operations\Working\SRastegari\RNA%20-%20Respect%20Now%20Always\Results\Analysis%20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ltu.edu.au\GroupDrives\CA%20-%20PIPU\Operations\Working\SRastegari\RNA%20-%20Respect%20Now%20Always\Results\Analysis%204.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4.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4.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1" Type="http://schemas.openxmlformats.org/officeDocument/2006/relationships/oleObject" Target="file:///\\ltu.edu.au\GroupDrives\CA%20-%20PIPU\Operations\Working\SRastegari\RNA%20-%20Respect%20Now%20Always\Results\Analysis%204.xlsx"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4.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4.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4.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oleObject" Target="file:///\\ltu.edu.au\GroupDrives\CA%20-%20PIPU\Operations\Working\SRastegari\RNA%20-%20Respect%20Now%20Always\Results\Analysis%204.xlsx" TargetMode="External"/><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ltu.edu.au\GroupDrives\CA%20-%20PIPU\Operations\Working\SRastegari\RNA%20-%20Respect%20Now%20Always\Results\Analysis%204.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ltu.edu.au\GroupDrives\CA%20-%20PIPU\Operations\Working\SRastegari\RNA%20-%20Respect%20Now%20Always\Results\Analysis%20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ltu.edu.au\GroupDrives\CA%20-%20PIPU\Operations\Working\SRastegari\RNA%20-%20Respect%20Now%20Always\Results\Analysis%204.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ltu.edu.au\GroupDrives\CA%20-%20PIPU\Operations\Working\SRastegari\RNA%20-%20Respect%20Now%20Always\Results\Analysis%204.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ltu.edu.au\GroupDrives\CA%20-%20PIPU\Operations\Working\SRastegari\RNA%20-%20Respect%20Now%20Always\Results\Analysis%205.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ltu.edu.au\GroupDrives\CA%20-%20PIPU\Operations\Working\SRastegari\RNA%20-%20Respect%20Now%20Always\Results\Analysis%205.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ltu.edu.au\GroupDrives\CA%20-%20PIPU\Operations\Working\SRastegari\RNA%20-%20Respect%20Now%20Always\Results\Analysis%205.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ltu.edu.au\GroupDrives\CA%20-%20PIPU\Operations\Working\SRastegari\RNA%20-%20Respect%20Now%20Always\Results\Analysis%20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ltu.edu.au\GroupDrives\CA%20-%20PIPU\Operations\Working\SRastegari\RNA%20-%20Respect%20Now%20Always\Results\Analysis%20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ltu.edu.au\GroupDrives\CA%20-%20PIPU\Operations\Working\SRastegari\RNA%20-%20Respect%20Now%20Always\Results\Analysis%20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ltu.edu.au\GroupDrives\CA%20-%20PIPU\Operations\Working\SRastegari\RNA%20-%20Respect%20Now%20Always\Results\Analysi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Sheet1!$A$30</c:f>
          <c:strCache>
            <c:ptCount val="1"/>
            <c:pt idx="0">
              <c:v>National Comparison: Sexually Harassed in 2016 </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E843-444B-9853-C4E619E2160E}"/>
              </c:ext>
            </c:extLst>
          </c:dPt>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3-E843-444B-9853-C4E619E2160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Sheet1!$C$27:$D$27</c:f>
              <c:strCache>
                <c:ptCount val="2"/>
                <c:pt idx="0">
                  <c:v>National</c:v>
                </c:pt>
                <c:pt idx="1">
                  <c:v>La Trobe</c:v>
                </c:pt>
              </c:strCache>
            </c:strRef>
          </c:cat>
          <c:val>
            <c:numRef>
              <c:f>Sheet1!$C$30:$D$30</c:f>
              <c:numCache>
                <c:formatCode>0%</c:formatCode>
                <c:ptCount val="2"/>
                <c:pt idx="0">
                  <c:v>0.51</c:v>
                </c:pt>
                <c:pt idx="1">
                  <c:v>0.56000000000000005</c:v>
                </c:pt>
              </c:numCache>
            </c:numRef>
          </c:val>
          <c:extLst xmlns:c16r2="http://schemas.microsoft.com/office/drawing/2015/06/chart">
            <c:ext xmlns:c16="http://schemas.microsoft.com/office/drawing/2014/chart" uri="{C3380CC4-5D6E-409C-BE32-E72D297353CC}">
              <c16:uniqueId val="{00000004-E843-444B-9853-C4E619E2160E}"/>
            </c:ext>
          </c:extLst>
        </c:ser>
        <c:dLbls>
          <c:dLblPos val="inEnd"/>
          <c:showLegendKey val="0"/>
          <c:showVal val="1"/>
          <c:showCatName val="0"/>
          <c:showSerName val="0"/>
          <c:showPercent val="0"/>
          <c:showBubbleSize val="0"/>
        </c:dLbls>
        <c:gapWidth val="103"/>
        <c:overlap val="100"/>
        <c:axId val="446411144"/>
        <c:axId val="446411928"/>
      </c:barChart>
      <c:catAx>
        <c:axId val="44641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6411928"/>
        <c:crosses val="autoZero"/>
        <c:auto val="1"/>
        <c:lblAlgn val="ctr"/>
        <c:lblOffset val="100"/>
        <c:noMultiLvlLbl val="0"/>
      </c:catAx>
      <c:valAx>
        <c:axId val="446411928"/>
        <c:scaling>
          <c:orientation val="minMax"/>
          <c:max val="1"/>
        </c:scaling>
        <c:delete val="1"/>
        <c:axPos val="l"/>
        <c:numFmt formatCode="0%" sourceLinked="1"/>
        <c:majorTickMark val="none"/>
        <c:minorTickMark val="none"/>
        <c:tickLblPos val="nextTo"/>
        <c:crossAx val="44641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Sheet1!$A$44</c:f>
          <c:strCache>
            <c:ptCount val="1"/>
            <c:pt idx="0">
              <c:v>La Trobe: Sexually Harassed at University in 2016 by Undergraduate / Postgraduate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C00F-4727-800D-AA271412A12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Sheet1!$K$27:$L$27</c:f>
              <c:strCache>
                <c:ptCount val="2"/>
                <c:pt idx="0">
                  <c:v>Undergraduate</c:v>
                </c:pt>
                <c:pt idx="1">
                  <c:v>Postgraduate</c:v>
                </c:pt>
              </c:strCache>
            </c:strRef>
          </c:cat>
          <c:val>
            <c:numRef>
              <c:f>Sheet1!$K$40:$L$40</c:f>
              <c:numCache>
                <c:formatCode>0%</c:formatCode>
                <c:ptCount val="2"/>
                <c:pt idx="0">
                  <c:v>0.33</c:v>
                </c:pt>
                <c:pt idx="1">
                  <c:v>0.21</c:v>
                </c:pt>
              </c:numCache>
            </c:numRef>
          </c:val>
          <c:extLst xmlns:c16r2="http://schemas.microsoft.com/office/drawing/2015/06/chart">
            <c:ext xmlns:c16="http://schemas.microsoft.com/office/drawing/2014/chart" uri="{C3380CC4-5D6E-409C-BE32-E72D297353CC}">
              <c16:uniqueId val="{00000002-C00F-4727-800D-AA271412A12D}"/>
            </c:ext>
          </c:extLst>
        </c:ser>
        <c:dLbls>
          <c:dLblPos val="inEnd"/>
          <c:showLegendKey val="0"/>
          <c:showVal val="1"/>
          <c:showCatName val="0"/>
          <c:showSerName val="0"/>
          <c:showPercent val="0"/>
          <c:showBubbleSize val="0"/>
        </c:dLbls>
        <c:gapWidth val="103"/>
        <c:overlap val="100"/>
        <c:axId val="325023992"/>
        <c:axId val="325024384"/>
      </c:barChart>
      <c:catAx>
        <c:axId val="32502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024384"/>
        <c:crosses val="autoZero"/>
        <c:auto val="1"/>
        <c:lblAlgn val="ctr"/>
        <c:lblOffset val="100"/>
        <c:noMultiLvlLbl val="0"/>
      </c:catAx>
      <c:valAx>
        <c:axId val="325024384"/>
        <c:scaling>
          <c:orientation val="minMax"/>
          <c:max val="1"/>
        </c:scaling>
        <c:delete val="1"/>
        <c:axPos val="l"/>
        <c:numFmt formatCode="0%" sourceLinked="1"/>
        <c:majorTickMark val="none"/>
        <c:minorTickMark val="none"/>
        <c:tickLblPos val="nextTo"/>
        <c:crossAx val="325023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Sheet1!$A$54</c:f>
          <c:strCache>
            <c:ptCount val="1"/>
            <c:pt idx="0">
              <c:v>National Comparison: Sexually  Harassed  at University  In 2016 (Excluding Travelling to or from University)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36507936507937E-2"/>
          <c:y val="0.16189193980669436"/>
          <c:w val="0.8891269841269841"/>
          <c:h val="0.7211961185261466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070B-4F05-9FE7-B509384F4D5C}"/>
              </c:ext>
            </c:extLst>
          </c:dPt>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3-070B-4F05-9FE7-B509384F4D5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Sheet1!$C$27:$D$27</c:f>
              <c:strCache>
                <c:ptCount val="2"/>
                <c:pt idx="0">
                  <c:v>National</c:v>
                </c:pt>
                <c:pt idx="1">
                  <c:v>La Trobe</c:v>
                </c:pt>
              </c:strCache>
            </c:strRef>
          </c:cat>
          <c:val>
            <c:numRef>
              <c:f>Sheet1!$C$54:$D$54</c:f>
              <c:numCache>
                <c:formatCode>0%</c:formatCode>
                <c:ptCount val="2"/>
                <c:pt idx="0">
                  <c:v>0.21</c:v>
                </c:pt>
                <c:pt idx="1">
                  <c:v>0.24</c:v>
                </c:pt>
              </c:numCache>
            </c:numRef>
          </c:val>
          <c:extLst xmlns:c16r2="http://schemas.microsoft.com/office/drawing/2015/06/chart">
            <c:ext xmlns:c16="http://schemas.microsoft.com/office/drawing/2014/chart" uri="{C3380CC4-5D6E-409C-BE32-E72D297353CC}">
              <c16:uniqueId val="{00000004-070B-4F05-9FE7-B509384F4D5C}"/>
            </c:ext>
          </c:extLst>
        </c:ser>
        <c:dLbls>
          <c:dLblPos val="inEnd"/>
          <c:showLegendKey val="0"/>
          <c:showVal val="1"/>
          <c:showCatName val="0"/>
          <c:showSerName val="0"/>
          <c:showPercent val="0"/>
          <c:showBubbleSize val="0"/>
        </c:dLbls>
        <c:gapWidth val="103"/>
        <c:overlap val="100"/>
        <c:axId val="325025168"/>
        <c:axId val="325025560"/>
      </c:barChart>
      <c:catAx>
        <c:axId val="32502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5025560"/>
        <c:crosses val="autoZero"/>
        <c:auto val="1"/>
        <c:lblAlgn val="ctr"/>
        <c:lblOffset val="100"/>
        <c:noMultiLvlLbl val="0"/>
      </c:catAx>
      <c:valAx>
        <c:axId val="325025560"/>
        <c:scaling>
          <c:orientation val="minMax"/>
          <c:max val="1"/>
        </c:scaling>
        <c:delete val="1"/>
        <c:axPos val="l"/>
        <c:numFmt formatCode="0%" sourceLinked="1"/>
        <c:majorTickMark val="none"/>
        <c:minorTickMark val="none"/>
        <c:tickLblPos val="nextTo"/>
        <c:crossAx val="32502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Sheet1!$A$55</c:f>
          <c:strCache>
            <c:ptCount val="1"/>
            <c:pt idx="0">
              <c:v>La Trobe: Sexually  Harassed  at University  In 2016 (Excluding Travelling to or from University) by Gender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36507936507937E-2"/>
          <c:y val="0.40544246031746034"/>
          <c:w val="0.8891269841269841"/>
          <c:h val="0.47764563492063494"/>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CB58-4A60-9626-B569A486B9C2}"/>
              </c:ext>
            </c:extLst>
          </c:dPt>
          <c:dLbls>
            <c:dLbl>
              <c:idx val="0"/>
              <c:layout>
                <c:manualLayout>
                  <c:x val="0"/>
                  <c:y val="-1.093121693121705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5278009259259259E-2"/>
                  <c:y val="1.756455026455026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7871157407407404"/>
                      <c:h val="0.14843544973544973"/>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Sheet1!$E$27:$F$27</c:f>
              <c:strCache>
                <c:ptCount val="2"/>
                <c:pt idx="0">
                  <c:v>Male</c:v>
                </c:pt>
                <c:pt idx="1">
                  <c:v>Female</c:v>
                </c:pt>
              </c:strCache>
            </c:strRef>
          </c:cat>
          <c:val>
            <c:numRef>
              <c:f>Sheet1!$E$54:$F$54</c:f>
              <c:numCache>
                <c:formatCode>0%</c:formatCode>
                <c:ptCount val="2"/>
                <c:pt idx="0">
                  <c:v>0.16</c:v>
                </c:pt>
                <c:pt idx="1">
                  <c:v>0.28999999999999998</c:v>
                </c:pt>
              </c:numCache>
            </c:numRef>
          </c:val>
          <c:extLst xmlns:c16r2="http://schemas.microsoft.com/office/drawing/2015/06/chart">
            <c:ext xmlns:c16="http://schemas.microsoft.com/office/drawing/2014/chart" uri="{C3380CC4-5D6E-409C-BE32-E72D297353CC}">
              <c16:uniqueId val="{00000002-CB58-4A60-9626-B569A486B9C2}"/>
            </c:ext>
          </c:extLst>
        </c:ser>
        <c:dLbls>
          <c:dLblPos val="inEnd"/>
          <c:showLegendKey val="0"/>
          <c:showVal val="1"/>
          <c:showCatName val="0"/>
          <c:showSerName val="0"/>
          <c:showPercent val="0"/>
          <c:showBubbleSize val="0"/>
        </c:dLbls>
        <c:gapWidth val="103"/>
        <c:overlap val="100"/>
        <c:axId val="325026344"/>
        <c:axId val="325026736"/>
      </c:barChart>
      <c:catAx>
        <c:axId val="32502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5026736"/>
        <c:crosses val="autoZero"/>
        <c:auto val="1"/>
        <c:lblAlgn val="ctr"/>
        <c:lblOffset val="100"/>
        <c:noMultiLvlLbl val="0"/>
      </c:catAx>
      <c:valAx>
        <c:axId val="325026736"/>
        <c:scaling>
          <c:orientation val="minMax"/>
          <c:max val="1"/>
        </c:scaling>
        <c:delete val="1"/>
        <c:axPos val="l"/>
        <c:numFmt formatCode="0%" sourceLinked="1"/>
        <c:majorTickMark val="none"/>
        <c:minorTickMark val="none"/>
        <c:tickLblPos val="nextTo"/>
        <c:crossAx val="325026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Sheet1!$A$56</c:f>
          <c:strCache>
            <c:ptCount val="1"/>
            <c:pt idx="0">
              <c:v>La Trobe: Sexually  Harassed  at University  In 2016 (Excluding Travelling to or from University) by Stage of Study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36507936507937E-2"/>
          <c:y val="0.41048214285714291"/>
          <c:w val="0.8891269841269841"/>
          <c:h val="0.47260595238095238"/>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1F47-49A7-A113-55DC17C39D42}"/>
              </c:ext>
            </c:extLst>
          </c:dPt>
          <c:dLbls>
            <c:dLbl>
              <c:idx val="0"/>
              <c:layout>
                <c:manualLayout>
                  <c:x val="1.1759259259259259E-2"/>
                  <c:y val="3.5898412698412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1759259259259259E-2"/>
                  <c:y val="2.9086772486772425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Sheet1!$G$27:$H$27</c:f>
              <c:strCache>
                <c:ptCount val="2"/>
                <c:pt idx="0">
                  <c:v>Commencing Student</c:v>
                </c:pt>
                <c:pt idx="1">
                  <c:v>Continuing Student</c:v>
                </c:pt>
              </c:strCache>
            </c:strRef>
          </c:cat>
          <c:val>
            <c:numRef>
              <c:f>Sheet1!$G$54:$H$54</c:f>
              <c:numCache>
                <c:formatCode>0%</c:formatCode>
                <c:ptCount val="2"/>
                <c:pt idx="0">
                  <c:v>0.23</c:v>
                </c:pt>
                <c:pt idx="1">
                  <c:v>0.25</c:v>
                </c:pt>
              </c:numCache>
            </c:numRef>
          </c:val>
          <c:extLst xmlns:c16r2="http://schemas.microsoft.com/office/drawing/2015/06/chart">
            <c:ext xmlns:c16="http://schemas.microsoft.com/office/drawing/2014/chart" uri="{C3380CC4-5D6E-409C-BE32-E72D297353CC}">
              <c16:uniqueId val="{00000002-1F47-49A7-A113-55DC17C39D42}"/>
            </c:ext>
          </c:extLst>
        </c:ser>
        <c:dLbls>
          <c:dLblPos val="inEnd"/>
          <c:showLegendKey val="0"/>
          <c:showVal val="1"/>
          <c:showCatName val="0"/>
          <c:showSerName val="0"/>
          <c:showPercent val="0"/>
          <c:showBubbleSize val="0"/>
        </c:dLbls>
        <c:gapWidth val="103"/>
        <c:overlap val="100"/>
        <c:axId val="325027520"/>
        <c:axId val="439202232"/>
      </c:barChart>
      <c:catAx>
        <c:axId val="32502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9202232"/>
        <c:crosses val="autoZero"/>
        <c:auto val="1"/>
        <c:lblAlgn val="ctr"/>
        <c:lblOffset val="100"/>
        <c:noMultiLvlLbl val="0"/>
      </c:catAx>
      <c:valAx>
        <c:axId val="439202232"/>
        <c:scaling>
          <c:orientation val="minMax"/>
          <c:max val="1"/>
        </c:scaling>
        <c:delete val="1"/>
        <c:axPos val="l"/>
        <c:numFmt formatCode="0%" sourceLinked="1"/>
        <c:majorTickMark val="none"/>
        <c:minorTickMark val="none"/>
        <c:tickLblPos val="nextTo"/>
        <c:crossAx val="32502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Sheet1!$A$57</c:f>
          <c:strCache>
            <c:ptCount val="1"/>
            <c:pt idx="0">
              <c:v>La Trobe: Sexually  Harassed  at University  In 2016 (Excluding Travelling to or from University) by Domestic/International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36507936507937E-2"/>
          <c:y val="0.41048214285714291"/>
          <c:w val="0.8891269841269841"/>
          <c:h val="0.47260595238095238"/>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B0EF-46B7-976F-A36C90B88DD1}"/>
              </c:ext>
            </c:extLst>
          </c:dPt>
          <c:dLbls>
            <c:dLbl>
              <c:idx val="0"/>
              <c:layout>
                <c:manualLayout>
                  <c:x val="1.7638657407407381E-2"/>
                  <c:y val="4.22428571428570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7871157407407404"/>
                      <c:h val="0.13499629629629631"/>
                    </c:manualLayout>
                  </c15:layout>
                </c:ext>
              </c:extLst>
            </c:dLbl>
            <c:dLbl>
              <c:idx val="1"/>
              <c:layout>
                <c:manualLayout>
                  <c:x val="5.8796296296296296E-3"/>
                  <c:y val="-2.9206349206361524E-4"/>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Sheet1!$I$27:$J$27</c:f>
              <c:strCache>
                <c:ptCount val="2"/>
                <c:pt idx="0">
                  <c:v>Domestic</c:v>
                </c:pt>
                <c:pt idx="1">
                  <c:v>International</c:v>
                </c:pt>
              </c:strCache>
            </c:strRef>
          </c:cat>
          <c:val>
            <c:numRef>
              <c:f>Sheet1!$I$54:$J$54</c:f>
              <c:numCache>
                <c:formatCode>0%</c:formatCode>
                <c:ptCount val="2"/>
                <c:pt idx="0">
                  <c:v>0.26</c:v>
                </c:pt>
                <c:pt idx="1">
                  <c:v>0.17</c:v>
                </c:pt>
              </c:numCache>
            </c:numRef>
          </c:val>
          <c:extLst xmlns:c16r2="http://schemas.microsoft.com/office/drawing/2015/06/chart">
            <c:ext xmlns:c16="http://schemas.microsoft.com/office/drawing/2014/chart" uri="{C3380CC4-5D6E-409C-BE32-E72D297353CC}">
              <c16:uniqueId val="{00000002-B0EF-46B7-976F-A36C90B88DD1}"/>
            </c:ext>
          </c:extLst>
        </c:ser>
        <c:dLbls>
          <c:dLblPos val="inEnd"/>
          <c:showLegendKey val="0"/>
          <c:showVal val="1"/>
          <c:showCatName val="0"/>
          <c:showSerName val="0"/>
          <c:showPercent val="0"/>
          <c:showBubbleSize val="0"/>
        </c:dLbls>
        <c:gapWidth val="103"/>
        <c:overlap val="100"/>
        <c:axId val="439203016"/>
        <c:axId val="439203408"/>
      </c:barChart>
      <c:catAx>
        <c:axId val="43920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9203408"/>
        <c:crosses val="autoZero"/>
        <c:auto val="1"/>
        <c:lblAlgn val="ctr"/>
        <c:lblOffset val="100"/>
        <c:noMultiLvlLbl val="0"/>
      </c:catAx>
      <c:valAx>
        <c:axId val="439203408"/>
        <c:scaling>
          <c:orientation val="minMax"/>
          <c:max val="1"/>
        </c:scaling>
        <c:delete val="1"/>
        <c:axPos val="l"/>
        <c:numFmt formatCode="0%" sourceLinked="1"/>
        <c:majorTickMark val="none"/>
        <c:minorTickMark val="none"/>
        <c:tickLblPos val="nextTo"/>
        <c:crossAx val="43920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Sheet1!$A$58</c:f>
          <c:strCache>
            <c:ptCount val="1"/>
            <c:pt idx="0">
              <c:v>La Trobe: Sexually  Harassed  at University  In 2016 (Excluding Travelling to or from University) by Undergraduate/Postgraduate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36507936507937E-2"/>
          <c:y val="0.40040277777777777"/>
          <c:w val="0.8891269841269841"/>
          <c:h val="0.48268531746031756"/>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9951-4C05-A6B8-95FA7FC0CADE}"/>
              </c:ext>
            </c:extLst>
          </c:dPt>
          <c:dLbls>
            <c:dLbl>
              <c:idx val="0"/>
              <c:layout>
                <c:manualLayout>
                  <c:x val="-1.7638888888888916E-2"/>
                  <c:y val="3.814391534391522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8796296296296296E-3"/>
                  <c:y val="-3.405291005291128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Sheet1!$K$27:$L$27</c:f>
              <c:strCache>
                <c:ptCount val="2"/>
                <c:pt idx="0">
                  <c:v>Undergraduate</c:v>
                </c:pt>
                <c:pt idx="1">
                  <c:v>Postgraduate</c:v>
                </c:pt>
              </c:strCache>
            </c:strRef>
          </c:cat>
          <c:val>
            <c:numRef>
              <c:f>Sheet1!$K$54:$L$54</c:f>
              <c:numCache>
                <c:formatCode>0%</c:formatCode>
                <c:ptCount val="2"/>
                <c:pt idx="0">
                  <c:v>0.26</c:v>
                </c:pt>
                <c:pt idx="1">
                  <c:v>0.16</c:v>
                </c:pt>
              </c:numCache>
            </c:numRef>
          </c:val>
          <c:extLst xmlns:c16r2="http://schemas.microsoft.com/office/drawing/2015/06/chart">
            <c:ext xmlns:c16="http://schemas.microsoft.com/office/drawing/2014/chart" uri="{C3380CC4-5D6E-409C-BE32-E72D297353CC}">
              <c16:uniqueId val="{00000002-9951-4C05-A6B8-95FA7FC0CADE}"/>
            </c:ext>
          </c:extLst>
        </c:ser>
        <c:dLbls>
          <c:dLblPos val="inEnd"/>
          <c:showLegendKey val="0"/>
          <c:showVal val="1"/>
          <c:showCatName val="0"/>
          <c:showSerName val="0"/>
          <c:showPercent val="0"/>
          <c:showBubbleSize val="0"/>
        </c:dLbls>
        <c:gapWidth val="103"/>
        <c:overlap val="100"/>
        <c:axId val="439204192"/>
        <c:axId val="439204584"/>
      </c:barChart>
      <c:catAx>
        <c:axId val="43920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9204584"/>
        <c:crosses val="autoZero"/>
        <c:auto val="1"/>
        <c:lblAlgn val="ctr"/>
        <c:lblOffset val="100"/>
        <c:noMultiLvlLbl val="0"/>
      </c:catAx>
      <c:valAx>
        <c:axId val="439204584"/>
        <c:scaling>
          <c:orientation val="minMax"/>
          <c:max val="1"/>
        </c:scaling>
        <c:delete val="1"/>
        <c:axPos val="l"/>
        <c:numFmt formatCode="0%" sourceLinked="1"/>
        <c:majorTickMark val="none"/>
        <c:minorTickMark val="none"/>
        <c:tickLblPos val="nextTo"/>
        <c:crossAx val="43920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Sheet1!$A$53</c:f>
          <c:strCache>
            <c:ptCount val="1"/>
            <c:pt idx="0">
              <c:v>National Comparison: Witnessed Sexual Harassment At University In 2016</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824C-4854-8B36-99BD067EB6D5}"/>
              </c:ext>
            </c:extLst>
          </c:dPt>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3-824C-4854-8B36-99BD067EB6D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Sheet1!$C$27:$D$27</c:f>
              <c:strCache>
                <c:ptCount val="2"/>
                <c:pt idx="0">
                  <c:v>National</c:v>
                </c:pt>
                <c:pt idx="1">
                  <c:v>La Trobe</c:v>
                </c:pt>
              </c:strCache>
            </c:strRef>
          </c:cat>
          <c:val>
            <c:numRef>
              <c:f>Sheet1!$C$54:$D$54</c:f>
              <c:numCache>
                <c:formatCode>0%</c:formatCode>
                <c:ptCount val="2"/>
                <c:pt idx="0">
                  <c:v>0.25</c:v>
                </c:pt>
                <c:pt idx="1">
                  <c:v>0.32</c:v>
                </c:pt>
              </c:numCache>
            </c:numRef>
          </c:val>
          <c:extLst xmlns:c16r2="http://schemas.microsoft.com/office/drawing/2015/06/chart">
            <c:ext xmlns:c16="http://schemas.microsoft.com/office/drawing/2014/chart" uri="{C3380CC4-5D6E-409C-BE32-E72D297353CC}">
              <c16:uniqueId val="{00000004-824C-4854-8B36-99BD067EB6D5}"/>
            </c:ext>
          </c:extLst>
        </c:ser>
        <c:dLbls>
          <c:dLblPos val="inEnd"/>
          <c:showLegendKey val="0"/>
          <c:showVal val="1"/>
          <c:showCatName val="0"/>
          <c:showSerName val="0"/>
          <c:showPercent val="0"/>
          <c:showBubbleSize val="0"/>
        </c:dLbls>
        <c:gapWidth val="103"/>
        <c:overlap val="100"/>
        <c:axId val="439205368"/>
        <c:axId val="439205760"/>
      </c:barChart>
      <c:catAx>
        <c:axId val="43920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9205760"/>
        <c:crosses val="autoZero"/>
        <c:auto val="1"/>
        <c:lblAlgn val="ctr"/>
        <c:lblOffset val="100"/>
        <c:noMultiLvlLbl val="0"/>
      </c:catAx>
      <c:valAx>
        <c:axId val="439205760"/>
        <c:scaling>
          <c:orientation val="minMax"/>
          <c:max val="1"/>
        </c:scaling>
        <c:delete val="1"/>
        <c:axPos val="l"/>
        <c:numFmt formatCode="0%" sourceLinked="1"/>
        <c:majorTickMark val="none"/>
        <c:minorTickMark val="none"/>
        <c:tickLblPos val="nextTo"/>
        <c:crossAx val="439205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Sheet1!$A$55</c:f>
          <c:strCache>
            <c:ptCount val="1"/>
            <c:pt idx="0">
              <c:v>La Trobe: Witnessed Sexual Harassment At University In 2016 By Gender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2C64-437B-A3EB-49912ACF677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Sheet1!$E$27:$F$27</c:f>
              <c:strCache>
                <c:ptCount val="2"/>
                <c:pt idx="0">
                  <c:v>Male</c:v>
                </c:pt>
                <c:pt idx="1">
                  <c:v>Female</c:v>
                </c:pt>
              </c:strCache>
            </c:strRef>
          </c:cat>
          <c:val>
            <c:numRef>
              <c:f>Sheet1!$E$54:$F$54</c:f>
              <c:numCache>
                <c:formatCode>0%</c:formatCode>
                <c:ptCount val="2"/>
                <c:pt idx="0">
                  <c:v>0.28000000000000003</c:v>
                </c:pt>
                <c:pt idx="1">
                  <c:v>0.35</c:v>
                </c:pt>
              </c:numCache>
            </c:numRef>
          </c:val>
          <c:extLst xmlns:c16r2="http://schemas.microsoft.com/office/drawing/2015/06/chart">
            <c:ext xmlns:c16="http://schemas.microsoft.com/office/drawing/2014/chart" uri="{C3380CC4-5D6E-409C-BE32-E72D297353CC}">
              <c16:uniqueId val="{00000002-2C64-437B-A3EB-49912ACF6772}"/>
            </c:ext>
          </c:extLst>
        </c:ser>
        <c:dLbls>
          <c:dLblPos val="inEnd"/>
          <c:showLegendKey val="0"/>
          <c:showVal val="1"/>
          <c:showCatName val="0"/>
          <c:showSerName val="0"/>
          <c:showPercent val="0"/>
          <c:showBubbleSize val="0"/>
        </c:dLbls>
        <c:gapWidth val="103"/>
        <c:overlap val="100"/>
        <c:axId val="439481576"/>
        <c:axId val="439481968"/>
      </c:barChart>
      <c:catAx>
        <c:axId val="43948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9481968"/>
        <c:crosses val="autoZero"/>
        <c:auto val="1"/>
        <c:lblAlgn val="ctr"/>
        <c:lblOffset val="100"/>
        <c:noMultiLvlLbl val="0"/>
      </c:catAx>
      <c:valAx>
        <c:axId val="439481968"/>
        <c:scaling>
          <c:orientation val="minMax"/>
          <c:max val="1"/>
        </c:scaling>
        <c:delete val="1"/>
        <c:axPos val="l"/>
        <c:numFmt formatCode="0%" sourceLinked="1"/>
        <c:majorTickMark val="none"/>
        <c:minorTickMark val="none"/>
        <c:tickLblPos val="nextTo"/>
        <c:crossAx val="439481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Sheet1!$A$56</c:f>
          <c:strCache>
            <c:ptCount val="1"/>
            <c:pt idx="0">
              <c:v>La Trobe: Witnessed Sexual Harassment At University In 2016 By Stage Of Study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4FD1-48E8-A458-004F532EBCF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Sheet1!$G$27:$H$27</c:f>
              <c:strCache>
                <c:ptCount val="2"/>
                <c:pt idx="0">
                  <c:v>Commencing Student</c:v>
                </c:pt>
                <c:pt idx="1">
                  <c:v>Continuing Student</c:v>
                </c:pt>
              </c:strCache>
            </c:strRef>
          </c:cat>
          <c:val>
            <c:numRef>
              <c:f>Sheet1!$G$54:$H$54</c:f>
              <c:numCache>
                <c:formatCode>0%</c:formatCode>
                <c:ptCount val="2"/>
                <c:pt idx="0">
                  <c:v>0.31</c:v>
                </c:pt>
                <c:pt idx="1">
                  <c:v>0.33</c:v>
                </c:pt>
              </c:numCache>
            </c:numRef>
          </c:val>
          <c:extLst xmlns:c16r2="http://schemas.microsoft.com/office/drawing/2015/06/chart">
            <c:ext xmlns:c16="http://schemas.microsoft.com/office/drawing/2014/chart" uri="{C3380CC4-5D6E-409C-BE32-E72D297353CC}">
              <c16:uniqueId val="{00000002-4FD1-48E8-A458-004F532EBCFB}"/>
            </c:ext>
          </c:extLst>
        </c:ser>
        <c:dLbls>
          <c:dLblPos val="inEnd"/>
          <c:showLegendKey val="0"/>
          <c:showVal val="1"/>
          <c:showCatName val="0"/>
          <c:showSerName val="0"/>
          <c:showPercent val="0"/>
          <c:showBubbleSize val="0"/>
        </c:dLbls>
        <c:gapWidth val="103"/>
        <c:overlap val="100"/>
        <c:axId val="439482752"/>
        <c:axId val="439483144"/>
      </c:barChart>
      <c:catAx>
        <c:axId val="43948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9483144"/>
        <c:crosses val="autoZero"/>
        <c:auto val="1"/>
        <c:lblAlgn val="ctr"/>
        <c:lblOffset val="100"/>
        <c:noMultiLvlLbl val="0"/>
      </c:catAx>
      <c:valAx>
        <c:axId val="439483144"/>
        <c:scaling>
          <c:orientation val="minMax"/>
          <c:max val="1"/>
        </c:scaling>
        <c:delete val="1"/>
        <c:axPos val="l"/>
        <c:numFmt formatCode="0%" sourceLinked="1"/>
        <c:majorTickMark val="none"/>
        <c:minorTickMark val="none"/>
        <c:tickLblPos val="nextTo"/>
        <c:crossAx val="4394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Sheet1!$A$57</c:f>
          <c:strCache>
            <c:ptCount val="1"/>
            <c:pt idx="0">
              <c:v>La Trobe: Witnessed Sexual Harassment At University In 2016 by Domestic / International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EB65-4F0A-85A9-5561B6B4C32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Sheet1!$I$27:$J$27</c:f>
              <c:strCache>
                <c:ptCount val="2"/>
                <c:pt idx="0">
                  <c:v>Domestic</c:v>
                </c:pt>
                <c:pt idx="1">
                  <c:v>International</c:v>
                </c:pt>
              </c:strCache>
            </c:strRef>
          </c:cat>
          <c:val>
            <c:numRef>
              <c:f>Sheet1!$I$54:$J$54</c:f>
              <c:numCache>
                <c:formatCode>0%</c:formatCode>
                <c:ptCount val="2"/>
                <c:pt idx="0">
                  <c:v>0.36</c:v>
                </c:pt>
                <c:pt idx="1">
                  <c:v>0.16</c:v>
                </c:pt>
              </c:numCache>
            </c:numRef>
          </c:val>
          <c:extLst xmlns:c16r2="http://schemas.microsoft.com/office/drawing/2015/06/chart">
            <c:ext xmlns:c16="http://schemas.microsoft.com/office/drawing/2014/chart" uri="{C3380CC4-5D6E-409C-BE32-E72D297353CC}">
              <c16:uniqueId val="{00000002-EB65-4F0A-85A9-5561B6B4C326}"/>
            </c:ext>
          </c:extLst>
        </c:ser>
        <c:dLbls>
          <c:dLblPos val="inEnd"/>
          <c:showLegendKey val="0"/>
          <c:showVal val="1"/>
          <c:showCatName val="0"/>
          <c:showSerName val="0"/>
          <c:showPercent val="0"/>
          <c:showBubbleSize val="0"/>
        </c:dLbls>
        <c:gapWidth val="103"/>
        <c:overlap val="100"/>
        <c:axId val="439483928"/>
        <c:axId val="439484320"/>
      </c:barChart>
      <c:catAx>
        <c:axId val="43948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9484320"/>
        <c:crosses val="autoZero"/>
        <c:auto val="1"/>
        <c:lblAlgn val="ctr"/>
        <c:lblOffset val="100"/>
        <c:noMultiLvlLbl val="0"/>
      </c:catAx>
      <c:valAx>
        <c:axId val="439484320"/>
        <c:scaling>
          <c:orientation val="minMax"/>
          <c:max val="1"/>
        </c:scaling>
        <c:delete val="1"/>
        <c:axPos val="l"/>
        <c:numFmt formatCode="0%" sourceLinked="1"/>
        <c:majorTickMark val="none"/>
        <c:minorTickMark val="none"/>
        <c:tickLblPos val="nextTo"/>
        <c:crossAx val="439483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Sheet1!$A$31</c:f>
          <c:strCache>
            <c:ptCount val="1"/>
            <c:pt idx="0">
              <c:v>La Trobe: Sexually Harassed in 2016 by Gender</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6D1A-4560-949A-992032D0E2F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Sheet1!$E$27:$F$27</c:f>
              <c:strCache>
                <c:ptCount val="2"/>
                <c:pt idx="0">
                  <c:v>Male</c:v>
                </c:pt>
                <c:pt idx="1">
                  <c:v>Female</c:v>
                </c:pt>
              </c:strCache>
            </c:strRef>
          </c:cat>
          <c:val>
            <c:numRef>
              <c:f>Sheet1!$E$30:$F$30</c:f>
              <c:numCache>
                <c:formatCode>0%</c:formatCode>
                <c:ptCount val="2"/>
                <c:pt idx="0">
                  <c:v>0.35</c:v>
                </c:pt>
                <c:pt idx="1">
                  <c:v>0.69</c:v>
                </c:pt>
              </c:numCache>
            </c:numRef>
          </c:val>
          <c:extLst xmlns:c16r2="http://schemas.microsoft.com/office/drawing/2015/06/chart">
            <c:ext xmlns:c16="http://schemas.microsoft.com/office/drawing/2014/chart" uri="{C3380CC4-5D6E-409C-BE32-E72D297353CC}">
              <c16:uniqueId val="{00000002-6D1A-4560-949A-992032D0E2F2}"/>
            </c:ext>
          </c:extLst>
        </c:ser>
        <c:dLbls>
          <c:dLblPos val="inEnd"/>
          <c:showLegendKey val="0"/>
          <c:showVal val="1"/>
          <c:showCatName val="0"/>
          <c:showSerName val="0"/>
          <c:showPercent val="0"/>
          <c:showBubbleSize val="0"/>
        </c:dLbls>
        <c:gapWidth val="103"/>
        <c:overlap val="100"/>
        <c:axId val="446412712"/>
        <c:axId val="446413104"/>
      </c:barChart>
      <c:catAx>
        <c:axId val="44641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6413104"/>
        <c:crosses val="autoZero"/>
        <c:auto val="1"/>
        <c:lblAlgn val="ctr"/>
        <c:lblOffset val="100"/>
        <c:noMultiLvlLbl val="0"/>
      </c:catAx>
      <c:valAx>
        <c:axId val="446413104"/>
        <c:scaling>
          <c:orientation val="minMax"/>
          <c:max val="1"/>
        </c:scaling>
        <c:delete val="1"/>
        <c:axPos val="l"/>
        <c:numFmt formatCode="0%" sourceLinked="1"/>
        <c:majorTickMark val="none"/>
        <c:minorTickMark val="none"/>
        <c:tickLblPos val="nextTo"/>
        <c:crossAx val="446412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Sheet1!$A$58</c:f>
          <c:strCache>
            <c:ptCount val="1"/>
            <c:pt idx="0">
              <c:v>La Trobe: Witnessed Sexual Harassment At University In 2016 by Undergraduate / Postgraduate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0599-4BED-A9E8-1989CF5E0FC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Sheet1!$K$27:$L$27</c:f>
              <c:strCache>
                <c:ptCount val="2"/>
                <c:pt idx="0">
                  <c:v>Undergraduate</c:v>
                </c:pt>
                <c:pt idx="1">
                  <c:v>Postgraduate</c:v>
                </c:pt>
              </c:strCache>
            </c:strRef>
          </c:cat>
          <c:val>
            <c:numRef>
              <c:f>Sheet1!$K$54:$L$54</c:f>
              <c:numCache>
                <c:formatCode>0%</c:formatCode>
                <c:ptCount val="2"/>
                <c:pt idx="0">
                  <c:v>0.35</c:v>
                </c:pt>
                <c:pt idx="1">
                  <c:v>0.22</c:v>
                </c:pt>
              </c:numCache>
            </c:numRef>
          </c:val>
          <c:extLst xmlns:c16r2="http://schemas.microsoft.com/office/drawing/2015/06/chart">
            <c:ext xmlns:c16="http://schemas.microsoft.com/office/drawing/2014/chart" uri="{C3380CC4-5D6E-409C-BE32-E72D297353CC}">
              <c16:uniqueId val="{00000002-0599-4BED-A9E8-1989CF5E0FCE}"/>
            </c:ext>
          </c:extLst>
        </c:ser>
        <c:dLbls>
          <c:dLblPos val="inEnd"/>
          <c:showLegendKey val="0"/>
          <c:showVal val="1"/>
          <c:showCatName val="0"/>
          <c:showSerName val="0"/>
          <c:showPercent val="0"/>
          <c:showBubbleSize val="0"/>
        </c:dLbls>
        <c:gapWidth val="103"/>
        <c:overlap val="100"/>
        <c:axId val="440078120"/>
        <c:axId val="440078512"/>
      </c:barChart>
      <c:catAx>
        <c:axId val="44007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078512"/>
        <c:crosses val="autoZero"/>
        <c:auto val="1"/>
        <c:lblAlgn val="ctr"/>
        <c:lblOffset val="100"/>
        <c:noMultiLvlLbl val="0"/>
      </c:catAx>
      <c:valAx>
        <c:axId val="440078512"/>
        <c:scaling>
          <c:orientation val="minMax"/>
          <c:max val="1"/>
        </c:scaling>
        <c:delete val="1"/>
        <c:axPos val="l"/>
        <c:numFmt formatCode="0%" sourceLinked="1"/>
        <c:majorTickMark val="none"/>
        <c:minorTickMark val="none"/>
        <c:tickLblPos val="nextTo"/>
        <c:crossAx val="440078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Sheet1!$C$66</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Sheet1!$A$68:$A$72</c:f>
              <c:strCache>
                <c:ptCount val="5"/>
                <c:pt idx="0">
                  <c:v>Inappropriate staring or leering that made you feel intimidated</c:v>
                </c:pt>
                <c:pt idx="1">
                  <c:v>Sexually suggestive comments or jokes that made you feel offended</c:v>
                </c:pt>
                <c:pt idx="2">
                  <c:v>Intrusive questions about your private life or physical appearance that made you feel offended</c:v>
                </c:pt>
                <c:pt idx="3">
                  <c:v>Unwelcome touching, hugging, cornering or kissing </c:v>
                </c:pt>
                <c:pt idx="4">
                  <c:v>Inappropriate physical contact </c:v>
                </c:pt>
              </c:strCache>
            </c:strRef>
          </c:cat>
          <c:val>
            <c:numRef>
              <c:f>Sheet1!$C$68:$C$72</c:f>
              <c:numCache>
                <c:formatCode>0%</c:formatCode>
                <c:ptCount val="5"/>
                <c:pt idx="0">
                  <c:v>0.32</c:v>
                </c:pt>
                <c:pt idx="1">
                  <c:v>0.19</c:v>
                </c:pt>
                <c:pt idx="2">
                  <c:v>0.14000000000000001</c:v>
                </c:pt>
                <c:pt idx="3">
                  <c:v>7.0000000000000007E-2</c:v>
                </c:pt>
                <c:pt idx="4">
                  <c:v>0.05</c:v>
                </c:pt>
              </c:numCache>
            </c:numRef>
          </c:val>
          <c:extLst xmlns:c16r2="http://schemas.microsoft.com/office/drawing/2015/06/chart">
            <c:ext xmlns:c16="http://schemas.microsoft.com/office/drawing/2014/chart" uri="{C3380CC4-5D6E-409C-BE32-E72D297353CC}">
              <c16:uniqueId val="{00000000-1850-4828-BC00-65FF90EB3770}"/>
            </c:ext>
          </c:extLst>
        </c:ser>
        <c:ser>
          <c:idx val="1"/>
          <c:order val="1"/>
          <c:tx>
            <c:strRef>
              <c:f>Sheet1!$D$66</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Sheet1!$A$68:$A$72</c:f>
              <c:strCache>
                <c:ptCount val="5"/>
                <c:pt idx="0">
                  <c:v>Inappropriate staring or leering that made you feel intimidated</c:v>
                </c:pt>
                <c:pt idx="1">
                  <c:v>Sexually suggestive comments or jokes that made you feel offended</c:v>
                </c:pt>
                <c:pt idx="2">
                  <c:v>Intrusive questions about your private life or physical appearance that made you feel offended</c:v>
                </c:pt>
                <c:pt idx="3">
                  <c:v>Unwelcome touching, hugging, cornering or kissing </c:v>
                </c:pt>
                <c:pt idx="4">
                  <c:v>Inappropriate physical contact </c:v>
                </c:pt>
              </c:strCache>
            </c:strRef>
          </c:cat>
          <c:val>
            <c:numRef>
              <c:f>Sheet1!$D$68:$D$72</c:f>
              <c:numCache>
                <c:formatCode>0%</c:formatCode>
                <c:ptCount val="5"/>
                <c:pt idx="0">
                  <c:v>0.4</c:v>
                </c:pt>
                <c:pt idx="1">
                  <c:v>0.13</c:v>
                </c:pt>
                <c:pt idx="2">
                  <c:v>0.13</c:v>
                </c:pt>
                <c:pt idx="3">
                  <c:v>0.09</c:v>
                </c:pt>
                <c:pt idx="4">
                  <c:v>0.06</c:v>
                </c:pt>
              </c:numCache>
            </c:numRef>
          </c:val>
          <c:extLst xmlns:c16r2="http://schemas.microsoft.com/office/drawing/2015/06/chart">
            <c:ext xmlns:c16="http://schemas.microsoft.com/office/drawing/2014/chart" uri="{C3380CC4-5D6E-409C-BE32-E72D297353CC}">
              <c16:uniqueId val="{00000001-1850-4828-BC00-65FF90EB3770}"/>
            </c:ext>
          </c:extLst>
        </c:ser>
        <c:dLbls>
          <c:dLblPos val="outEnd"/>
          <c:showLegendKey val="0"/>
          <c:showVal val="1"/>
          <c:showCatName val="0"/>
          <c:showSerName val="0"/>
          <c:showPercent val="0"/>
          <c:showBubbleSize val="0"/>
        </c:dLbls>
        <c:gapWidth val="219"/>
        <c:overlap val="-27"/>
        <c:axId val="440079296"/>
        <c:axId val="440079688"/>
      </c:barChart>
      <c:catAx>
        <c:axId val="44007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079688"/>
        <c:crosses val="autoZero"/>
        <c:auto val="1"/>
        <c:lblAlgn val="ctr"/>
        <c:lblOffset val="100"/>
        <c:noMultiLvlLbl val="0"/>
      </c:catAx>
      <c:valAx>
        <c:axId val="440079688"/>
        <c:scaling>
          <c:orientation val="minMax"/>
        </c:scaling>
        <c:delete val="1"/>
        <c:axPos val="l"/>
        <c:numFmt formatCode="0%" sourceLinked="1"/>
        <c:majorTickMark val="none"/>
        <c:minorTickMark val="none"/>
        <c:tickLblPos val="nextTo"/>
        <c:crossAx val="44007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Sheet1!$C$66</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Sheet1!$A$90:$A$94</c:f>
              <c:strCache>
                <c:ptCount val="5"/>
                <c:pt idx="0">
                  <c:v>Public transport to or from the university </c:v>
                </c:pt>
                <c:pt idx="1">
                  <c:v>University grounds e.g. carpark, walkways, gardens </c:v>
                </c:pt>
                <c:pt idx="2">
                  <c:v>University teaching space e.g. lab, tutorial rooms, lectures theatres, computer labs </c:v>
                </c:pt>
                <c:pt idx="3">
                  <c:v>University social space e.g. bar, refectory, shops </c:v>
                </c:pt>
                <c:pt idx="4">
                  <c:v>University or residence social event e.g. student club, pub crawl </c:v>
                </c:pt>
              </c:strCache>
            </c:strRef>
          </c:cat>
          <c:val>
            <c:numRef>
              <c:f>Sheet1!$C$90:$C$94</c:f>
              <c:numCache>
                <c:formatCode>0%</c:formatCode>
                <c:ptCount val="5"/>
                <c:pt idx="0">
                  <c:v>0.22</c:v>
                </c:pt>
                <c:pt idx="1">
                  <c:v>0.14000000000000001</c:v>
                </c:pt>
                <c:pt idx="2">
                  <c:v>0.13</c:v>
                </c:pt>
                <c:pt idx="3">
                  <c:v>0.08</c:v>
                </c:pt>
                <c:pt idx="4">
                  <c:v>0.06</c:v>
                </c:pt>
              </c:numCache>
            </c:numRef>
          </c:val>
          <c:extLst xmlns:c16r2="http://schemas.microsoft.com/office/drawing/2015/06/chart">
            <c:ext xmlns:c16="http://schemas.microsoft.com/office/drawing/2014/chart" uri="{C3380CC4-5D6E-409C-BE32-E72D297353CC}">
              <c16:uniqueId val="{00000000-6A9D-48DE-ACB2-276025BE9575}"/>
            </c:ext>
          </c:extLst>
        </c:ser>
        <c:ser>
          <c:idx val="1"/>
          <c:order val="1"/>
          <c:tx>
            <c:strRef>
              <c:f>Sheet1!$D$66</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Sheet1!$A$90:$A$94</c:f>
              <c:strCache>
                <c:ptCount val="5"/>
                <c:pt idx="0">
                  <c:v>Public transport to or from the university </c:v>
                </c:pt>
                <c:pt idx="1">
                  <c:v>University grounds e.g. carpark, walkways, gardens </c:v>
                </c:pt>
                <c:pt idx="2">
                  <c:v>University teaching space e.g. lab, tutorial rooms, lectures theatres, computer labs </c:v>
                </c:pt>
                <c:pt idx="3">
                  <c:v>University social space e.g. bar, refectory, shops </c:v>
                </c:pt>
                <c:pt idx="4">
                  <c:v>University or residence social event e.g. student club, pub crawl </c:v>
                </c:pt>
              </c:strCache>
            </c:strRef>
          </c:cat>
          <c:val>
            <c:numRef>
              <c:f>Sheet1!$D$90:$D$94</c:f>
              <c:numCache>
                <c:formatCode>0%</c:formatCode>
                <c:ptCount val="5"/>
                <c:pt idx="0">
                  <c:v>0.25</c:v>
                </c:pt>
                <c:pt idx="1">
                  <c:v>0.14000000000000001</c:v>
                </c:pt>
                <c:pt idx="2">
                  <c:v>0.11</c:v>
                </c:pt>
                <c:pt idx="3">
                  <c:v>0.12</c:v>
                </c:pt>
                <c:pt idx="4">
                  <c:v>0.03</c:v>
                </c:pt>
              </c:numCache>
            </c:numRef>
          </c:val>
          <c:extLst xmlns:c16r2="http://schemas.microsoft.com/office/drawing/2015/06/chart">
            <c:ext xmlns:c16="http://schemas.microsoft.com/office/drawing/2014/chart" uri="{C3380CC4-5D6E-409C-BE32-E72D297353CC}">
              <c16:uniqueId val="{00000001-6A9D-48DE-ACB2-276025BE9575}"/>
            </c:ext>
          </c:extLst>
        </c:ser>
        <c:dLbls>
          <c:dLblPos val="outEnd"/>
          <c:showLegendKey val="0"/>
          <c:showVal val="1"/>
          <c:showCatName val="0"/>
          <c:showSerName val="0"/>
          <c:showPercent val="0"/>
          <c:showBubbleSize val="0"/>
        </c:dLbls>
        <c:gapWidth val="219"/>
        <c:overlap val="-27"/>
        <c:axId val="440080472"/>
        <c:axId val="440080864"/>
      </c:barChart>
      <c:catAx>
        <c:axId val="44008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080864"/>
        <c:crosses val="autoZero"/>
        <c:auto val="1"/>
        <c:lblAlgn val="ctr"/>
        <c:lblOffset val="100"/>
        <c:noMultiLvlLbl val="0"/>
      </c:catAx>
      <c:valAx>
        <c:axId val="440080864"/>
        <c:scaling>
          <c:orientation val="minMax"/>
        </c:scaling>
        <c:delete val="1"/>
        <c:axPos val="l"/>
        <c:numFmt formatCode="0%" sourceLinked="1"/>
        <c:majorTickMark val="none"/>
        <c:minorTickMark val="none"/>
        <c:tickLblPos val="nextTo"/>
        <c:crossAx val="440080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Sheet1!$A$116</c:f>
              <c:strCache>
                <c:ptCount val="1"/>
                <c:pt idx="0">
                  <c:v>All of them </c:v>
                </c:pt>
              </c:strCache>
            </c:strRef>
          </c:tx>
          <c:spPr>
            <a:solidFill>
              <a:schemeClr val="accent1"/>
            </a:solidFill>
            <a:ln>
              <a:noFill/>
            </a:ln>
            <a:effectLst/>
          </c:spPr>
          <c:invertIfNegative val="0"/>
          <c:dPt>
            <c:idx val="0"/>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7CFB-4D3F-8AEA-969856DFCFC9}"/>
              </c:ext>
            </c:extLst>
          </c:dPt>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3-7CFB-4D3F-8AEA-969856DFCFC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Sheet1!$C$114:$D$114</c:f>
              <c:strCache>
                <c:ptCount val="2"/>
                <c:pt idx="0">
                  <c:v>National</c:v>
                </c:pt>
                <c:pt idx="1">
                  <c:v>La Trobe</c:v>
                </c:pt>
              </c:strCache>
            </c:strRef>
          </c:cat>
          <c:val>
            <c:numRef>
              <c:f>Sheet1!$C$116:$D$116</c:f>
              <c:numCache>
                <c:formatCode>0%</c:formatCode>
                <c:ptCount val="2"/>
                <c:pt idx="0">
                  <c:v>0.35</c:v>
                </c:pt>
                <c:pt idx="1">
                  <c:v>0.28000000000000003</c:v>
                </c:pt>
              </c:numCache>
            </c:numRef>
          </c:val>
          <c:extLst xmlns:c16r2="http://schemas.microsoft.com/office/drawing/2015/06/chart">
            <c:ext xmlns:c16="http://schemas.microsoft.com/office/drawing/2014/chart" uri="{C3380CC4-5D6E-409C-BE32-E72D297353CC}">
              <c16:uniqueId val="{00000004-7CFB-4D3F-8AEA-969856DFCFC9}"/>
            </c:ext>
          </c:extLst>
        </c:ser>
        <c:ser>
          <c:idx val="1"/>
          <c:order val="1"/>
          <c:tx>
            <c:strRef>
              <c:f>Sheet1!$A$117</c:f>
              <c:strCache>
                <c:ptCount val="1"/>
                <c:pt idx="0">
                  <c:v>Some of them </c:v>
                </c:pt>
              </c:strCache>
            </c:strRef>
          </c:tx>
          <c:spPr>
            <a:solidFill>
              <a:srgbClr val="D52B1E"/>
            </a:solidFill>
            <a:ln>
              <a:noFill/>
            </a:ln>
            <a:effectLst/>
          </c:spPr>
          <c:invertIfNegative val="0"/>
          <c:dPt>
            <c:idx val="0"/>
            <c:invertIfNegative val="0"/>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6-7CFB-4D3F-8AEA-969856DFCFC9}"/>
              </c:ext>
            </c:extLst>
          </c:dPt>
          <c:dPt>
            <c:idx val="1"/>
            <c:invertIfNegative val="0"/>
            <c:bubble3D val="0"/>
            <c:spPr>
              <a:solidFill>
                <a:srgbClr val="E55247"/>
              </a:solidFill>
              <a:ln>
                <a:noFill/>
              </a:ln>
              <a:effectLst/>
            </c:spPr>
            <c:extLst xmlns:c16r2="http://schemas.microsoft.com/office/drawing/2015/06/chart">
              <c:ext xmlns:c16="http://schemas.microsoft.com/office/drawing/2014/chart" uri="{C3380CC4-5D6E-409C-BE32-E72D297353CC}">
                <c16:uniqueId val="{00000008-7CFB-4D3F-8AEA-969856DFCFC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Sheet1!$C$114:$D$114</c:f>
              <c:strCache>
                <c:ptCount val="2"/>
                <c:pt idx="0">
                  <c:v>National</c:v>
                </c:pt>
                <c:pt idx="1">
                  <c:v>La Trobe</c:v>
                </c:pt>
              </c:strCache>
            </c:strRef>
          </c:cat>
          <c:val>
            <c:numRef>
              <c:f>Sheet1!$C$117:$D$117</c:f>
              <c:numCache>
                <c:formatCode>0%</c:formatCode>
                <c:ptCount val="2"/>
                <c:pt idx="0">
                  <c:v>0.1</c:v>
                </c:pt>
                <c:pt idx="1">
                  <c:v>0.1</c:v>
                </c:pt>
              </c:numCache>
            </c:numRef>
          </c:val>
          <c:extLst xmlns:c16r2="http://schemas.microsoft.com/office/drawing/2015/06/chart">
            <c:ext xmlns:c16="http://schemas.microsoft.com/office/drawing/2014/chart" uri="{C3380CC4-5D6E-409C-BE32-E72D297353CC}">
              <c16:uniqueId val="{00000009-7CFB-4D3F-8AEA-969856DFCFC9}"/>
            </c:ext>
          </c:extLst>
        </c:ser>
        <c:ser>
          <c:idx val="2"/>
          <c:order val="2"/>
          <c:tx>
            <c:strRef>
              <c:f>Sheet1!$A$118</c:f>
              <c:strCache>
                <c:ptCount val="1"/>
                <c:pt idx="0">
                  <c:v>None of them </c:v>
                </c:pt>
              </c:strCache>
            </c:strRef>
          </c:tx>
          <c:spPr>
            <a:solidFill>
              <a:schemeClr val="accent3"/>
            </a:solidFill>
            <a:ln>
              <a:noFill/>
            </a:ln>
            <a:effectLst/>
          </c:spPr>
          <c:invertIfNegative val="0"/>
          <c:dPt>
            <c:idx val="0"/>
            <c:invertIfNegative val="0"/>
            <c:bubble3D val="0"/>
            <c:spPr>
              <a:solidFill>
                <a:sysClr val="window" lastClr="FFFFFF">
                  <a:lumMod val="75000"/>
                </a:sysClr>
              </a:solidFill>
              <a:ln>
                <a:noFill/>
              </a:ln>
              <a:effectLst/>
            </c:spPr>
            <c:extLst xmlns:c16r2="http://schemas.microsoft.com/office/drawing/2015/06/chart">
              <c:ext xmlns:c16="http://schemas.microsoft.com/office/drawing/2014/chart" uri="{C3380CC4-5D6E-409C-BE32-E72D297353CC}">
                <c16:uniqueId val="{0000000B-7CFB-4D3F-8AEA-969856DFCFC9}"/>
              </c:ext>
            </c:extLst>
          </c:dPt>
          <c:dPt>
            <c:idx val="1"/>
            <c:invertIfNegative val="0"/>
            <c:bubble3D val="0"/>
            <c:spPr>
              <a:solidFill>
                <a:srgbClr val="ED837B"/>
              </a:solidFill>
              <a:ln>
                <a:noFill/>
              </a:ln>
              <a:effectLst/>
            </c:spPr>
            <c:extLst xmlns:c16r2="http://schemas.microsoft.com/office/drawing/2015/06/chart">
              <c:ext xmlns:c16="http://schemas.microsoft.com/office/drawing/2014/chart" uri="{C3380CC4-5D6E-409C-BE32-E72D297353CC}">
                <c16:uniqueId val="{0000000D-7CFB-4D3F-8AEA-969856DFCFC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Sheet1!$C$114:$D$114</c:f>
              <c:strCache>
                <c:ptCount val="2"/>
                <c:pt idx="0">
                  <c:v>National</c:v>
                </c:pt>
                <c:pt idx="1">
                  <c:v>La Trobe</c:v>
                </c:pt>
              </c:strCache>
            </c:strRef>
          </c:cat>
          <c:val>
            <c:numRef>
              <c:f>Sheet1!$C$118:$D$118</c:f>
              <c:numCache>
                <c:formatCode>0%</c:formatCode>
                <c:ptCount val="2"/>
                <c:pt idx="0">
                  <c:v>0.5</c:v>
                </c:pt>
                <c:pt idx="1">
                  <c:v>0.56999999999999995</c:v>
                </c:pt>
              </c:numCache>
            </c:numRef>
          </c:val>
          <c:extLst xmlns:c16r2="http://schemas.microsoft.com/office/drawing/2015/06/chart">
            <c:ext xmlns:c16="http://schemas.microsoft.com/office/drawing/2014/chart" uri="{C3380CC4-5D6E-409C-BE32-E72D297353CC}">
              <c16:uniqueId val="{0000000E-7CFB-4D3F-8AEA-969856DFCFC9}"/>
            </c:ext>
          </c:extLst>
        </c:ser>
        <c:ser>
          <c:idx val="3"/>
          <c:order val="3"/>
          <c:tx>
            <c:strRef>
              <c:f>Sheet1!$A$119</c:f>
              <c:strCache>
                <c:ptCount val="1"/>
                <c:pt idx="0">
                  <c:v>Prefer not
 to say </c:v>
                </c:pt>
              </c:strCache>
            </c:strRef>
          </c:tx>
          <c:spPr>
            <a:solidFill>
              <a:srgbClr val="F19D97"/>
            </a:solidFill>
            <a:ln>
              <a:noFill/>
            </a:ln>
            <a:effectLst/>
          </c:spPr>
          <c:invertIfNegative val="0"/>
          <c:dPt>
            <c:idx val="0"/>
            <c:invertIfNegative val="0"/>
            <c:bubble3D val="0"/>
            <c:spPr>
              <a:solidFill>
                <a:sysClr val="window" lastClr="FFFFFF">
                  <a:lumMod val="85000"/>
                </a:sysClr>
              </a:solidFill>
              <a:ln>
                <a:noFill/>
              </a:ln>
              <a:effectLst/>
            </c:spPr>
            <c:extLst xmlns:c16r2="http://schemas.microsoft.com/office/drawing/2015/06/chart">
              <c:ext xmlns:c16="http://schemas.microsoft.com/office/drawing/2014/chart" uri="{C3380CC4-5D6E-409C-BE32-E72D297353CC}">
                <c16:uniqueId val="{00000010-7CFB-4D3F-8AEA-969856DFCFC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Sheet1!$C$114:$D$114</c:f>
              <c:strCache>
                <c:ptCount val="2"/>
                <c:pt idx="0">
                  <c:v>National</c:v>
                </c:pt>
                <c:pt idx="1">
                  <c:v>La Trobe</c:v>
                </c:pt>
              </c:strCache>
            </c:strRef>
          </c:cat>
          <c:val>
            <c:numRef>
              <c:f>Sheet1!$C$119:$D$119</c:f>
              <c:numCache>
                <c:formatCode>0%</c:formatCode>
                <c:ptCount val="2"/>
                <c:pt idx="0">
                  <c:v>0.05</c:v>
                </c:pt>
                <c:pt idx="1">
                  <c:v>0.05</c:v>
                </c:pt>
              </c:numCache>
            </c:numRef>
          </c:val>
          <c:extLst xmlns:c16r2="http://schemas.microsoft.com/office/drawing/2015/06/chart">
            <c:ext xmlns:c16="http://schemas.microsoft.com/office/drawing/2014/chart" uri="{C3380CC4-5D6E-409C-BE32-E72D297353CC}">
              <c16:uniqueId val="{00000011-7CFB-4D3F-8AEA-969856DFCFC9}"/>
            </c:ext>
          </c:extLst>
        </c:ser>
        <c:dLbls>
          <c:dLblPos val="ctr"/>
          <c:showLegendKey val="0"/>
          <c:showVal val="1"/>
          <c:showCatName val="0"/>
          <c:showSerName val="0"/>
          <c:showPercent val="0"/>
          <c:showBubbleSize val="0"/>
        </c:dLbls>
        <c:gapWidth val="150"/>
        <c:overlap val="100"/>
        <c:axId val="440081648"/>
        <c:axId val="440381232"/>
      </c:barChart>
      <c:catAx>
        <c:axId val="44008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381232"/>
        <c:crosses val="autoZero"/>
        <c:auto val="1"/>
        <c:lblAlgn val="ctr"/>
        <c:lblOffset val="100"/>
        <c:noMultiLvlLbl val="0"/>
      </c:catAx>
      <c:valAx>
        <c:axId val="440381232"/>
        <c:scaling>
          <c:orientation val="minMax"/>
          <c:max val="1"/>
        </c:scaling>
        <c:delete val="1"/>
        <c:axPos val="b"/>
        <c:numFmt formatCode="0%" sourceLinked="1"/>
        <c:majorTickMark val="none"/>
        <c:minorTickMark val="none"/>
        <c:tickLblPos val="nextTo"/>
        <c:crossAx val="44008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Sheet1!$C$150</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Sheet1!$A$152:$A$156</c:f>
              <c:strCache>
                <c:ptCount val="5"/>
                <c:pt idx="0">
                  <c:v>Males only </c:v>
                </c:pt>
                <c:pt idx="1">
                  <c:v>Both males and females involved </c:v>
                </c:pt>
                <c:pt idx="2">
                  <c:v>Females only </c:v>
                </c:pt>
                <c:pt idx="3">
                  <c:v>I don't know </c:v>
                </c:pt>
                <c:pt idx="4">
                  <c:v>Prefer not to say </c:v>
                </c:pt>
              </c:strCache>
            </c:strRef>
          </c:cat>
          <c:val>
            <c:numRef>
              <c:f>Sheet1!$C$152:$C$156</c:f>
              <c:numCache>
                <c:formatCode>0%</c:formatCode>
                <c:ptCount val="5"/>
                <c:pt idx="0">
                  <c:v>0.71</c:v>
                </c:pt>
                <c:pt idx="1">
                  <c:v>0.11</c:v>
                </c:pt>
                <c:pt idx="2">
                  <c:v>0.11</c:v>
                </c:pt>
                <c:pt idx="3">
                  <c:v>0.03</c:v>
                </c:pt>
                <c:pt idx="4">
                  <c:v>0.03</c:v>
                </c:pt>
              </c:numCache>
            </c:numRef>
          </c:val>
          <c:extLst xmlns:c16r2="http://schemas.microsoft.com/office/drawing/2015/06/chart">
            <c:ext xmlns:c16="http://schemas.microsoft.com/office/drawing/2014/chart" uri="{C3380CC4-5D6E-409C-BE32-E72D297353CC}">
              <c16:uniqueId val="{00000000-0045-40DD-A6C4-AFCB178F2363}"/>
            </c:ext>
          </c:extLst>
        </c:ser>
        <c:ser>
          <c:idx val="1"/>
          <c:order val="1"/>
          <c:tx>
            <c:strRef>
              <c:f>Sheet1!$D$150</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Sheet1!$A$152:$A$156</c:f>
              <c:strCache>
                <c:ptCount val="5"/>
                <c:pt idx="0">
                  <c:v>Males only </c:v>
                </c:pt>
                <c:pt idx="1">
                  <c:v>Both males and females involved </c:v>
                </c:pt>
                <c:pt idx="2">
                  <c:v>Females only </c:v>
                </c:pt>
                <c:pt idx="3">
                  <c:v>I don't know </c:v>
                </c:pt>
                <c:pt idx="4">
                  <c:v>Prefer not to say </c:v>
                </c:pt>
              </c:strCache>
            </c:strRef>
          </c:cat>
          <c:val>
            <c:numRef>
              <c:f>Sheet1!$D$152:$D$156</c:f>
              <c:numCache>
                <c:formatCode>0%</c:formatCode>
                <c:ptCount val="5"/>
                <c:pt idx="0">
                  <c:v>0.73</c:v>
                </c:pt>
                <c:pt idx="1">
                  <c:v>0.08</c:v>
                </c:pt>
                <c:pt idx="2">
                  <c:v>0.12</c:v>
                </c:pt>
                <c:pt idx="3">
                  <c:v>0.02</c:v>
                </c:pt>
                <c:pt idx="4">
                  <c:v>0.05</c:v>
                </c:pt>
              </c:numCache>
            </c:numRef>
          </c:val>
          <c:extLst xmlns:c16r2="http://schemas.microsoft.com/office/drawing/2015/06/chart">
            <c:ext xmlns:c16="http://schemas.microsoft.com/office/drawing/2014/chart" uri="{C3380CC4-5D6E-409C-BE32-E72D297353CC}">
              <c16:uniqueId val="{00000001-0045-40DD-A6C4-AFCB178F2363}"/>
            </c:ext>
          </c:extLst>
        </c:ser>
        <c:dLbls>
          <c:dLblPos val="outEnd"/>
          <c:showLegendKey val="0"/>
          <c:showVal val="1"/>
          <c:showCatName val="0"/>
          <c:showSerName val="0"/>
          <c:showPercent val="0"/>
          <c:showBubbleSize val="0"/>
        </c:dLbls>
        <c:gapWidth val="219"/>
        <c:overlap val="-27"/>
        <c:axId val="440382016"/>
        <c:axId val="440382408"/>
      </c:barChart>
      <c:catAx>
        <c:axId val="4403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0382408"/>
        <c:crosses val="autoZero"/>
        <c:auto val="1"/>
        <c:lblAlgn val="ctr"/>
        <c:lblOffset val="100"/>
        <c:noMultiLvlLbl val="0"/>
      </c:catAx>
      <c:valAx>
        <c:axId val="440382408"/>
        <c:scaling>
          <c:orientation val="minMax"/>
        </c:scaling>
        <c:delete val="1"/>
        <c:axPos val="l"/>
        <c:numFmt formatCode="0%" sourceLinked="1"/>
        <c:majorTickMark val="none"/>
        <c:minorTickMark val="none"/>
        <c:tickLblPos val="nextTo"/>
        <c:crossAx val="44038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Sheet1!$C$66</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Sheet1!$A$129:$A$133</c:f>
              <c:strCache>
                <c:ptCount val="5"/>
                <c:pt idx="0">
                  <c:v>A student from your university </c:v>
                </c:pt>
                <c:pt idx="1">
                  <c:v>A student from your place of residence </c:v>
                </c:pt>
                <c:pt idx="2">
                  <c:v>Acquaintance/ Friend of a friend etc. </c:v>
                </c:pt>
                <c:pt idx="3">
                  <c:v>A student from another university</c:v>
                </c:pt>
                <c:pt idx="4">
                  <c:v>A tutor or lecturer from your university </c:v>
                </c:pt>
              </c:strCache>
            </c:strRef>
          </c:cat>
          <c:val>
            <c:numRef>
              <c:f>Sheet1!$C$129:$C$133</c:f>
              <c:numCache>
                <c:formatCode>0%</c:formatCode>
                <c:ptCount val="5"/>
                <c:pt idx="0">
                  <c:v>0.68</c:v>
                </c:pt>
                <c:pt idx="1">
                  <c:v>0.08</c:v>
                </c:pt>
                <c:pt idx="2">
                  <c:v>0.08</c:v>
                </c:pt>
                <c:pt idx="3">
                  <c:v>7.0000000000000007E-2</c:v>
                </c:pt>
                <c:pt idx="4">
                  <c:v>7.0000000000000007E-2</c:v>
                </c:pt>
              </c:numCache>
            </c:numRef>
          </c:val>
          <c:extLst xmlns:c16r2="http://schemas.microsoft.com/office/drawing/2015/06/chart">
            <c:ext xmlns:c16="http://schemas.microsoft.com/office/drawing/2014/chart" uri="{C3380CC4-5D6E-409C-BE32-E72D297353CC}">
              <c16:uniqueId val="{00000000-FBE2-422D-8D2E-BC20D5426BD0}"/>
            </c:ext>
          </c:extLst>
        </c:ser>
        <c:ser>
          <c:idx val="1"/>
          <c:order val="1"/>
          <c:tx>
            <c:strRef>
              <c:f>Sheet1!$D$66</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Sheet1!$A$129:$A$133</c:f>
              <c:strCache>
                <c:ptCount val="5"/>
                <c:pt idx="0">
                  <c:v>A student from your university </c:v>
                </c:pt>
                <c:pt idx="1">
                  <c:v>A student from your place of residence </c:v>
                </c:pt>
                <c:pt idx="2">
                  <c:v>Acquaintance/ Friend of a friend etc. </c:v>
                </c:pt>
                <c:pt idx="3">
                  <c:v>A student from another university</c:v>
                </c:pt>
                <c:pt idx="4">
                  <c:v>A tutor or lecturer from your university </c:v>
                </c:pt>
              </c:strCache>
            </c:strRef>
          </c:cat>
          <c:val>
            <c:numRef>
              <c:f>Sheet1!$D$129:$D$133</c:f>
              <c:numCache>
                <c:formatCode>0%</c:formatCode>
                <c:ptCount val="5"/>
                <c:pt idx="0">
                  <c:v>0.73</c:v>
                </c:pt>
                <c:pt idx="1">
                  <c:v>0.1</c:v>
                </c:pt>
                <c:pt idx="2">
                  <c:v>0.11</c:v>
                </c:pt>
                <c:pt idx="3">
                  <c:v>7.0000000000000007E-2</c:v>
                </c:pt>
                <c:pt idx="4">
                  <c:v>0.02</c:v>
                </c:pt>
              </c:numCache>
            </c:numRef>
          </c:val>
          <c:extLst xmlns:c16r2="http://schemas.microsoft.com/office/drawing/2015/06/chart">
            <c:ext xmlns:c16="http://schemas.microsoft.com/office/drawing/2014/chart" uri="{C3380CC4-5D6E-409C-BE32-E72D297353CC}">
              <c16:uniqueId val="{00000001-FBE2-422D-8D2E-BC20D5426BD0}"/>
            </c:ext>
          </c:extLst>
        </c:ser>
        <c:dLbls>
          <c:dLblPos val="outEnd"/>
          <c:showLegendKey val="0"/>
          <c:showVal val="1"/>
          <c:showCatName val="0"/>
          <c:showSerName val="0"/>
          <c:showPercent val="0"/>
          <c:showBubbleSize val="0"/>
        </c:dLbls>
        <c:gapWidth val="219"/>
        <c:overlap val="-27"/>
        <c:axId val="325020464"/>
        <c:axId val="440382800"/>
      </c:barChart>
      <c:catAx>
        <c:axId val="32502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382800"/>
        <c:crosses val="autoZero"/>
        <c:auto val="1"/>
        <c:lblAlgn val="ctr"/>
        <c:lblOffset val="100"/>
        <c:noMultiLvlLbl val="0"/>
      </c:catAx>
      <c:valAx>
        <c:axId val="440382800"/>
        <c:scaling>
          <c:orientation val="minMax"/>
        </c:scaling>
        <c:delete val="1"/>
        <c:axPos val="l"/>
        <c:numFmt formatCode="0%" sourceLinked="1"/>
        <c:majorTickMark val="none"/>
        <c:minorTickMark val="none"/>
        <c:tickLblPos val="nextTo"/>
        <c:crossAx val="32502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Sheet1!$C$165</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Sheet1!$A$167:$A$169</c:f>
              <c:strCache>
                <c:ptCount val="3"/>
                <c:pt idx="0">
                  <c:v>Yes </c:v>
                </c:pt>
                <c:pt idx="1">
                  <c:v>No</c:v>
                </c:pt>
                <c:pt idx="2">
                  <c:v>Prefer not to say </c:v>
                </c:pt>
              </c:strCache>
            </c:strRef>
          </c:cat>
          <c:val>
            <c:numRef>
              <c:f>Sheet1!$C$167:$C$169</c:f>
              <c:numCache>
                <c:formatCode>0%</c:formatCode>
                <c:ptCount val="3"/>
                <c:pt idx="0">
                  <c:v>0.04</c:v>
                </c:pt>
                <c:pt idx="1">
                  <c:v>0.92</c:v>
                </c:pt>
                <c:pt idx="2">
                  <c:v>0.05</c:v>
                </c:pt>
              </c:numCache>
            </c:numRef>
          </c:val>
          <c:extLst xmlns:c16r2="http://schemas.microsoft.com/office/drawing/2015/06/chart">
            <c:ext xmlns:c16="http://schemas.microsoft.com/office/drawing/2014/chart" uri="{C3380CC4-5D6E-409C-BE32-E72D297353CC}">
              <c16:uniqueId val="{00000000-14A6-4190-BC95-58AB77D3D981}"/>
            </c:ext>
          </c:extLst>
        </c:ser>
        <c:ser>
          <c:idx val="1"/>
          <c:order val="1"/>
          <c:tx>
            <c:strRef>
              <c:f>Sheet1!$D$165</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Sheet1!$A$167:$A$169</c:f>
              <c:strCache>
                <c:ptCount val="3"/>
                <c:pt idx="0">
                  <c:v>Yes </c:v>
                </c:pt>
                <c:pt idx="1">
                  <c:v>No</c:v>
                </c:pt>
                <c:pt idx="2">
                  <c:v>Prefer not to say </c:v>
                </c:pt>
              </c:strCache>
            </c:strRef>
          </c:cat>
          <c:val>
            <c:numRef>
              <c:f>Sheet1!$D$167:$D$169</c:f>
              <c:numCache>
                <c:formatCode>0%</c:formatCode>
                <c:ptCount val="3"/>
                <c:pt idx="0">
                  <c:v>0.04</c:v>
                </c:pt>
                <c:pt idx="1">
                  <c:v>0.94</c:v>
                </c:pt>
                <c:pt idx="2">
                  <c:v>0.03</c:v>
                </c:pt>
              </c:numCache>
            </c:numRef>
          </c:val>
          <c:extLst xmlns:c16r2="http://schemas.microsoft.com/office/drawing/2015/06/chart">
            <c:ext xmlns:c16="http://schemas.microsoft.com/office/drawing/2014/chart" uri="{C3380CC4-5D6E-409C-BE32-E72D297353CC}">
              <c16:uniqueId val="{00000001-14A6-4190-BC95-58AB77D3D981}"/>
            </c:ext>
          </c:extLst>
        </c:ser>
        <c:dLbls>
          <c:dLblPos val="outEnd"/>
          <c:showLegendKey val="0"/>
          <c:showVal val="1"/>
          <c:showCatName val="0"/>
          <c:showSerName val="0"/>
          <c:showPercent val="0"/>
          <c:showBubbleSize val="0"/>
        </c:dLbls>
        <c:gapWidth val="219"/>
        <c:overlap val="-27"/>
        <c:axId val="440383584"/>
        <c:axId val="440383976"/>
      </c:barChart>
      <c:catAx>
        <c:axId val="44038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0383976"/>
        <c:crosses val="autoZero"/>
        <c:auto val="1"/>
        <c:lblAlgn val="ctr"/>
        <c:lblOffset val="100"/>
        <c:noMultiLvlLbl val="0"/>
      </c:catAx>
      <c:valAx>
        <c:axId val="440383976"/>
        <c:scaling>
          <c:orientation val="minMax"/>
        </c:scaling>
        <c:delete val="1"/>
        <c:axPos val="l"/>
        <c:numFmt formatCode="0%" sourceLinked="1"/>
        <c:majorTickMark val="none"/>
        <c:minorTickMark val="none"/>
        <c:tickLblPos val="nextTo"/>
        <c:crossAx val="44038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Sheet1!$C$66</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Sheet1!$A$180:$A$184</c:f>
              <c:strCache>
                <c:ptCount val="5"/>
                <c:pt idx="0">
                  <c:v>I did not think it was serious enough </c:v>
                </c:pt>
                <c:pt idx="1">
                  <c:v>I did not think I needed help </c:v>
                </c:pt>
                <c:pt idx="2">
                  <c:v>I did not know who, at the university, could provide me with support or assistance </c:v>
                </c:pt>
                <c:pt idx="3">
                  <c:v>I thought it would be too hard to prove </c:v>
                </c:pt>
                <c:pt idx="4">
                  <c:v>I did not want to hurt the offender/s or get them into trouble </c:v>
                </c:pt>
              </c:strCache>
            </c:strRef>
          </c:cat>
          <c:val>
            <c:numRef>
              <c:f>Sheet1!$C$180:$C$184</c:f>
              <c:numCache>
                <c:formatCode>0%</c:formatCode>
                <c:ptCount val="5"/>
                <c:pt idx="0">
                  <c:v>0.68</c:v>
                </c:pt>
                <c:pt idx="1">
                  <c:v>0.6</c:v>
                </c:pt>
                <c:pt idx="2">
                  <c:v>0.14000000000000001</c:v>
                </c:pt>
                <c:pt idx="3">
                  <c:v>0.13</c:v>
                </c:pt>
                <c:pt idx="4">
                  <c:v>0.11</c:v>
                </c:pt>
              </c:numCache>
            </c:numRef>
          </c:val>
          <c:extLst xmlns:c16r2="http://schemas.microsoft.com/office/drawing/2015/06/chart">
            <c:ext xmlns:c16="http://schemas.microsoft.com/office/drawing/2014/chart" uri="{C3380CC4-5D6E-409C-BE32-E72D297353CC}">
              <c16:uniqueId val="{00000000-85D7-45A2-9C57-1D924607D017}"/>
            </c:ext>
          </c:extLst>
        </c:ser>
        <c:ser>
          <c:idx val="1"/>
          <c:order val="1"/>
          <c:tx>
            <c:strRef>
              <c:f>Sheet1!$D$66</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Sheet1!$A$180:$A$184</c:f>
              <c:strCache>
                <c:ptCount val="5"/>
                <c:pt idx="0">
                  <c:v>I did not think it was serious enough </c:v>
                </c:pt>
                <c:pt idx="1">
                  <c:v>I did not think I needed help </c:v>
                </c:pt>
                <c:pt idx="2">
                  <c:v>I did not know who, at the university, could provide me with support or assistance </c:v>
                </c:pt>
                <c:pt idx="3">
                  <c:v>I thought it would be too hard to prove </c:v>
                </c:pt>
                <c:pt idx="4">
                  <c:v>I did not want to hurt the offender/s or get them into trouble </c:v>
                </c:pt>
              </c:strCache>
            </c:strRef>
          </c:cat>
          <c:val>
            <c:numRef>
              <c:f>Sheet1!$D$180:$D$184</c:f>
              <c:numCache>
                <c:formatCode>0%</c:formatCode>
                <c:ptCount val="5"/>
                <c:pt idx="0">
                  <c:v>0.68</c:v>
                </c:pt>
                <c:pt idx="1">
                  <c:v>0.67</c:v>
                </c:pt>
                <c:pt idx="2">
                  <c:v>0.15</c:v>
                </c:pt>
                <c:pt idx="3">
                  <c:v>0.17</c:v>
                </c:pt>
                <c:pt idx="4">
                  <c:v>0.13</c:v>
                </c:pt>
              </c:numCache>
            </c:numRef>
          </c:val>
          <c:extLst xmlns:c16r2="http://schemas.microsoft.com/office/drawing/2015/06/chart">
            <c:ext xmlns:c16="http://schemas.microsoft.com/office/drawing/2014/chart" uri="{C3380CC4-5D6E-409C-BE32-E72D297353CC}">
              <c16:uniqueId val="{00000001-85D7-45A2-9C57-1D924607D017}"/>
            </c:ext>
          </c:extLst>
        </c:ser>
        <c:dLbls>
          <c:dLblPos val="outEnd"/>
          <c:showLegendKey val="0"/>
          <c:showVal val="1"/>
          <c:showCatName val="0"/>
          <c:showSerName val="0"/>
          <c:showPercent val="0"/>
          <c:showBubbleSize val="0"/>
        </c:dLbls>
        <c:gapWidth val="219"/>
        <c:overlap val="-27"/>
        <c:axId val="440384760"/>
        <c:axId val="440408880"/>
      </c:barChart>
      <c:catAx>
        <c:axId val="44038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408880"/>
        <c:crosses val="autoZero"/>
        <c:auto val="1"/>
        <c:lblAlgn val="ctr"/>
        <c:lblOffset val="100"/>
        <c:noMultiLvlLbl val="0"/>
      </c:catAx>
      <c:valAx>
        <c:axId val="440408880"/>
        <c:scaling>
          <c:orientation val="minMax"/>
        </c:scaling>
        <c:delete val="1"/>
        <c:axPos val="l"/>
        <c:numFmt formatCode="0%" sourceLinked="1"/>
        <c:majorTickMark val="none"/>
        <c:minorTickMark val="none"/>
        <c:tickLblPos val="nextTo"/>
        <c:crossAx val="440384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Sheet1!$C$66</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Sheet1!$A$221:$A$225</c:f>
              <c:strCache>
                <c:ptCount val="5"/>
                <c:pt idx="0">
                  <c:v>I did not think it was serious enough </c:v>
                </c:pt>
                <c:pt idx="1">
                  <c:v>I did not think I needed help </c:v>
                </c:pt>
                <c:pt idx="2">
                  <c:v>I did not know who I could make a formal report or complaint to </c:v>
                </c:pt>
                <c:pt idx="3">
                  <c:v>I did not know where I had to go/what I had to do to make a formal report or complaint </c:v>
                </c:pt>
                <c:pt idx="4">
                  <c:v>I thought it would be too hard to prove </c:v>
                </c:pt>
              </c:strCache>
            </c:strRef>
          </c:cat>
          <c:val>
            <c:numRef>
              <c:f>Sheet1!$C$221:$C$225</c:f>
              <c:numCache>
                <c:formatCode>0%</c:formatCode>
                <c:ptCount val="5"/>
                <c:pt idx="0">
                  <c:v>0.68</c:v>
                </c:pt>
                <c:pt idx="1">
                  <c:v>0.54</c:v>
                </c:pt>
                <c:pt idx="2">
                  <c:v>0.16</c:v>
                </c:pt>
                <c:pt idx="3">
                  <c:v>0.12</c:v>
                </c:pt>
                <c:pt idx="4">
                  <c:v>0.11</c:v>
                </c:pt>
              </c:numCache>
            </c:numRef>
          </c:val>
          <c:extLst xmlns:c16r2="http://schemas.microsoft.com/office/drawing/2015/06/chart">
            <c:ext xmlns:c16="http://schemas.microsoft.com/office/drawing/2014/chart" uri="{C3380CC4-5D6E-409C-BE32-E72D297353CC}">
              <c16:uniqueId val="{00000000-E2A5-4FE7-AA61-24CDF478F6E8}"/>
            </c:ext>
          </c:extLst>
        </c:ser>
        <c:ser>
          <c:idx val="1"/>
          <c:order val="1"/>
          <c:tx>
            <c:strRef>
              <c:f>Sheet1!$D$66</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Sheet1!$A$221:$A$225</c:f>
              <c:strCache>
                <c:ptCount val="5"/>
                <c:pt idx="0">
                  <c:v>I did not think it was serious enough </c:v>
                </c:pt>
                <c:pt idx="1">
                  <c:v>I did not think I needed help </c:v>
                </c:pt>
                <c:pt idx="2">
                  <c:v>I did not know who I could make a formal report or complaint to </c:v>
                </c:pt>
                <c:pt idx="3">
                  <c:v>I did not know where I had to go/what I had to do to make a formal report or complaint </c:v>
                </c:pt>
                <c:pt idx="4">
                  <c:v>I thought it would be too hard to prove </c:v>
                </c:pt>
              </c:strCache>
            </c:strRef>
          </c:cat>
          <c:val>
            <c:numRef>
              <c:f>Sheet1!$D$221:$D$225</c:f>
              <c:numCache>
                <c:formatCode>0%</c:formatCode>
                <c:ptCount val="5"/>
                <c:pt idx="0">
                  <c:v>0.71</c:v>
                </c:pt>
                <c:pt idx="1">
                  <c:v>0.6</c:v>
                </c:pt>
                <c:pt idx="2">
                  <c:v>0.18</c:v>
                </c:pt>
                <c:pt idx="3">
                  <c:v>0.18</c:v>
                </c:pt>
                <c:pt idx="4">
                  <c:v>0.15</c:v>
                </c:pt>
              </c:numCache>
            </c:numRef>
          </c:val>
          <c:extLst xmlns:c16r2="http://schemas.microsoft.com/office/drawing/2015/06/chart">
            <c:ext xmlns:c16="http://schemas.microsoft.com/office/drawing/2014/chart" uri="{C3380CC4-5D6E-409C-BE32-E72D297353CC}">
              <c16:uniqueId val="{00000001-E2A5-4FE7-AA61-24CDF478F6E8}"/>
            </c:ext>
          </c:extLst>
        </c:ser>
        <c:dLbls>
          <c:dLblPos val="outEnd"/>
          <c:showLegendKey val="0"/>
          <c:showVal val="1"/>
          <c:showCatName val="0"/>
          <c:showSerName val="0"/>
          <c:showPercent val="0"/>
          <c:showBubbleSize val="0"/>
        </c:dLbls>
        <c:gapWidth val="219"/>
        <c:overlap val="-27"/>
        <c:axId val="440409664"/>
        <c:axId val="440410056"/>
      </c:barChart>
      <c:catAx>
        <c:axId val="44040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410056"/>
        <c:crosses val="autoZero"/>
        <c:auto val="1"/>
        <c:lblAlgn val="ctr"/>
        <c:lblOffset val="100"/>
        <c:noMultiLvlLbl val="0"/>
      </c:catAx>
      <c:valAx>
        <c:axId val="440410056"/>
        <c:scaling>
          <c:orientation val="minMax"/>
        </c:scaling>
        <c:delete val="1"/>
        <c:axPos val="l"/>
        <c:numFmt formatCode="0%" sourceLinked="1"/>
        <c:majorTickMark val="none"/>
        <c:minorTickMark val="none"/>
        <c:tickLblPos val="nextTo"/>
        <c:crossAx val="44040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Sheet1!$C$165</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Sheet1!$A$245:$A$249</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Sheet1!$C$245:$C$249</c:f>
              <c:numCache>
                <c:formatCode>0%</c:formatCode>
                <c:ptCount val="5"/>
                <c:pt idx="0">
                  <c:v>0.18</c:v>
                </c:pt>
                <c:pt idx="1">
                  <c:v>0.28999999999999998</c:v>
                </c:pt>
                <c:pt idx="2">
                  <c:v>0.41</c:v>
                </c:pt>
                <c:pt idx="3">
                  <c:v>0.1</c:v>
                </c:pt>
                <c:pt idx="4">
                  <c:v>0.03</c:v>
                </c:pt>
              </c:numCache>
            </c:numRef>
          </c:val>
          <c:extLst xmlns:c16r2="http://schemas.microsoft.com/office/drawing/2015/06/chart">
            <c:ext xmlns:c16="http://schemas.microsoft.com/office/drawing/2014/chart" uri="{C3380CC4-5D6E-409C-BE32-E72D297353CC}">
              <c16:uniqueId val="{00000000-BC45-4C84-941F-62AA00325C5F}"/>
            </c:ext>
          </c:extLst>
        </c:ser>
        <c:ser>
          <c:idx val="1"/>
          <c:order val="1"/>
          <c:tx>
            <c:strRef>
              <c:f>Sheet1!$D$165</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Sheet1!$A$245:$A$249</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Sheet1!$D$245:$D$249</c:f>
              <c:numCache>
                <c:formatCode>0%</c:formatCode>
                <c:ptCount val="5"/>
                <c:pt idx="0">
                  <c:v>0.19</c:v>
                </c:pt>
                <c:pt idx="1">
                  <c:v>0.31</c:v>
                </c:pt>
                <c:pt idx="2">
                  <c:v>0.38</c:v>
                </c:pt>
                <c:pt idx="3">
                  <c:v>0.1</c:v>
                </c:pt>
                <c:pt idx="4">
                  <c:v>0.02</c:v>
                </c:pt>
              </c:numCache>
            </c:numRef>
          </c:val>
          <c:extLst xmlns:c16r2="http://schemas.microsoft.com/office/drawing/2015/06/chart">
            <c:ext xmlns:c16="http://schemas.microsoft.com/office/drawing/2014/chart" uri="{C3380CC4-5D6E-409C-BE32-E72D297353CC}">
              <c16:uniqueId val="{00000001-BC45-4C84-941F-62AA00325C5F}"/>
            </c:ext>
          </c:extLst>
        </c:ser>
        <c:dLbls>
          <c:dLblPos val="outEnd"/>
          <c:showLegendKey val="0"/>
          <c:showVal val="1"/>
          <c:showCatName val="0"/>
          <c:showSerName val="0"/>
          <c:showPercent val="0"/>
          <c:showBubbleSize val="0"/>
        </c:dLbls>
        <c:gapWidth val="219"/>
        <c:overlap val="-27"/>
        <c:axId val="440410840"/>
        <c:axId val="440411232"/>
      </c:barChart>
      <c:catAx>
        <c:axId val="4404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411232"/>
        <c:crosses val="autoZero"/>
        <c:auto val="1"/>
        <c:lblAlgn val="ctr"/>
        <c:lblOffset val="100"/>
        <c:noMultiLvlLbl val="0"/>
      </c:catAx>
      <c:valAx>
        <c:axId val="440411232"/>
        <c:scaling>
          <c:orientation val="minMax"/>
        </c:scaling>
        <c:delete val="1"/>
        <c:axPos val="l"/>
        <c:numFmt formatCode="0%" sourceLinked="1"/>
        <c:majorTickMark val="none"/>
        <c:minorTickMark val="none"/>
        <c:tickLblPos val="nextTo"/>
        <c:crossAx val="440410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Sheet1!$A$32</c:f>
          <c:strCache>
            <c:ptCount val="1"/>
            <c:pt idx="0">
              <c:v>La Trobe: Sexually Harassed in 2016 by Stage of Study</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D77E-4A83-9E97-CD62110A829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Sheet1!$G$27:$H$27</c:f>
              <c:strCache>
                <c:ptCount val="2"/>
                <c:pt idx="0">
                  <c:v>Commencing Student</c:v>
                </c:pt>
                <c:pt idx="1">
                  <c:v>Continuing Student</c:v>
                </c:pt>
              </c:strCache>
            </c:strRef>
          </c:cat>
          <c:val>
            <c:numRef>
              <c:f>Sheet1!$G$30:$H$30</c:f>
              <c:numCache>
                <c:formatCode>0%</c:formatCode>
                <c:ptCount val="2"/>
                <c:pt idx="0">
                  <c:v>0.52</c:v>
                </c:pt>
                <c:pt idx="1">
                  <c:v>0.57999999999999996</c:v>
                </c:pt>
              </c:numCache>
            </c:numRef>
          </c:val>
          <c:extLst xmlns:c16r2="http://schemas.microsoft.com/office/drawing/2015/06/chart">
            <c:ext xmlns:c16="http://schemas.microsoft.com/office/drawing/2014/chart" uri="{C3380CC4-5D6E-409C-BE32-E72D297353CC}">
              <c16:uniqueId val="{00000002-D77E-4A83-9E97-CD62110A8290}"/>
            </c:ext>
          </c:extLst>
        </c:ser>
        <c:dLbls>
          <c:dLblPos val="inEnd"/>
          <c:showLegendKey val="0"/>
          <c:showVal val="1"/>
          <c:showCatName val="0"/>
          <c:showSerName val="0"/>
          <c:showPercent val="0"/>
          <c:showBubbleSize val="0"/>
        </c:dLbls>
        <c:gapWidth val="103"/>
        <c:overlap val="100"/>
        <c:axId val="446413888"/>
        <c:axId val="446324944"/>
      </c:barChart>
      <c:catAx>
        <c:axId val="44641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6324944"/>
        <c:crosses val="autoZero"/>
        <c:auto val="1"/>
        <c:lblAlgn val="ctr"/>
        <c:lblOffset val="100"/>
        <c:noMultiLvlLbl val="0"/>
      </c:catAx>
      <c:valAx>
        <c:axId val="446324944"/>
        <c:scaling>
          <c:orientation val="minMax"/>
          <c:max val="1"/>
        </c:scaling>
        <c:delete val="1"/>
        <c:axPos val="l"/>
        <c:numFmt formatCode="0%" sourceLinked="1"/>
        <c:majorTickMark val="none"/>
        <c:minorTickMark val="none"/>
        <c:tickLblPos val="nextTo"/>
        <c:crossAx val="44641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Sheet1!$C$165</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Sheet1!$A$259:$A$263</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Sheet1!$C$259:$C$263</c:f>
              <c:numCache>
                <c:formatCode>0%</c:formatCode>
                <c:ptCount val="5"/>
                <c:pt idx="0">
                  <c:v>0.28000000000000003</c:v>
                </c:pt>
                <c:pt idx="1">
                  <c:v>0.32</c:v>
                </c:pt>
                <c:pt idx="2">
                  <c:v>0.31</c:v>
                </c:pt>
                <c:pt idx="3">
                  <c:v>7.0000000000000007E-2</c:v>
                </c:pt>
                <c:pt idx="4">
                  <c:v>0.03</c:v>
                </c:pt>
              </c:numCache>
            </c:numRef>
          </c:val>
          <c:extLst xmlns:c16r2="http://schemas.microsoft.com/office/drawing/2015/06/chart">
            <c:ext xmlns:c16="http://schemas.microsoft.com/office/drawing/2014/chart" uri="{C3380CC4-5D6E-409C-BE32-E72D297353CC}">
              <c16:uniqueId val="{00000000-F92C-4311-8BF3-BA3ABCE1F0BF}"/>
            </c:ext>
          </c:extLst>
        </c:ser>
        <c:ser>
          <c:idx val="1"/>
          <c:order val="1"/>
          <c:tx>
            <c:strRef>
              <c:f>Sheet1!$D$165</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Sheet1!$A$259:$A$263</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Sheet1!$D$259:$D$263</c:f>
              <c:numCache>
                <c:formatCode>0%</c:formatCode>
                <c:ptCount val="5"/>
                <c:pt idx="0">
                  <c:v>0.3</c:v>
                </c:pt>
                <c:pt idx="1">
                  <c:v>0.34</c:v>
                </c:pt>
                <c:pt idx="2">
                  <c:v>0.28999999999999998</c:v>
                </c:pt>
                <c:pt idx="3">
                  <c:v>0.06</c:v>
                </c:pt>
                <c:pt idx="4">
                  <c:v>0.01</c:v>
                </c:pt>
              </c:numCache>
            </c:numRef>
          </c:val>
          <c:extLst xmlns:c16r2="http://schemas.microsoft.com/office/drawing/2015/06/chart">
            <c:ext xmlns:c16="http://schemas.microsoft.com/office/drawing/2014/chart" uri="{C3380CC4-5D6E-409C-BE32-E72D297353CC}">
              <c16:uniqueId val="{00000001-F92C-4311-8BF3-BA3ABCE1F0BF}"/>
            </c:ext>
          </c:extLst>
        </c:ser>
        <c:dLbls>
          <c:dLblPos val="outEnd"/>
          <c:showLegendKey val="0"/>
          <c:showVal val="1"/>
          <c:showCatName val="0"/>
          <c:showSerName val="0"/>
          <c:showPercent val="0"/>
          <c:showBubbleSize val="0"/>
        </c:dLbls>
        <c:gapWidth val="219"/>
        <c:overlap val="-27"/>
        <c:axId val="440412016"/>
        <c:axId val="440412408"/>
      </c:barChart>
      <c:catAx>
        <c:axId val="44041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412408"/>
        <c:crosses val="autoZero"/>
        <c:auto val="1"/>
        <c:lblAlgn val="ctr"/>
        <c:lblOffset val="100"/>
        <c:noMultiLvlLbl val="0"/>
      </c:catAx>
      <c:valAx>
        <c:axId val="440412408"/>
        <c:scaling>
          <c:orientation val="minMax"/>
        </c:scaling>
        <c:delete val="1"/>
        <c:axPos val="l"/>
        <c:numFmt formatCode="0%" sourceLinked="1"/>
        <c:majorTickMark val="none"/>
        <c:minorTickMark val="none"/>
        <c:tickLblPos val="nextTo"/>
        <c:crossAx val="44041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Sheet1!$A$288</c:f>
          <c:strCache>
            <c:ptCount val="1"/>
            <c:pt idx="0">
              <c:v>National Comparison: Sexually Assaulted In 2015 And/Or 2016</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458048151364919E-2"/>
          <c:y val="0.67657115557965908"/>
          <c:w val="0.91962018379187327"/>
          <c:h val="0.21900406892575142"/>
        </c:manualLayout>
      </c:layout>
      <c:barChart>
        <c:barDir val="col"/>
        <c:grouping val="clustered"/>
        <c:varyColors val="0"/>
        <c:ser>
          <c:idx val="0"/>
          <c:order val="0"/>
          <c:spPr>
            <a:solidFill>
              <a:srgbClr val="D52B1E"/>
            </a:solidFill>
            <a:ln>
              <a:noFill/>
            </a:ln>
            <a:effectLst/>
          </c:spPr>
          <c:invertIfNegative val="0"/>
          <c:dPt>
            <c:idx val="0"/>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DFCF-4BED-BC9C-7A7AD66F110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Sheet1!$C$287:$D$287</c:f>
              <c:strCache>
                <c:ptCount val="2"/>
                <c:pt idx="0">
                  <c:v>National</c:v>
                </c:pt>
                <c:pt idx="1">
                  <c:v>La Trobe</c:v>
                </c:pt>
              </c:strCache>
            </c:strRef>
          </c:cat>
          <c:val>
            <c:numRef>
              <c:f>Sheet1!$C$288:$D$288</c:f>
              <c:numCache>
                <c:formatCode>0.0%</c:formatCode>
                <c:ptCount val="2"/>
                <c:pt idx="0">
                  <c:v>6.9000000000000006E-2</c:v>
                </c:pt>
                <c:pt idx="1">
                  <c:v>8.7999999999999995E-2</c:v>
                </c:pt>
              </c:numCache>
            </c:numRef>
          </c:val>
          <c:extLst xmlns:c16r2="http://schemas.microsoft.com/office/drawing/2015/06/chart">
            <c:ext xmlns:c16="http://schemas.microsoft.com/office/drawing/2014/chart" uri="{C3380CC4-5D6E-409C-BE32-E72D297353CC}">
              <c16:uniqueId val="{00000002-DFCF-4BED-BC9C-7A7AD66F1103}"/>
            </c:ext>
          </c:extLst>
        </c:ser>
        <c:dLbls>
          <c:dLblPos val="inEnd"/>
          <c:showLegendKey val="0"/>
          <c:showVal val="1"/>
          <c:showCatName val="0"/>
          <c:showSerName val="0"/>
          <c:showPercent val="0"/>
          <c:showBubbleSize val="0"/>
        </c:dLbls>
        <c:gapWidth val="219"/>
        <c:overlap val="-27"/>
        <c:axId val="441020168"/>
        <c:axId val="441020560"/>
      </c:barChart>
      <c:catAx>
        <c:axId val="44102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1020560"/>
        <c:crosses val="autoZero"/>
        <c:auto val="1"/>
        <c:lblAlgn val="ctr"/>
        <c:lblOffset val="100"/>
        <c:noMultiLvlLbl val="0"/>
      </c:catAx>
      <c:valAx>
        <c:axId val="441020560"/>
        <c:scaling>
          <c:orientation val="minMax"/>
          <c:max val="0.1"/>
        </c:scaling>
        <c:delete val="1"/>
        <c:axPos val="l"/>
        <c:numFmt formatCode="0.0%" sourceLinked="1"/>
        <c:majorTickMark val="none"/>
        <c:minorTickMark val="none"/>
        <c:tickLblPos val="nextTo"/>
        <c:crossAx val="44102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Sheet1!$A$290</c:f>
          <c:strCache>
            <c:ptCount val="1"/>
            <c:pt idx="0">
              <c:v>La Trobe: Sexually Assaulted In 2015 And/Or 2016 by Gender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8D50-406D-A741-9D2760D63C20}"/>
              </c:ext>
            </c:extLst>
          </c:dPt>
          <c:dLbls>
            <c:dLbl>
              <c:idx val="0"/>
              <c:layout>
                <c:manualLayout>
                  <c:x val="-1.830965812840693E-2"/>
                  <c:y val="5.837830687830687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759833031296063"/>
                      <c:h val="0.24983386243386244"/>
                    </c:manualLayout>
                  </c15:layout>
                </c:ext>
              </c:extLst>
            </c:dLbl>
            <c:dLbl>
              <c:idx val="1"/>
              <c:layout>
                <c:manualLayout>
                  <c:x val="6.1032193761356435E-3"/>
                  <c:y val="1.800634920634920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479769269473475"/>
                      <c:h val="0.24983386243386244"/>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Sheet1!$E$287:$F$287</c:f>
              <c:strCache>
                <c:ptCount val="2"/>
                <c:pt idx="0">
                  <c:v>Male</c:v>
                </c:pt>
                <c:pt idx="1">
                  <c:v>Female</c:v>
                </c:pt>
              </c:strCache>
            </c:strRef>
          </c:cat>
          <c:val>
            <c:numRef>
              <c:f>Sheet1!$E$288:$F$288</c:f>
              <c:numCache>
                <c:formatCode>0.0%</c:formatCode>
                <c:ptCount val="2"/>
                <c:pt idx="0">
                  <c:v>5.1999999999999998E-2</c:v>
                </c:pt>
                <c:pt idx="1">
                  <c:v>0.111</c:v>
                </c:pt>
              </c:numCache>
            </c:numRef>
          </c:val>
          <c:extLst xmlns:c16r2="http://schemas.microsoft.com/office/drawing/2015/06/chart">
            <c:ext xmlns:c16="http://schemas.microsoft.com/office/drawing/2014/chart" uri="{C3380CC4-5D6E-409C-BE32-E72D297353CC}">
              <c16:uniqueId val="{00000002-8D50-406D-A741-9D2760D63C20}"/>
            </c:ext>
          </c:extLst>
        </c:ser>
        <c:dLbls>
          <c:dLblPos val="inEnd"/>
          <c:showLegendKey val="0"/>
          <c:showVal val="1"/>
          <c:showCatName val="0"/>
          <c:showSerName val="0"/>
          <c:showPercent val="0"/>
          <c:showBubbleSize val="0"/>
        </c:dLbls>
        <c:gapWidth val="219"/>
        <c:overlap val="-27"/>
        <c:axId val="441021344"/>
        <c:axId val="441021736"/>
      </c:barChart>
      <c:catAx>
        <c:axId val="44102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1021736"/>
        <c:crosses val="autoZero"/>
        <c:auto val="1"/>
        <c:lblAlgn val="ctr"/>
        <c:lblOffset val="100"/>
        <c:noMultiLvlLbl val="0"/>
      </c:catAx>
      <c:valAx>
        <c:axId val="441021736"/>
        <c:scaling>
          <c:orientation val="minMax"/>
          <c:max val="0.2"/>
        </c:scaling>
        <c:delete val="1"/>
        <c:axPos val="l"/>
        <c:numFmt formatCode="0.0%" sourceLinked="1"/>
        <c:majorTickMark val="none"/>
        <c:minorTickMark val="none"/>
        <c:tickLblPos val="nextTo"/>
        <c:crossAx val="44102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Sheet1!$A$291</c:f>
          <c:strCache>
            <c:ptCount val="1"/>
            <c:pt idx="0">
              <c:v>La Trobe: Sexually Assaulted In 2015 And/Or 2016 by Stage of Study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39BC-47CD-A3CD-008717CB9542}"/>
              </c:ext>
            </c:extLst>
          </c:dPt>
          <c:dLbls>
            <c:dLbl>
              <c:idx val="0"/>
              <c:layout>
                <c:manualLayout>
                  <c:x val="0"/>
                  <c:y val="1.04910052910054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Sheet1!$G$287:$H$287</c:f>
              <c:strCache>
                <c:ptCount val="2"/>
                <c:pt idx="0">
                  <c:v>Commencing Student</c:v>
                </c:pt>
                <c:pt idx="1">
                  <c:v>Continuing Student</c:v>
                </c:pt>
              </c:strCache>
            </c:strRef>
          </c:cat>
          <c:val>
            <c:numRef>
              <c:f>Sheet1!$G$288:$H$288</c:f>
              <c:numCache>
                <c:formatCode>0.0%</c:formatCode>
                <c:ptCount val="2"/>
                <c:pt idx="0">
                  <c:v>8.7999999999999995E-2</c:v>
                </c:pt>
                <c:pt idx="1">
                  <c:v>8.7999999999999995E-2</c:v>
                </c:pt>
              </c:numCache>
            </c:numRef>
          </c:val>
          <c:extLst xmlns:c16r2="http://schemas.microsoft.com/office/drawing/2015/06/chart">
            <c:ext xmlns:c16="http://schemas.microsoft.com/office/drawing/2014/chart" uri="{C3380CC4-5D6E-409C-BE32-E72D297353CC}">
              <c16:uniqueId val="{00000002-39BC-47CD-A3CD-008717CB9542}"/>
            </c:ext>
          </c:extLst>
        </c:ser>
        <c:dLbls>
          <c:dLblPos val="inEnd"/>
          <c:showLegendKey val="0"/>
          <c:showVal val="1"/>
          <c:showCatName val="0"/>
          <c:showSerName val="0"/>
          <c:showPercent val="0"/>
          <c:showBubbleSize val="0"/>
        </c:dLbls>
        <c:gapWidth val="219"/>
        <c:overlap val="-27"/>
        <c:axId val="441022520"/>
        <c:axId val="441022912"/>
      </c:barChart>
      <c:catAx>
        <c:axId val="44102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41022912"/>
        <c:crosses val="autoZero"/>
        <c:auto val="1"/>
        <c:lblAlgn val="ctr"/>
        <c:lblOffset val="100"/>
        <c:noMultiLvlLbl val="0"/>
      </c:catAx>
      <c:valAx>
        <c:axId val="441022912"/>
        <c:scaling>
          <c:orientation val="minMax"/>
          <c:max val="0.2"/>
        </c:scaling>
        <c:delete val="1"/>
        <c:axPos val="l"/>
        <c:numFmt formatCode="0.0%" sourceLinked="1"/>
        <c:majorTickMark val="none"/>
        <c:minorTickMark val="none"/>
        <c:tickLblPos val="nextTo"/>
        <c:crossAx val="441022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Sheet1!$A$292</c:f>
          <c:strCache>
            <c:ptCount val="1"/>
            <c:pt idx="0">
              <c:v>La Trobe: Sexually Assaulted In 2015 And/Or 2016 by Domestic/International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5646-4C14-8314-D7C66E0B661F}"/>
              </c:ext>
            </c:extLst>
          </c:dPt>
          <c:dLbls>
            <c:dLbl>
              <c:idx val="0"/>
              <c:layout>
                <c:manualLayout>
                  <c:x val="-1.7235927272529893E-2"/>
                  <c:y val="3.127079686091221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7453090908431842E-3"/>
                  <c:y val="3.786191086510898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Sheet1!$I$287:$J$287</c:f>
              <c:strCache>
                <c:ptCount val="2"/>
                <c:pt idx="0">
                  <c:v>Domestic</c:v>
                </c:pt>
                <c:pt idx="1">
                  <c:v>International</c:v>
                </c:pt>
              </c:strCache>
            </c:strRef>
          </c:cat>
          <c:val>
            <c:numRef>
              <c:f>Sheet1!$I$288:$J$288</c:f>
              <c:numCache>
                <c:formatCode>0.0%</c:formatCode>
                <c:ptCount val="2"/>
                <c:pt idx="0">
                  <c:v>9.4E-2</c:v>
                </c:pt>
                <c:pt idx="1">
                  <c:v>6.0999999999999999E-2</c:v>
                </c:pt>
              </c:numCache>
            </c:numRef>
          </c:val>
          <c:extLst xmlns:c16r2="http://schemas.microsoft.com/office/drawing/2015/06/chart">
            <c:ext xmlns:c16="http://schemas.microsoft.com/office/drawing/2014/chart" uri="{C3380CC4-5D6E-409C-BE32-E72D297353CC}">
              <c16:uniqueId val="{00000002-5646-4C14-8314-D7C66E0B661F}"/>
            </c:ext>
          </c:extLst>
        </c:ser>
        <c:dLbls>
          <c:dLblPos val="inEnd"/>
          <c:showLegendKey val="0"/>
          <c:showVal val="1"/>
          <c:showCatName val="0"/>
          <c:showSerName val="0"/>
          <c:showPercent val="0"/>
          <c:showBubbleSize val="0"/>
        </c:dLbls>
        <c:gapWidth val="219"/>
        <c:overlap val="-27"/>
        <c:axId val="440954072"/>
        <c:axId val="440954464"/>
      </c:barChart>
      <c:catAx>
        <c:axId val="44095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954464"/>
        <c:crosses val="autoZero"/>
        <c:auto val="1"/>
        <c:lblAlgn val="ctr"/>
        <c:lblOffset val="100"/>
        <c:noMultiLvlLbl val="0"/>
      </c:catAx>
      <c:valAx>
        <c:axId val="440954464"/>
        <c:scaling>
          <c:orientation val="minMax"/>
          <c:max val="0.2"/>
        </c:scaling>
        <c:delete val="1"/>
        <c:axPos val="l"/>
        <c:numFmt formatCode="0.0%" sourceLinked="1"/>
        <c:majorTickMark val="none"/>
        <c:minorTickMark val="none"/>
        <c:tickLblPos val="nextTo"/>
        <c:crossAx val="44095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Sheet1!$A$293</c:f>
          <c:strCache>
            <c:ptCount val="1"/>
            <c:pt idx="0">
              <c:v>La Trobe: Sexually Assaulted In 2015 And/Or 2016 by Undergraduate/Postgraduate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12F8-4393-8CAF-993A3D6B93E4}"/>
              </c:ext>
            </c:extLst>
          </c:dPt>
          <c:dLbls>
            <c:dLbl>
              <c:idx val="0"/>
              <c:layout>
                <c:manualLayout>
                  <c:x val="-5.3599796067547558E-3"/>
                  <c:y val="2.77820947841928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3601906295739198E-3"/>
                  <c:y val="-2.3134405677726837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8296311489939274"/>
                      <c:h val="0.1211105930703413"/>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Sheet1!$K$287:$L$287</c:f>
              <c:strCache>
                <c:ptCount val="2"/>
                <c:pt idx="0">
                  <c:v>Undergraduate</c:v>
                </c:pt>
                <c:pt idx="1">
                  <c:v>Postgraduate</c:v>
                </c:pt>
              </c:strCache>
            </c:strRef>
          </c:cat>
          <c:val>
            <c:numRef>
              <c:f>Sheet1!$K$288:$L$288</c:f>
              <c:numCache>
                <c:formatCode>0.0%</c:formatCode>
                <c:ptCount val="2"/>
                <c:pt idx="0">
                  <c:v>9.7000000000000003E-2</c:v>
                </c:pt>
                <c:pt idx="1">
                  <c:v>5.5E-2</c:v>
                </c:pt>
              </c:numCache>
            </c:numRef>
          </c:val>
          <c:extLst xmlns:c16r2="http://schemas.microsoft.com/office/drawing/2015/06/chart">
            <c:ext xmlns:c16="http://schemas.microsoft.com/office/drawing/2014/chart" uri="{C3380CC4-5D6E-409C-BE32-E72D297353CC}">
              <c16:uniqueId val="{00000002-12F8-4393-8CAF-993A3D6B93E4}"/>
            </c:ext>
          </c:extLst>
        </c:ser>
        <c:dLbls>
          <c:dLblPos val="inEnd"/>
          <c:showLegendKey val="0"/>
          <c:showVal val="1"/>
          <c:showCatName val="0"/>
          <c:showSerName val="0"/>
          <c:showPercent val="0"/>
          <c:showBubbleSize val="0"/>
        </c:dLbls>
        <c:gapWidth val="219"/>
        <c:overlap val="-27"/>
        <c:axId val="440955248"/>
        <c:axId val="440955640"/>
      </c:barChart>
      <c:catAx>
        <c:axId val="44095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955640"/>
        <c:crosses val="autoZero"/>
        <c:auto val="1"/>
        <c:lblAlgn val="ctr"/>
        <c:lblOffset val="100"/>
        <c:noMultiLvlLbl val="0"/>
      </c:catAx>
      <c:valAx>
        <c:axId val="440955640"/>
        <c:scaling>
          <c:orientation val="minMax"/>
          <c:max val="0.2"/>
        </c:scaling>
        <c:delete val="1"/>
        <c:axPos val="l"/>
        <c:numFmt formatCode="0.0%" sourceLinked="1"/>
        <c:majorTickMark val="none"/>
        <c:minorTickMark val="none"/>
        <c:tickLblPos val="nextTo"/>
        <c:crossAx val="44095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Sheet1!$A$303</c:f>
          <c:strCache>
            <c:ptCount val="1"/>
            <c:pt idx="0">
              <c:v>National Comparison: Sexually Assaulted At University In 2015 And/Or 2016 </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323087247664628E-2"/>
          <c:y val="0.33460132275132276"/>
          <c:w val="0.91445947203675859"/>
          <c:h val="0.4094272486772486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E941-4363-950E-7BEF679DC140}"/>
              </c:ext>
            </c:extLst>
          </c:dPt>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3-E941-4363-950E-7BEF679DC140}"/>
              </c:ext>
            </c:extLst>
          </c:dPt>
          <c:dPt>
            <c:idx val="3"/>
            <c:invertIfNegative val="0"/>
            <c:bubble3D val="0"/>
            <c:extLst xmlns:c16r2="http://schemas.microsoft.com/office/drawing/2015/06/chart">
              <c:ext xmlns:c16="http://schemas.microsoft.com/office/drawing/2014/chart" uri="{C3380CC4-5D6E-409C-BE32-E72D297353CC}">
                <c16:uniqueId val="{00000004-E941-4363-950E-7BEF679DC140}"/>
              </c:ext>
            </c:extLst>
          </c:dPt>
          <c:dPt>
            <c:idx val="4"/>
            <c:invertIfNegative val="0"/>
            <c:bubble3D val="0"/>
            <c:extLst xmlns:c16r2="http://schemas.microsoft.com/office/drawing/2015/06/chart">
              <c:ext xmlns:c16="http://schemas.microsoft.com/office/drawing/2014/chart" uri="{C3380CC4-5D6E-409C-BE32-E72D297353CC}">
                <c16:uniqueId val="{00000005-E941-4363-950E-7BEF679DC140}"/>
              </c:ext>
            </c:extLst>
          </c:dPt>
          <c:dPt>
            <c:idx val="5"/>
            <c:invertIfNegative val="0"/>
            <c:bubble3D val="0"/>
            <c:extLst xmlns:c16r2="http://schemas.microsoft.com/office/drawing/2015/06/chart">
              <c:ext xmlns:c16="http://schemas.microsoft.com/office/drawing/2014/chart" uri="{C3380CC4-5D6E-409C-BE32-E72D297353CC}">
                <c16:uniqueId val="{00000006-E941-4363-950E-7BEF679DC140}"/>
              </c:ext>
            </c:extLst>
          </c:dPt>
          <c:dPt>
            <c:idx val="6"/>
            <c:invertIfNegative val="0"/>
            <c:bubble3D val="0"/>
            <c:extLst xmlns:c16r2="http://schemas.microsoft.com/office/drawing/2015/06/chart">
              <c:ext xmlns:c16="http://schemas.microsoft.com/office/drawing/2014/chart" uri="{C3380CC4-5D6E-409C-BE32-E72D297353CC}">
                <c16:uniqueId val="{00000007-E941-4363-950E-7BEF679DC140}"/>
              </c:ext>
            </c:extLst>
          </c:dPt>
          <c:dPt>
            <c:idx val="7"/>
            <c:invertIfNegative val="0"/>
            <c:bubble3D val="0"/>
            <c:extLst xmlns:c16r2="http://schemas.microsoft.com/office/drawing/2015/06/chart">
              <c:ext xmlns:c16="http://schemas.microsoft.com/office/drawing/2014/chart" uri="{C3380CC4-5D6E-409C-BE32-E72D297353CC}">
                <c16:uniqueId val="{00000008-E941-4363-950E-7BEF679DC140}"/>
              </c:ext>
            </c:extLst>
          </c:dPt>
          <c:dPt>
            <c:idx val="8"/>
            <c:invertIfNegative val="0"/>
            <c:bubble3D val="0"/>
            <c:extLst xmlns:c16r2="http://schemas.microsoft.com/office/drawing/2015/06/chart">
              <c:ext xmlns:c16="http://schemas.microsoft.com/office/drawing/2014/chart" uri="{C3380CC4-5D6E-409C-BE32-E72D297353CC}">
                <c16:uniqueId val="{00000009-E941-4363-950E-7BEF679DC140}"/>
              </c:ext>
            </c:extLst>
          </c:dPt>
          <c:dPt>
            <c:idx val="9"/>
            <c:invertIfNegative val="0"/>
            <c:bubble3D val="0"/>
            <c:extLst xmlns:c16r2="http://schemas.microsoft.com/office/drawing/2015/06/chart">
              <c:ext xmlns:c16="http://schemas.microsoft.com/office/drawing/2014/chart" uri="{C3380CC4-5D6E-409C-BE32-E72D297353CC}">
                <c16:uniqueId val="{0000000A-E941-4363-950E-7BEF679DC140}"/>
              </c:ext>
            </c:extLst>
          </c:dPt>
          <c:dLbls>
            <c:dLbl>
              <c:idx val="0"/>
              <c:layout>
                <c:manualLayout>
                  <c:x val="-3.5641474917990949E-17"/>
                  <c:y val="-8.4068783068783071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888358895480129E-3"/>
                  <c:y val="1.248624338624338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837393395805878"/>
                      <c:h val="0.1126537037037037"/>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Sheet1!$C$287:$D$287</c:f>
              <c:strCache>
                <c:ptCount val="2"/>
                <c:pt idx="0">
                  <c:v>National</c:v>
                </c:pt>
                <c:pt idx="1">
                  <c:v>La Trobe</c:v>
                </c:pt>
              </c:strCache>
            </c:strRef>
          </c:cat>
          <c:val>
            <c:numRef>
              <c:f>Sheet1!$C$303:$D$303</c:f>
              <c:numCache>
                <c:formatCode>0.0%</c:formatCode>
                <c:ptCount val="2"/>
                <c:pt idx="0">
                  <c:v>1.6E-2</c:v>
                </c:pt>
                <c:pt idx="1">
                  <c:v>1.7000000000000001E-2</c:v>
                </c:pt>
              </c:numCache>
            </c:numRef>
          </c:val>
          <c:extLst xmlns:c16r2="http://schemas.microsoft.com/office/drawing/2015/06/chart">
            <c:ext xmlns:c16="http://schemas.microsoft.com/office/drawing/2014/chart" uri="{C3380CC4-5D6E-409C-BE32-E72D297353CC}">
              <c16:uniqueId val="{0000000B-E941-4363-950E-7BEF679DC140}"/>
            </c:ext>
          </c:extLst>
        </c:ser>
        <c:dLbls>
          <c:dLblPos val="inEnd"/>
          <c:showLegendKey val="0"/>
          <c:showVal val="1"/>
          <c:showCatName val="0"/>
          <c:showSerName val="0"/>
          <c:showPercent val="0"/>
          <c:showBubbleSize val="0"/>
        </c:dLbls>
        <c:gapWidth val="219"/>
        <c:overlap val="-27"/>
        <c:axId val="440956424"/>
        <c:axId val="440956816"/>
      </c:barChart>
      <c:catAx>
        <c:axId val="440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0956816"/>
        <c:crosses val="autoZero"/>
        <c:auto val="1"/>
        <c:lblAlgn val="ctr"/>
        <c:lblOffset val="100"/>
        <c:noMultiLvlLbl val="0"/>
      </c:catAx>
      <c:valAx>
        <c:axId val="440956816"/>
        <c:scaling>
          <c:orientation val="minMax"/>
          <c:max val="0.1"/>
        </c:scaling>
        <c:delete val="1"/>
        <c:axPos val="l"/>
        <c:numFmt formatCode="0.0%" sourceLinked="1"/>
        <c:majorTickMark val="none"/>
        <c:minorTickMark val="none"/>
        <c:tickLblPos val="nextTo"/>
        <c:crossAx val="440956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Sheet1!$A$305</c:f>
          <c:strCache>
            <c:ptCount val="1"/>
            <c:pt idx="0">
              <c:v>La Trobe: Sexually Assaulted At University In 2015 And/Or 2016 by Gender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ABDD-4371-9281-680114556017}"/>
              </c:ext>
            </c:extLst>
          </c:dPt>
          <c:dLbls>
            <c:dLbl>
              <c:idx val="0"/>
              <c:layout>
                <c:manualLayout>
                  <c:x val="1.8253997913007483E-2"/>
                  <c:y val="-1.002804232804232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044761904761904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8323947616296174"/>
                      <c:h val="0.13875925925925925"/>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Sheet1!$E$287:$F$287</c:f>
              <c:strCache>
                <c:ptCount val="2"/>
                <c:pt idx="0">
                  <c:v>Male</c:v>
                </c:pt>
                <c:pt idx="1">
                  <c:v>Female</c:v>
                </c:pt>
              </c:strCache>
            </c:strRef>
          </c:cat>
          <c:val>
            <c:numRef>
              <c:f>Sheet1!$E$303:$F$303</c:f>
              <c:numCache>
                <c:formatCode>0.0%</c:formatCode>
                <c:ptCount val="2"/>
                <c:pt idx="0">
                  <c:v>1.4999999999999999E-2</c:v>
                </c:pt>
                <c:pt idx="1">
                  <c:v>1.9E-2</c:v>
                </c:pt>
              </c:numCache>
            </c:numRef>
          </c:val>
          <c:extLst xmlns:c16r2="http://schemas.microsoft.com/office/drawing/2015/06/chart">
            <c:ext xmlns:c16="http://schemas.microsoft.com/office/drawing/2014/chart" uri="{C3380CC4-5D6E-409C-BE32-E72D297353CC}">
              <c16:uniqueId val="{00000002-ABDD-4371-9281-680114556017}"/>
            </c:ext>
          </c:extLst>
        </c:ser>
        <c:dLbls>
          <c:dLblPos val="inEnd"/>
          <c:showLegendKey val="0"/>
          <c:showVal val="1"/>
          <c:showCatName val="0"/>
          <c:showSerName val="0"/>
          <c:showPercent val="0"/>
          <c:showBubbleSize val="0"/>
        </c:dLbls>
        <c:gapWidth val="219"/>
        <c:overlap val="-27"/>
        <c:axId val="440957600"/>
        <c:axId val="441481696"/>
      </c:barChart>
      <c:catAx>
        <c:axId val="44095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1481696"/>
        <c:crosses val="autoZero"/>
        <c:auto val="1"/>
        <c:lblAlgn val="ctr"/>
        <c:lblOffset val="100"/>
        <c:noMultiLvlLbl val="0"/>
      </c:catAx>
      <c:valAx>
        <c:axId val="441481696"/>
        <c:scaling>
          <c:orientation val="minMax"/>
          <c:max val="5.000000000000001E-2"/>
        </c:scaling>
        <c:delete val="1"/>
        <c:axPos val="l"/>
        <c:numFmt formatCode="0.0%" sourceLinked="1"/>
        <c:majorTickMark val="none"/>
        <c:minorTickMark val="none"/>
        <c:tickLblPos val="nextTo"/>
        <c:crossAx val="440957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Sheet1!$A$306</c:f>
          <c:strCache>
            <c:ptCount val="1"/>
            <c:pt idx="0">
              <c:v>La Trobe: Sexually Assaulted At University In 2015 And/Or 2016 by Stage of Study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EB15-4D39-AEC8-2290DC437F1F}"/>
              </c:ext>
            </c:extLst>
          </c:dPt>
          <c:dLbls>
            <c:dLbl>
              <c:idx val="0"/>
              <c:layout>
                <c:manualLayout>
                  <c:x val="5.7068494775761262E-3"/>
                  <c:y val="4.172169312169312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7068494775761262E-3"/>
                  <c:y val="-3.382539682539682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Sheet1!$G$287:$H$287</c:f>
              <c:strCache>
                <c:ptCount val="2"/>
                <c:pt idx="0">
                  <c:v>Commencing Student</c:v>
                </c:pt>
                <c:pt idx="1">
                  <c:v>Continuing Student</c:v>
                </c:pt>
              </c:strCache>
            </c:strRef>
          </c:cat>
          <c:val>
            <c:numRef>
              <c:f>Sheet1!$G$303:$H$303</c:f>
              <c:numCache>
                <c:formatCode>0.0%</c:formatCode>
                <c:ptCount val="2"/>
                <c:pt idx="0">
                  <c:v>2.1999999999999999E-2</c:v>
                </c:pt>
                <c:pt idx="1">
                  <c:v>1.4E-2</c:v>
                </c:pt>
              </c:numCache>
            </c:numRef>
          </c:val>
          <c:extLst xmlns:c16r2="http://schemas.microsoft.com/office/drawing/2015/06/chart">
            <c:ext xmlns:c16="http://schemas.microsoft.com/office/drawing/2014/chart" uri="{C3380CC4-5D6E-409C-BE32-E72D297353CC}">
              <c16:uniqueId val="{00000002-EB15-4D39-AEC8-2290DC437F1F}"/>
            </c:ext>
          </c:extLst>
        </c:ser>
        <c:dLbls>
          <c:dLblPos val="inEnd"/>
          <c:showLegendKey val="0"/>
          <c:showVal val="1"/>
          <c:showCatName val="0"/>
          <c:showSerName val="0"/>
          <c:showPercent val="0"/>
          <c:showBubbleSize val="0"/>
        </c:dLbls>
        <c:gapWidth val="219"/>
        <c:overlap val="-27"/>
        <c:axId val="441482480"/>
        <c:axId val="441482872"/>
      </c:barChart>
      <c:catAx>
        <c:axId val="44148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41482872"/>
        <c:crosses val="autoZero"/>
        <c:auto val="1"/>
        <c:lblAlgn val="ctr"/>
        <c:lblOffset val="100"/>
        <c:noMultiLvlLbl val="0"/>
      </c:catAx>
      <c:valAx>
        <c:axId val="441482872"/>
        <c:scaling>
          <c:orientation val="minMax"/>
          <c:max val="5.000000000000001E-2"/>
        </c:scaling>
        <c:delete val="1"/>
        <c:axPos val="l"/>
        <c:numFmt formatCode="0.0%" sourceLinked="1"/>
        <c:majorTickMark val="none"/>
        <c:minorTickMark val="none"/>
        <c:tickLblPos val="nextTo"/>
        <c:crossAx val="44148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Sheet1!$A$307</c:f>
          <c:strCache>
            <c:ptCount val="1"/>
            <c:pt idx="0">
              <c:v>La Trobe: Sexually Assaulted At University In 2015 And/Or 2016 by Domestic/International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B1DD-437F-9A52-373AAE40B6A7}"/>
              </c:ext>
            </c:extLst>
          </c:dPt>
          <c:dLbls>
            <c:dLbl>
              <c:idx val="0"/>
              <c:layout>
                <c:manualLayout>
                  <c:x val="0"/>
                  <c:y val="1.068783068783068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688888888888888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Sheet1!$I$287:$J$287</c:f>
              <c:strCache>
                <c:ptCount val="2"/>
                <c:pt idx="0">
                  <c:v>Domestic</c:v>
                </c:pt>
                <c:pt idx="1">
                  <c:v>International</c:v>
                </c:pt>
              </c:strCache>
            </c:strRef>
          </c:cat>
          <c:val>
            <c:numRef>
              <c:f>Sheet1!$I$303:$J$303</c:f>
              <c:numCache>
                <c:formatCode>0.0%</c:formatCode>
                <c:ptCount val="2"/>
                <c:pt idx="0">
                  <c:v>1.9E-2</c:v>
                </c:pt>
                <c:pt idx="1">
                  <c:v>8.9999999999999993E-3</c:v>
                </c:pt>
              </c:numCache>
            </c:numRef>
          </c:val>
          <c:extLst xmlns:c16r2="http://schemas.microsoft.com/office/drawing/2015/06/chart">
            <c:ext xmlns:c16="http://schemas.microsoft.com/office/drawing/2014/chart" uri="{C3380CC4-5D6E-409C-BE32-E72D297353CC}">
              <c16:uniqueId val="{00000002-B1DD-437F-9A52-373AAE40B6A7}"/>
            </c:ext>
          </c:extLst>
        </c:ser>
        <c:dLbls>
          <c:dLblPos val="inEnd"/>
          <c:showLegendKey val="0"/>
          <c:showVal val="1"/>
          <c:showCatName val="0"/>
          <c:showSerName val="0"/>
          <c:showPercent val="0"/>
          <c:showBubbleSize val="0"/>
        </c:dLbls>
        <c:gapWidth val="219"/>
        <c:overlap val="-27"/>
        <c:axId val="441483656"/>
        <c:axId val="441484048"/>
      </c:barChart>
      <c:catAx>
        <c:axId val="44148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1484048"/>
        <c:crosses val="autoZero"/>
        <c:auto val="1"/>
        <c:lblAlgn val="ctr"/>
        <c:lblOffset val="100"/>
        <c:noMultiLvlLbl val="0"/>
      </c:catAx>
      <c:valAx>
        <c:axId val="441484048"/>
        <c:scaling>
          <c:orientation val="minMax"/>
          <c:max val="5.000000000000001E-2"/>
        </c:scaling>
        <c:delete val="1"/>
        <c:axPos val="l"/>
        <c:numFmt formatCode="0.0%" sourceLinked="1"/>
        <c:majorTickMark val="none"/>
        <c:minorTickMark val="none"/>
        <c:tickLblPos val="nextTo"/>
        <c:crossAx val="44148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Sheet1!$A$33</c:f>
          <c:strCache>
            <c:ptCount val="1"/>
            <c:pt idx="0">
              <c:v>La Trobe: Sexually Harassed in 2016 by Domestic / International</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06CF-4D61-B462-F586EDB36DD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Sheet1!$I$27:$J$27</c:f>
              <c:strCache>
                <c:ptCount val="2"/>
                <c:pt idx="0">
                  <c:v>Domestic</c:v>
                </c:pt>
                <c:pt idx="1">
                  <c:v>International</c:v>
                </c:pt>
              </c:strCache>
            </c:strRef>
          </c:cat>
          <c:val>
            <c:numRef>
              <c:f>Sheet1!$I$30:$J$30</c:f>
              <c:numCache>
                <c:formatCode>0%</c:formatCode>
                <c:ptCount val="2"/>
                <c:pt idx="0">
                  <c:v>0.57999999999999996</c:v>
                </c:pt>
                <c:pt idx="1">
                  <c:v>0.48</c:v>
                </c:pt>
              </c:numCache>
            </c:numRef>
          </c:val>
          <c:extLst xmlns:c16r2="http://schemas.microsoft.com/office/drawing/2015/06/chart">
            <c:ext xmlns:c16="http://schemas.microsoft.com/office/drawing/2014/chart" uri="{C3380CC4-5D6E-409C-BE32-E72D297353CC}">
              <c16:uniqueId val="{00000002-06CF-4D61-B462-F586EDB36DD9}"/>
            </c:ext>
          </c:extLst>
        </c:ser>
        <c:dLbls>
          <c:dLblPos val="inEnd"/>
          <c:showLegendKey val="0"/>
          <c:showVal val="1"/>
          <c:showCatName val="0"/>
          <c:showSerName val="0"/>
          <c:showPercent val="0"/>
          <c:showBubbleSize val="0"/>
        </c:dLbls>
        <c:gapWidth val="103"/>
        <c:overlap val="100"/>
        <c:axId val="446325728"/>
        <c:axId val="446326120"/>
      </c:barChart>
      <c:catAx>
        <c:axId val="44632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6326120"/>
        <c:crosses val="autoZero"/>
        <c:auto val="1"/>
        <c:lblAlgn val="ctr"/>
        <c:lblOffset val="100"/>
        <c:noMultiLvlLbl val="0"/>
      </c:catAx>
      <c:valAx>
        <c:axId val="446326120"/>
        <c:scaling>
          <c:orientation val="minMax"/>
          <c:max val="1"/>
        </c:scaling>
        <c:delete val="1"/>
        <c:axPos val="l"/>
        <c:numFmt formatCode="0%" sourceLinked="1"/>
        <c:majorTickMark val="none"/>
        <c:minorTickMark val="none"/>
        <c:tickLblPos val="nextTo"/>
        <c:crossAx val="44632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Sheet1!$A$308</c:f>
          <c:strCache>
            <c:ptCount val="1"/>
            <c:pt idx="0">
              <c:v>La Trobe: Sexually Assaulted At University In 2015 And/Or 2016 by Undergraduate/Postgraduate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81FA-4A54-833D-751153B02C73}"/>
              </c:ext>
            </c:extLst>
          </c:dPt>
          <c:dLbls>
            <c:dLbl>
              <c:idx val="0"/>
              <c:layout>
                <c:manualLayout>
                  <c:x val="5.177093278176205E-3"/>
                  <c:y val="6.076190476190476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945105820105820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1FA-4A54-833D-751153B02C73}"/>
                </c:ext>
                <c:ext xmlns:c15="http://schemas.microsoft.com/office/drawing/2012/chart" uri="{CE6537A1-D6FC-4f65-9D91-7224C49458BB}">
                  <c15:layout>
                    <c:manualLayout>
                      <c:w val="0.1559079602497071"/>
                      <c:h val="0.17907671957671956"/>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Sheet1!$K$287:$L$287</c:f>
              <c:strCache>
                <c:ptCount val="2"/>
                <c:pt idx="0">
                  <c:v>Undergraduate</c:v>
                </c:pt>
                <c:pt idx="1">
                  <c:v>Postgraduate</c:v>
                </c:pt>
              </c:strCache>
            </c:strRef>
          </c:cat>
          <c:val>
            <c:numRef>
              <c:f>Sheet1!$K$303:$L$303</c:f>
              <c:numCache>
                <c:formatCode>0.0%</c:formatCode>
                <c:ptCount val="2"/>
                <c:pt idx="0">
                  <c:v>0.02</c:v>
                </c:pt>
                <c:pt idx="1">
                  <c:v>7.0000000000000001E-3</c:v>
                </c:pt>
              </c:numCache>
            </c:numRef>
          </c:val>
          <c:extLst xmlns:c16r2="http://schemas.microsoft.com/office/drawing/2015/06/chart">
            <c:ext xmlns:c16="http://schemas.microsoft.com/office/drawing/2014/chart" uri="{C3380CC4-5D6E-409C-BE32-E72D297353CC}">
              <c16:uniqueId val="{00000002-81FA-4A54-833D-751153B02C73}"/>
            </c:ext>
          </c:extLst>
        </c:ser>
        <c:dLbls>
          <c:dLblPos val="inEnd"/>
          <c:showLegendKey val="0"/>
          <c:showVal val="1"/>
          <c:showCatName val="0"/>
          <c:showSerName val="0"/>
          <c:showPercent val="0"/>
          <c:showBubbleSize val="0"/>
        </c:dLbls>
        <c:gapWidth val="219"/>
        <c:overlap val="-27"/>
        <c:axId val="441484832"/>
        <c:axId val="441485224"/>
      </c:barChart>
      <c:catAx>
        <c:axId val="4414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1485224"/>
        <c:crosses val="autoZero"/>
        <c:auto val="1"/>
        <c:lblAlgn val="ctr"/>
        <c:lblOffset val="100"/>
        <c:noMultiLvlLbl val="0"/>
      </c:catAx>
      <c:valAx>
        <c:axId val="441485224"/>
        <c:scaling>
          <c:orientation val="minMax"/>
          <c:max val="5.000000000000001E-2"/>
        </c:scaling>
        <c:delete val="1"/>
        <c:axPos val="l"/>
        <c:numFmt formatCode="0.0%" sourceLinked="1"/>
        <c:majorTickMark val="none"/>
        <c:minorTickMark val="none"/>
        <c:tickLblPos val="nextTo"/>
        <c:crossAx val="441484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Sheet1!$C$165</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Sheet1!$A$317:$A$319</c:f>
              <c:strCache>
                <c:ptCount val="3"/>
                <c:pt idx="0">
                  <c:v>Yes</c:v>
                </c:pt>
                <c:pt idx="1">
                  <c:v>No</c:v>
                </c:pt>
                <c:pt idx="2">
                  <c:v>Prefer not to say </c:v>
                </c:pt>
              </c:strCache>
            </c:strRef>
          </c:cat>
          <c:val>
            <c:numRef>
              <c:f>Sheet1!$C$317:$C$319</c:f>
              <c:numCache>
                <c:formatCode>0.0%</c:formatCode>
                <c:ptCount val="3"/>
                <c:pt idx="0">
                  <c:v>4.3999999999999997E-2</c:v>
                </c:pt>
                <c:pt idx="1">
                  <c:v>0.94599999999999995</c:v>
                </c:pt>
                <c:pt idx="2">
                  <c:v>0.01</c:v>
                </c:pt>
              </c:numCache>
            </c:numRef>
          </c:val>
          <c:extLst xmlns:c16r2="http://schemas.microsoft.com/office/drawing/2015/06/chart">
            <c:ext xmlns:c16="http://schemas.microsoft.com/office/drawing/2014/chart" uri="{C3380CC4-5D6E-409C-BE32-E72D297353CC}">
              <c16:uniqueId val="{00000000-5CEF-45D4-B25A-D190B1E89059}"/>
            </c:ext>
          </c:extLst>
        </c:ser>
        <c:ser>
          <c:idx val="1"/>
          <c:order val="1"/>
          <c:tx>
            <c:strRef>
              <c:f>Sheet1!$D$165</c:f>
              <c:strCache>
                <c:ptCount val="1"/>
                <c:pt idx="0">
                  <c:v>La Trobe</c:v>
                </c:pt>
              </c:strCache>
            </c:strRef>
          </c:tx>
          <c:spPr>
            <a:solidFill>
              <a:srgbClr val="D52B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Sheet1!$A$317:$A$319</c:f>
              <c:strCache>
                <c:ptCount val="3"/>
                <c:pt idx="0">
                  <c:v>Yes</c:v>
                </c:pt>
                <c:pt idx="1">
                  <c:v>No</c:v>
                </c:pt>
                <c:pt idx="2">
                  <c:v>Prefer not to say </c:v>
                </c:pt>
              </c:strCache>
            </c:strRef>
          </c:cat>
          <c:val>
            <c:numRef>
              <c:f>Sheet1!$D$317:$D$319</c:f>
              <c:numCache>
                <c:formatCode>0.0%</c:formatCode>
                <c:ptCount val="3"/>
                <c:pt idx="0">
                  <c:v>4.2000000000000003E-2</c:v>
                </c:pt>
                <c:pt idx="1">
                  <c:v>0.93899999999999995</c:v>
                </c:pt>
                <c:pt idx="2">
                  <c:v>1.9E-2</c:v>
                </c:pt>
              </c:numCache>
            </c:numRef>
          </c:val>
          <c:extLst xmlns:c16r2="http://schemas.microsoft.com/office/drawing/2015/06/chart">
            <c:ext xmlns:c16="http://schemas.microsoft.com/office/drawing/2014/chart" uri="{C3380CC4-5D6E-409C-BE32-E72D297353CC}">
              <c16:uniqueId val="{00000001-5CEF-45D4-B25A-D190B1E89059}"/>
            </c:ext>
          </c:extLst>
        </c:ser>
        <c:dLbls>
          <c:dLblPos val="outEnd"/>
          <c:showLegendKey val="0"/>
          <c:showVal val="1"/>
          <c:showCatName val="0"/>
          <c:showSerName val="0"/>
          <c:showPercent val="0"/>
          <c:showBubbleSize val="0"/>
        </c:dLbls>
        <c:gapWidth val="219"/>
        <c:overlap val="-27"/>
        <c:axId val="441769920"/>
        <c:axId val="441770312"/>
      </c:barChart>
      <c:catAx>
        <c:axId val="4417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1770312"/>
        <c:crosses val="autoZero"/>
        <c:auto val="1"/>
        <c:lblAlgn val="ctr"/>
        <c:lblOffset val="100"/>
        <c:noMultiLvlLbl val="0"/>
      </c:catAx>
      <c:valAx>
        <c:axId val="441770312"/>
        <c:scaling>
          <c:orientation val="minMax"/>
        </c:scaling>
        <c:delete val="1"/>
        <c:axPos val="l"/>
        <c:numFmt formatCode="0.0%" sourceLinked="1"/>
        <c:majorTickMark val="none"/>
        <c:minorTickMark val="none"/>
        <c:tickLblPos val="nextTo"/>
        <c:crossAx val="44176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Sheet1!$C$165</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Sheet1!$A$345:$A$349</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Sheet1!$C$345:$C$349</c:f>
              <c:numCache>
                <c:formatCode>0.0%</c:formatCode>
                <c:ptCount val="5"/>
                <c:pt idx="0">
                  <c:v>0.223</c:v>
                </c:pt>
                <c:pt idx="1">
                  <c:v>0.34599999999999997</c:v>
                </c:pt>
                <c:pt idx="2">
                  <c:v>0.33900000000000002</c:v>
                </c:pt>
                <c:pt idx="3">
                  <c:v>6.7000000000000004E-2</c:v>
                </c:pt>
                <c:pt idx="4">
                  <c:v>2.4E-2</c:v>
                </c:pt>
              </c:numCache>
            </c:numRef>
          </c:val>
          <c:extLst xmlns:c16r2="http://schemas.microsoft.com/office/drawing/2015/06/chart">
            <c:ext xmlns:c16="http://schemas.microsoft.com/office/drawing/2014/chart" uri="{C3380CC4-5D6E-409C-BE32-E72D297353CC}">
              <c16:uniqueId val="{00000000-AA18-4F9D-B71E-40564F49634F}"/>
            </c:ext>
          </c:extLst>
        </c:ser>
        <c:ser>
          <c:idx val="1"/>
          <c:order val="1"/>
          <c:tx>
            <c:strRef>
              <c:f>Sheet1!$D$165</c:f>
              <c:strCache>
                <c:ptCount val="1"/>
                <c:pt idx="0">
                  <c:v>La Trobe</c:v>
                </c:pt>
              </c:strCache>
            </c:strRef>
          </c:tx>
          <c:spPr>
            <a:solidFill>
              <a:srgbClr val="D52B1E"/>
            </a:solidFill>
            <a:ln>
              <a:noFill/>
            </a:ln>
            <a:effectLst/>
          </c:spPr>
          <c:invertIfNegative val="0"/>
          <c:dLbls>
            <c:dLbl>
              <c:idx val="0"/>
              <c:layout>
                <c:manualLayout>
                  <c:x val="1.2936013249737036E-2"/>
                  <c:y val="6.4609966926819293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5810682860789658E-2"/>
                  <c:y val="-3.230498346340965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0061343638684255E-2"/>
                  <c:y val="1.2921993385363859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Sheet1!$A$345:$A$349</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Sheet1!$D$345:$D$349</c:f>
              <c:numCache>
                <c:formatCode>0.0%</c:formatCode>
                <c:ptCount val="5"/>
                <c:pt idx="0">
                  <c:v>0.218</c:v>
                </c:pt>
                <c:pt idx="1">
                  <c:v>0.36599999999999999</c:v>
                </c:pt>
                <c:pt idx="2">
                  <c:v>0.32800000000000001</c:v>
                </c:pt>
                <c:pt idx="3">
                  <c:v>6.9000000000000006E-2</c:v>
                </c:pt>
                <c:pt idx="4">
                  <c:v>1.9E-2</c:v>
                </c:pt>
              </c:numCache>
            </c:numRef>
          </c:val>
          <c:extLst xmlns:c16r2="http://schemas.microsoft.com/office/drawing/2015/06/chart">
            <c:ext xmlns:c16="http://schemas.microsoft.com/office/drawing/2014/chart" uri="{C3380CC4-5D6E-409C-BE32-E72D297353CC}">
              <c16:uniqueId val="{00000001-AA18-4F9D-B71E-40564F49634F}"/>
            </c:ext>
          </c:extLst>
        </c:ser>
        <c:dLbls>
          <c:dLblPos val="outEnd"/>
          <c:showLegendKey val="0"/>
          <c:showVal val="1"/>
          <c:showCatName val="0"/>
          <c:showSerName val="0"/>
          <c:showPercent val="0"/>
          <c:showBubbleSize val="0"/>
        </c:dLbls>
        <c:gapWidth val="219"/>
        <c:overlap val="-27"/>
        <c:axId val="441771096"/>
        <c:axId val="441771488"/>
      </c:barChart>
      <c:catAx>
        <c:axId val="44177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1771488"/>
        <c:crosses val="autoZero"/>
        <c:auto val="1"/>
        <c:lblAlgn val="ctr"/>
        <c:lblOffset val="100"/>
        <c:noMultiLvlLbl val="0"/>
      </c:catAx>
      <c:valAx>
        <c:axId val="441771488"/>
        <c:scaling>
          <c:orientation val="minMax"/>
        </c:scaling>
        <c:delete val="1"/>
        <c:axPos val="l"/>
        <c:numFmt formatCode="0.0%" sourceLinked="1"/>
        <c:majorTickMark val="none"/>
        <c:minorTickMark val="none"/>
        <c:tickLblPos val="nextTo"/>
        <c:crossAx val="44177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Sheet1!$C$165</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Sheet1!$A$361:$A$365</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Sheet1!$C$361:$C$365</c:f>
              <c:numCache>
                <c:formatCode>0.0%</c:formatCode>
                <c:ptCount val="5"/>
                <c:pt idx="0">
                  <c:v>0.25700000000000001</c:v>
                </c:pt>
                <c:pt idx="1">
                  <c:v>0.35699999999999998</c:v>
                </c:pt>
                <c:pt idx="2">
                  <c:v>0.29799999999999999</c:v>
                </c:pt>
                <c:pt idx="3">
                  <c:v>6.3E-2</c:v>
                </c:pt>
                <c:pt idx="4">
                  <c:v>2.4E-2</c:v>
                </c:pt>
              </c:numCache>
            </c:numRef>
          </c:val>
          <c:extLst xmlns:c16r2="http://schemas.microsoft.com/office/drawing/2015/06/chart">
            <c:ext xmlns:c16="http://schemas.microsoft.com/office/drawing/2014/chart" uri="{C3380CC4-5D6E-409C-BE32-E72D297353CC}">
              <c16:uniqueId val="{00000000-9EAB-47DA-A31A-FD35D07C5DA7}"/>
            </c:ext>
          </c:extLst>
        </c:ser>
        <c:ser>
          <c:idx val="1"/>
          <c:order val="1"/>
          <c:tx>
            <c:strRef>
              <c:f>Sheet1!$D$165</c:f>
              <c:strCache>
                <c:ptCount val="1"/>
                <c:pt idx="0">
                  <c:v>La Trobe</c:v>
                </c:pt>
              </c:strCache>
            </c:strRef>
          </c:tx>
          <c:spPr>
            <a:solidFill>
              <a:srgbClr val="D52B1E"/>
            </a:solidFill>
            <a:ln>
              <a:noFill/>
            </a:ln>
            <a:effectLst/>
          </c:spPr>
          <c:invertIfNegative val="0"/>
          <c:dLbls>
            <c:dLbl>
              <c:idx val="0"/>
              <c:layout>
                <c:manualLayout>
                  <c:x val="1.8890538426112678E-2"/>
                  <c:y val="6.362991638177248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3249893447523262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7609248468933874E-2"/>
                  <c:y val="3.18149581908859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Sheet1!$A$361:$A$365</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Sheet1!$D$361:$D$365</c:f>
              <c:numCache>
                <c:formatCode>0.0%</c:formatCode>
                <c:ptCount val="5"/>
                <c:pt idx="0">
                  <c:v>0.27900000000000003</c:v>
                </c:pt>
                <c:pt idx="1">
                  <c:v>0.379</c:v>
                </c:pt>
                <c:pt idx="2">
                  <c:v>0.27700000000000002</c:v>
                </c:pt>
                <c:pt idx="3">
                  <c:v>4.7E-2</c:v>
                </c:pt>
                <c:pt idx="4">
                  <c:v>1.7999999999999999E-2</c:v>
                </c:pt>
              </c:numCache>
            </c:numRef>
          </c:val>
          <c:extLst xmlns:c16r2="http://schemas.microsoft.com/office/drawing/2015/06/chart">
            <c:ext xmlns:c16="http://schemas.microsoft.com/office/drawing/2014/chart" uri="{C3380CC4-5D6E-409C-BE32-E72D297353CC}">
              <c16:uniqueId val="{00000001-9EAB-47DA-A31A-FD35D07C5DA7}"/>
            </c:ext>
          </c:extLst>
        </c:ser>
        <c:dLbls>
          <c:dLblPos val="outEnd"/>
          <c:showLegendKey val="0"/>
          <c:showVal val="1"/>
          <c:showCatName val="0"/>
          <c:showSerName val="0"/>
          <c:showPercent val="0"/>
          <c:showBubbleSize val="0"/>
        </c:dLbls>
        <c:gapWidth val="219"/>
        <c:overlap val="-27"/>
        <c:axId val="441772272"/>
        <c:axId val="441772664"/>
      </c:barChart>
      <c:catAx>
        <c:axId val="44177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1772664"/>
        <c:crosses val="autoZero"/>
        <c:auto val="1"/>
        <c:lblAlgn val="ctr"/>
        <c:lblOffset val="100"/>
        <c:noMultiLvlLbl val="0"/>
      </c:catAx>
      <c:valAx>
        <c:axId val="441772664"/>
        <c:scaling>
          <c:orientation val="minMax"/>
        </c:scaling>
        <c:delete val="1"/>
        <c:axPos val="l"/>
        <c:numFmt formatCode="0.0%" sourceLinked="1"/>
        <c:majorTickMark val="none"/>
        <c:minorTickMark val="none"/>
        <c:tickLblPos val="nextTo"/>
        <c:crossAx val="44177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Sheet1!$C$165</c:f>
              <c:strCache>
                <c:ptCount val="1"/>
                <c:pt idx="0">
                  <c:v>National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Sheet1!$A$376:$A$380</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Sheet1!$C$376:$C$380</c:f>
              <c:numCache>
                <c:formatCode>0.0%</c:formatCode>
                <c:ptCount val="5"/>
                <c:pt idx="0">
                  <c:v>0.22</c:v>
                </c:pt>
                <c:pt idx="1">
                  <c:v>0.32300000000000001</c:v>
                </c:pt>
                <c:pt idx="2">
                  <c:v>0.33600000000000002</c:v>
                </c:pt>
                <c:pt idx="3">
                  <c:v>9.1999999999999998E-2</c:v>
                </c:pt>
                <c:pt idx="4">
                  <c:v>2.9000000000000001E-2</c:v>
                </c:pt>
              </c:numCache>
            </c:numRef>
          </c:val>
          <c:extLst xmlns:c16r2="http://schemas.microsoft.com/office/drawing/2015/06/chart">
            <c:ext xmlns:c16="http://schemas.microsoft.com/office/drawing/2014/chart" uri="{C3380CC4-5D6E-409C-BE32-E72D297353CC}">
              <c16:uniqueId val="{00000000-4D94-4375-BA7E-C6D8DDA4BFE2}"/>
            </c:ext>
          </c:extLst>
        </c:ser>
        <c:ser>
          <c:idx val="1"/>
          <c:order val="1"/>
          <c:tx>
            <c:strRef>
              <c:f>Sheet1!$D$165</c:f>
              <c:strCache>
                <c:ptCount val="1"/>
                <c:pt idx="0">
                  <c:v>La Trobe</c:v>
                </c:pt>
              </c:strCache>
            </c:strRef>
          </c:tx>
          <c:spPr>
            <a:solidFill>
              <a:srgbClr val="D52B1E"/>
            </a:solidFill>
            <a:ln>
              <a:noFill/>
            </a:ln>
            <a:effectLst/>
          </c:spPr>
          <c:invertIfNegative val="0"/>
          <c:dLbls>
            <c:dLbl>
              <c:idx val="0"/>
              <c:layout>
                <c:manualLayout>
                  <c:x val="1.8328820482673373E-2"/>
                  <c:y val="-2.8033072221878766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4438427310231162E-2"/>
                  <c:y val="-9.174565984032401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0548034137788841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Sheet1!$A$376:$A$380</c:f>
              <c:strCache>
                <c:ptCount val="5"/>
                <c:pt idx="0">
                  <c:v>I know nothing about this</c:v>
                </c:pt>
                <c:pt idx="1">
                  <c:v>I know very little about this</c:v>
                </c:pt>
                <c:pt idx="2">
                  <c:v>I have some knowledge about this</c:v>
                </c:pt>
                <c:pt idx="3">
                  <c:v>I know a lot about this</c:v>
                </c:pt>
                <c:pt idx="4">
                  <c:v>I know everything about this</c:v>
                </c:pt>
              </c:strCache>
            </c:strRef>
          </c:cat>
          <c:val>
            <c:numRef>
              <c:f>Sheet1!$D$376:$D$380</c:f>
              <c:numCache>
                <c:formatCode>0.0%</c:formatCode>
                <c:ptCount val="5"/>
                <c:pt idx="0">
                  <c:v>0.22500000000000001</c:v>
                </c:pt>
                <c:pt idx="1">
                  <c:v>0.33600000000000002</c:v>
                </c:pt>
                <c:pt idx="2">
                  <c:v>0.32200000000000001</c:v>
                </c:pt>
                <c:pt idx="3">
                  <c:v>8.6999999999999994E-2</c:v>
                </c:pt>
                <c:pt idx="4">
                  <c:v>0.03</c:v>
                </c:pt>
              </c:numCache>
            </c:numRef>
          </c:val>
          <c:extLst xmlns:c16r2="http://schemas.microsoft.com/office/drawing/2015/06/chart">
            <c:ext xmlns:c16="http://schemas.microsoft.com/office/drawing/2014/chart" uri="{C3380CC4-5D6E-409C-BE32-E72D297353CC}">
              <c16:uniqueId val="{00000001-4D94-4375-BA7E-C6D8DDA4BFE2}"/>
            </c:ext>
          </c:extLst>
        </c:ser>
        <c:dLbls>
          <c:dLblPos val="outEnd"/>
          <c:showLegendKey val="0"/>
          <c:showVal val="1"/>
          <c:showCatName val="0"/>
          <c:showSerName val="0"/>
          <c:showPercent val="0"/>
          <c:showBubbleSize val="0"/>
        </c:dLbls>
        <c:gapWidth val="219"/>
        <c:overlap val="-27"/>
        <c:axId val="441276968"/>
        <c:axId val="441277360"/>
      </c:barChart>
      <c:catAx>
        <c:axId val="441276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1277360"/>
        <c:crosses val="autoZero"/>
        <c:auto val="1"/>
        <c:lblAlgn val="ctr"/>
        <c:lblOffset val="100"/>
        <c:noMultiLvlLbl val="0"/>
      </c:catAx>
      <c:valAx>
        <c:axId val="441277360"/>
        <c:scaling>
          <c:orientation val="minMax"/>
        </c:scaling>
        <c:delete val="1"/>
        <c:axPos val="l"/>
        <c:numFmt formatCode="0.0%" sourceLinked="1"/>
        <c:majorTickMark val="none"/>
        <c:minorTickMark val="none"/>
        <c:tickLblPos val="nextTo"/>
        <c:crossAx val="441276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Sheet1!$A$34</c:f>
          <c:strCache>
            <c:ptCount val="1"/>
            <c:pt idx="0">
              <c:v>La Trobe: Sexually Harassed in 2016 by Undergraduate / Postgraduate</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7DCE-42F2-AC7B-068E98DBC4C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Sheet1!$K$27:$L$27</c:f>
              <c:strCache>
                <c:ptCount val="2"/>
                <c:pt idx="0">
                  <c:v>Undergraduate</c:v>
                </c:pt>
                <c:pt idx="1">
                  <c:v>Postgraduate</c:v>
                </c:pt>
              </c:strCache>
            </c:strRef>
          </c:cat>
          <c:val>
            <c:numRef>
              <c:f>Sheet1!$K$30:$L$30</c:f>
              <c:numCache>
                <c:formatCode>0%</c:formatCode>
                <c:ptCount val="2"/>
                <c:pt idx="0">
                  <c:v>0.59</c:v>
                </c:pt>
                <c:pt idx="1">
                  <c:v>0.45</c:v>
                </c:pt>
              </c:numCache>
            </c:numRef>
          </c:val>
          <c:extLst xmlns:c16r2="http://schemas.microsoft.com/office/drawing/2015/06/chart">
            <c:ext xmlns:c16="http://schemas.microsoft.com/office/drawing/2014/chart" uri="{C3380CC4-5D6E-409C-BE32-E72D297353CC}">
              <c16:uniqueId val="{00000002-7DCE-42F2-AC7B-068E98DBC4C6}"/>
            </c:ext>
          </c:extLst>
        </c:ser>
        <c:dLbls>
          <c:dLblPos val="inEnd"/>
          <c:showLegendKey val="0"/>
          <c:showVal val="1"/>
          <c:showCatName val="0"/>
          <c:showSerName val="0"/>
          <c:showPercent val="0"/>
          <c:showBubbleSize val="0"/>
        </c:dLbls>
        <c:gapWidth val="103"/>
        <c:overlap val="100"/>
        <c:axId val="255235832"/>
        <c:axId val="255236224"/>
      </c:barChart>
      <c:catAx>
        <c:axId val="25523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5236224"/>
        <c:crosses val="autoZero"/>
        <c:auto val="1"/>
        <c:lblAlgn val="ctr"/>
        <c:lblOffset val="100"/>
        <c:noMultiLvlLbl val="0"/>
      </c:catAx>
      <c:valAx>
        <c:axId val="255236224"/>
        <c:scaling>
          <c:orientation val="minMax"/>
          <c:max val="1"/>
        </c:scaling>
        <c:delete val="1"/>
        <c:axPos val="l"/>
        <c:numFmt formatCode="0%" sourceLinked="1"/>
        <c:majorTickMark val="none"/>
        <c:minorTickMark val="none"/>
        <c:tickLblPos val="nextTo"/>
        <c:crossAx val="255235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Sheet1!$A$40</c:f>
          <c:strCache>
            <c:ptCount val="1"/>
            <c:pt idx="0">
              <c:v>National Comparison: Sexually Harassed at University in 2016 </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C50A-45BC-B731-3C824839298C}"/>
              </c:ext>
            </c:extLst>
          </c:dPt>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3-C50A-45BC-B731-3C824839298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Sheet1!$C$27:$D$27</c:f>
              <c:strCache>
                <c:ptCount val="2"/>
                <c:pt idx="0">
                  <c:v>National</c:v>
                </c:pt>
                <c:pt idx="1">
                  <c:v>La Trobe</c:v>
                </c:pt>
              </c:strCache>
            </c:strRef>
          </c:cat>
          <c:val>
            <c:numRef>
              <c:f>Sheet1!$C$40:$D$40</c:f>
              <c:numCache>
                <c:formatCode>0%</c:formatCode>
                <c:ptCount val="2"/>
                <c:pt idx="0">
                  <c:v>0.26</c:v>
                </c:pt>
                <c:pt idx="1">
                  <c:v>0.3</c:v>
                </c:pt>
              </c:numCache>
            </c:numRef>
          </c:val>
          <c:extLst xmlns:c16r2="http://schemas.microsoft.com/office/drawing/2015/06/chart">
            <c:ext xmlns:c16="http://schemas.microsoft.com/office/drawing/2014/chart" uri="{C3380CC4-5D6E-409C-BE32-E72D297353CC}">
              <c16:uniqueId val="{00000004-C50A-45BC-B731-3C824839298C}"/>
            </c:ext>
          </c:extLst>
        </c:ser>
        <c:dLbls>
          <c:dLblPos val="inEnd"/>
          <c:showLegendKey val="0"/>
          <c:showVal val="1"/>
          <c:showCatName val="0"/>
          <c:showSerName val="0"/>
          <c:showPercent val="0"/>
          <c:showBubbleSize val="0"/>
        </c:dLbls>
        <c:gapWidth val="103"/>
        <c:overlap val="100"/>
        <c:axId val="325946712"/>
        <c:axId val="325938464"/>
      </c:barChart>
      <c:catAx>
        <c:axId val="32594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5938464"/>
        <c:crosses val="autoZero"/>
        <c:auto val="1"/>
        <c:lblAlgn val="ctr"/>
        <c:lblOffset val="100"/>
        <c:noMultiLvlLbl val="0"/>
      </c:catAx>
      <c:valAx>
        <c:axId val="325938464"/>
        <c:scaling>
          <c:orientation val="minMax"/>
          <c:max val="1"/>
        </c:scaling>
        <c:delete val="1"/>
        <c:axPos val="l"/>
        <c:numFmt formatCode="0%" sourceLinked="1"/>
        <c:majorTickMark val="none"/>
        <c:minorTickMark val="none"/>
        <c:tickLblPos val="nextTo"/>
        <c:crossAx val="325946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Sheet1!$A$41</c:f>
          <c:strCache>
            <c:ptCount val="1"/>
            <c:pt idx="0">
              <c:v>La Trobe: Sexually Harassed at University in 2016 by Gender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9E81-431F-853A-F35C3C673A70}"/>
              </c:ext>
            </c:extLst>
          </c:dPt>
          <c:dLbls>
            <c:dLbl>
              <c:idx val="0"/>
              <c:layout>
                <c:manualLayout>
                  <c:x val="1.343915343915344E-2"/>
                  <c:y val="-2.2143650793650795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8370052910052912"/>
                      <c:h val="0.18183174603174601"/>
                    </c:manualLayout>
                  </c15:layout>
                </c:ext>
              </c:extLst>
            </c:dLbl>
            <c:dLbl>
              <c:idx val="1"/>
              <c:layout>
                <c:manualLayout>
                  <c:x val="-1.1102230246251565E-16"/>
                  <c:y val="1.0690476190476916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6354179894179897"/>
                      <c:h val="0.16839259259259259"/>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Sheet1!$E$27:$F$27</c:f>
              <c:strCache>
                <c:ptCount val="2"/>
                <c:pt idx="0">
                  <c:v>Male</c:v>
                </c:pt>
                <c:pt idx="1">
                  <c:v>Female</c:v>
                </c:pt>
              </c:strCache>
            </c:strRef>
          </c:cat>
          <c:val>
            <c:numRef>
              <c:f>Sheet1!$E$40:$F$40</c:f>
              <c:numCache>
                <c:formatCode>0%</c:formatCode>
                <c:ptCount val="2"/>
                <c:pt idx="0">
                  <c:v>0.18</c:v>
                </c:pt>
                <c:pt idx="1">
                  <c:v>0.38</c:v>
                </c:pt>
              </c:numCache>
            </c:numRef>
          </c:val>
          <c:extLst xmlns:c16r2="http://schemas.microsoft.com/office/drawing/2015/06/chart">
            <c:ext xmlns:c16="http://schemas.microsoft.com/office/drawing/2014/chart" uri="{C3380CC4-5D6E-409C-BE32-E72D297353CC}">
              <c16:uniqueId val="{00000002-9E81-431F-853A-F35C3C673A70}"/>
            </c:ext>
          </c:extLst>
        </c:ser>
        <c:dLbls>
          <c:dLblPos val="inEnd"/>
          <c:showLegendKey val="0"/>
          <c:showVal val="1"/>
          <c:showCatName val="0"/>
          <c:showSerName val="0"/>
          <c:showPercent val="0"/>
          <c:showBubbleSize val="0"/>
        </c:dLbls>
        <c:gapWidth val="103"/>
        <c:overlap val="100"/>
        <c:axId val="326273176"/>
        <c:axId val="438887936"/>
      </c:barChart>
      <c:catAx>
        <c:axId val="32627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8887936"/>
        <c:crosses val="autoZero"/>
        <c:auto val="1"/>
        <c:lblAlgn val="ctr"/>
        <c:lblOffset val="100"/>
        <c:noMultiLvlLbl val="0"/>
      </c:catAx>
      <c:valAx>
        <c:axId val="438887936"/>
        <c:scaling>
          <c:orientation val="minMax"/>
          <c:max val="1"/>
        </c:scaling>
        <c:delete val="1"/>
        <c:axPos val="l"/>
        <c:numFmt formatCode="0%" sourceLinked="1"/>
        <c:majorTickMark val="none"/>
        <c:minorTickMark val="none"/>
        <c:tickLblPos val="nextTo"/>
        <c:crossAx val="326273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Sheet1!$A$42</c:f>
          <c:strCache>
            <c:ptCount val="1"/>
            <c:pt idx="0">
              <c:v>La Trobe: Sexually Harassed at University in 2016 by Stage of Study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373D-4E8D-A067-9B2AADC21BA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Sheet1!$G$27:$H$27</c:f>
              <c:strCache>
                <c:ptCount val="2"/>
                <c:pt idx="0">
                  <c:v>Commencing Student</c:v>
                </c:pt>
                <c:pt idx="1">
                  <c:v>Continuing Student</c:v>
                </c:pt>
              </c:strCache>
            </c:strRef>
          </c:cat>
          <c:val>
            <c:numRef>
              <c:f>Sheet1!$G$40:$H$40</c:f>
              <c:numCache>
                <c:formatCode>0%</c:formatCode>
                <c:ptCount val="2"/>
                <c:pt idx="0">
                  <c:v>0.3</c:v>
                </c:pt>
                <c:pt idx="1">
                  <c:v>0.3</c:v>
                </c:pt>
              </c:numCache>
            </c:numRef>
          </c:val>
          <c:extLst xmlns:c16r2="http://schemas.microsoft.com/office/drawing/2015/06/chart">
            <c:ext xmlns:c16="http://schemas.microsoft.com/office/drawing/2014/chart" uri="{C3380CC4-5D6E-409C-BE32-E72D297353CC}">
              <c16:uniqueId val="{00000002-373D-4E8D-A067-9B2AADC21BA9}"/>
            </c:ext>
          </c:extLst>
        </c:ser>
        <c:dLbls>
          <c:dLblPos val="inEnd"/>
          <c:showLegendKey val="0"/>
          <c:showVal val="1"/>
          <c:showCatName val="0"/>
          <c:showSerName val="0"/>
          <c:showPercent val="0"/>
          <c:showBubbleSize val="0"/>
        </c:dLbls>
        <c:gapWidth val="103"/>
        <c:overlap val="100"/>
        <c:axId val="325021640"/>
        <c:axId val="325022032"/>
      </c:barChart>
      <c:catAx>
        <c:axId val="32502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022032"/>
        <c:crosses val="autoZero"/>
        <c:auto val="1"/>
        <c:lblAlgn val="ctr"/>
        <c:lblOffset val="100"/>
        <c:noMultiLvlLbl val="0"/>
      </c:catAx>
      <c:valAx>
        <c:axId val="325022032"/>
        <c:scaling>
          <c:orientation val="minMax"/>
          <c:max val="1"/>
        </c:scaling>
        <c:delete val="1"/>
        <c:axPos val="l"/>
        <c:numFmt formatCode="0%" sourceLinked="1"/>
        <c:majorTickMark val="none"/>
        <c:minorTickMark val="none"/>
        <c:tickLblPos val="nextTo"/>
        <c:crossAx val="325021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Sheet1!$A$43</c:f>
          <c:strCache>
            <c:ptCount val="1"/>
            <c:pt idx="0">
              <c:v>La Trobe: Sexually Harassed at University in 2016 by Domestic / International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D52B1E"/>
              </a:solidFill>
              <a:ln>
                <a:noFill/>
              </a:ln>
              <a:effectLst/>
            </c:spPr>
            <c:extLst xmlns:c16r2="http://schemas.microsoft.com/office/drawing/2015/06/chart">
              <c:ext xmlns:c16="http://schemas.microsoft.com/office/drawing/2014/chart" uri="{C3380CC4-5D6E-409C-BE32-E72D297353CC}">
                <c16:uniqueId val="{00000001-F7E7-4CFE-BC10-2D72D23F5EC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Sheet1!$I$27:$J$27</c:f>
              <c:strCache>
                <c:ptCount val="2"/>
                <c:pt idx="0">
                  <c:v>Domestic</c:v>
                </c:pt>
                <c:pt idx="1">
                  <c:v>International</c:v>
                </c:pt>
              </c:strCache>
            </c:strRef>
          </c:cat>
          <c:val>
            <c:numRef>
              <c:f>Sheet1!$I$40:$J$40</c:f>
              <c:numCache>
                <c:formatCode>0%</c:formatCode>
                <c:ptCount val="2"/>
                <c:pt idx="0">
                  <c:v>0.31</c:v>
                </c:pt>
                <c:pt idx="1">
                  <c:v>0.25</c:v>
                </c:pt>
              </c:numCache>
            </c:numRef>
          </c:val>
          <c:extLst xmlns:c16r2="http://schemas.microsoft.com/office/drawing/2015/06/chart">
            <c:ext xmlns:c16="http://schemas.microsoft.com/office/drawing/2014/chart" uri="{C3380CC4-5D6E-409C-BE32-E72D297353CC}">
              <c16:uniqueId val="{00000002-F7E7-4CFE-BC10-2D72D23F5EC2}"/>
            </c:ext>
          </c:extLst>
        </c:ser>
        <c:dLbls>
          <c:dLblPos val="inEnd"/>
          <c:showLegendKey val="0"/>
          <c:showVal val="1"/>
          <c:showCatName val="0"/>
          <c:showSerName val="0"/>
          <c:showPercent val="0"/>
          <c:showBubbleSize val="0"/>
        </c:dLbls>
        <c:gapWidth val="103"/>
        <c:overlap val="100"/>
        <c:axId val="325022816"/>
        <c:axId val="325023208"/>
      </c:barChart>
      <c:catAx>
        <c:axId val="32502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023208"/>
        <c:crosses val="autoZero"/>
        <c:auto val="1"/>
        <c:lblAlgn val="ctr"/>
        <c:lblOffset val="100"/>
        <c:noMultiLvlLbl val="0"/>
      </c:catAx>
      <c:valAx>
        <c:axId val="325023208"/>
        <c:scaling>
          <c:orientation val="minMax"/>
          <c:max val="1"/>
        </c:scaling>
        <c:delete val="1"/>
        <c:axPos val="l"/>
        <c:numFmt formatCode="0%" sourceLinked="1"/>
        <c:majorTickMark val="none"/>
        <c:minorTickMark val="none"/>
        <c:tickLblPos val="nextTo"/>
        <c:crossAx val="32502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0.58278</cdr:x>
      <cdr:y>0.44965</cdr:y>
    </cdr:from>
    <cdr:to>
      <cdr:x>0.74945</cdr:x>
      <cdr:y>0.55035</cdr:y>
    </cdr:to>
    <cdr:sp macro="" textlink="">
      <cdr:nvSpPr>
        <cdr:cNvPr id="5" name="TextBox 1"/>
        <cdr:cNvSpPr txBox="1"/>
      </cdr:nvSpPr>
      <cdr:spPr>
        <a:xfrm xmlns:a="http://schemas.openxmlformats.org/drawingml/2006/main">
          <a:off x="4680520" y="1631528"/>
          <a:ext cx="1338581" cy="365384"/>
        </a:xfrm>
        <a:prstGeom xmlns:a="http://schemas.openxmlformats.org/drawingml/2006/main" prst="rect">
          <a:avLst/>
        </a:prstGeom>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i="0" u="none" strike="noStrike" dirty="0" smtClean="0">
              <a:solidFill>
                <a:schemeClr val="tx1"/>
              </a:solidFill>
              <a:latin typeface="Calibri"/>
              <a:cs typeface="Calibri"/>
            </a:rPr>
            <a:t>Knew none of them</a:t>
          </a:r>
          <a:endParaRPr lang="en-AU" sz="1600" b="0" dirty="0">
            <a:solidFill>
              <a:schemeClr val="tx1"/>
            </a:solidFill>
          </a:endParaRPr>
        </a:p>
      </cdr:txBody>
    </cdr:sp>
  </cdr:relSizeAnchor>
  <cdr:relSizeAnchor xmlns:cdr="http://schemas.openxmlformats.org/drawingml/2006/chartDrawing">
    <cdr:from>
      <cdr:x>0.83333</cdr:x>
      <cdr:y>0.42715</cdr:y>
    </cdr:from>
    <cdr:to>
      <cdr:x>1</cdr:x>
      <cdr:y>0.57285</cdr:y>
    </cdr:to>
    <cdr:sp macro="" textlink="">
      <cdr:nvSpPr>
        <cdr:cNvPr id="6" name="TextBox 1"/>
        <cdr:cNvSpPr txBox="1"/>
      </cdr:nvSpPr>
      <cdr:spPr>
        <a:xfrm xmlns:a="http://schemas.openxmlformats.org/drawingml/2006/main">
          <a:off x="6692744" y="1549874"/>
          <a:ext cx="1338581" cy="528693"/>
        </a:xfrm>
        <a:prstGeom xmlns:a="http://schemas.openxmlformats.org/drawingml/2006/main" prst="rect">
          <a:avLst/>
        </a:prstGeom>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B02D88E6-B9CD-4D4D-8D2C-3C88AE82F2D9}" type="TxLink">
            <a:rPr lang="en-US" sz="1600" b="0" i="0" u="none" strike="noStrike">
              <a:solidFill>
                <a:schemeClr val="tx1"/>
              </a:solidFill>
              <a:latin typeface="Calibri"/>
              <a:cs typeface="Calibri"/>
            </a:rPr>
            <a:pPr algn="r"/>
            <a:t>Prefer not
 to say </a:t>
          </a:fld>
          <a:endParaRPr lang="en-AU" sz="1600" b="0" dirty="0">
            <a:solidFill>
              <a:schemeClr val="tx1"/>
            </a:solidFill>
          </a:endParaRPr>
        </a:p>
      </cdr:txBody>
    </cdr:sp>
  </cdr:relSizeAnchor>
  <cdr:relSizeAnchor xmlns:cdr="http://schemas.openxmlformats.org/drawingml/2006/chartDrawing">
    <cdr:from>
      <cdr:x>0.33174</cdr:x>
      <cdr:y>0.41855</cdr:y>
    </cdr:from>
    <cdr:to>
      <cdr:x>0.48416</cdr:x>
      <cdr:y>0.58144</cdr:y>
    </cdr:to>
    <cdr:sp macro="" textlink="">
      <cdr:nvSpPr>
        <cdr:cNvPr id="2" name="TextBox 1"/>
        <cdr:cNvSpPr txBox="1"/>
      </cdr:nvSpPr>
      <cdr:spPr>
        <a:xfrm xmlns:a="http://schemas.openxmlformats.org/drawingml/2006/main">
          <a:off x="2664296" y="1518702"/>
          <a:ext cx="1224136" cy="591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600" dirty="0" smtClean="0"/>
            <a:t>Knew some of them</a:t>
          </a:r>
          <a:endParaRPr lang="en-AU"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82" cy="496882"/>
          </a:xfrm>
          <a:prstGeom prst="rect">
            <a:avLst/>
          </a:prstGeom>
        </p:spPr>
        <p:txBody>
          <a:bodyPr vert="horz" lIns="90425" tIns="45213" rIns="90425" bIns="45213" rtlCol="0"/>
          <a:lstStyle>
            <a:lvl1pPr algn="l">
              <a:defRPr sz="1200"/>
            </a:lvl1pPr>
          </a:lstStyle>
          <a:p>
            <a:endParaRPr lang="en-AU" dirty="0"/>
          </a:p>
        </p:txBody>
      </p:sp>
      <p:sp>
        <p:nvSpPr>
          <p:cNvPr id="3" name="Date Placeholder 2"/>
          <p:cNvSpPr>
            <a:spLocks noGrp="1"/>
          </p:cNvSpPr>
          <p:nvPr>
            <p:ph type="dt" sz="quarter" idx="1"/>
          </p:nvPr>
        </p:nvSpPr>
        <p:spPr>
          <a:xfrm>
            <a:off x="3849927" y="0"/>
            <a:ext cx="2946182" cy="496882"/>
          </a:xfrm>
          <a:prstGeom prst="rect">
            <a:avLst/>
          </a:prstGeom>
        </p:spPr>
        <p:txBody>
          <a:bodyPr vert="horz" lIns="90425" tIns="45213" rIns="90425" bIns="45213" rtlCol="0"/>
          <a:lstStyle>
            <a:lvl1pPr algn="r">
              <a:defRPr sz="1200"/>
            </a:lvl1pPr>
          </a:lstStyle>
          <a:p>
            <a:fld id="{770EEBD2-86A9-4513-AD99-3D7E635E36A9}" type="datetimeFigureOut">
              <a:rPr lang="en-AU" smtClean="0"/>
              <a:t>01/08/2017</a:t>
            </a:fld>
            <a:endParaRPr lang="en-AU" dirty="0"/>
          </a:p>
        </p:txBody>
      </p:sp>
      <p:sp>
        <p:nvSpPr>
          <p:cNvPr id="4" name="Footer Placeholder 3"/>
          <p:cNvSpPr>
            <a:spLocks noGrp="1"/>
          </p:cNvSpPr>
          <p:nvPr>
            <p:ph type="ftr" sz="quarter" idx="2"/>
          </p:nvPr>
        </p:nvSpPr>
        <p:spPr>
          <a:xfrm>
            <a:off x="0" y="9429756"/>
            <a:ext cx="2946182" cy="496882"/>
          </a:xfrm>
          <a:prstGeom prst="rect">
            <a:avLst/>
          </a:prstGeom>
        </p:spPr>
        <p:txBody>
          <a:bodyPr vert="horz" lIns="90425" tIns="45213" rIns="90425" bIns="45213"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927" y="9429756"/>
            <a:ext cx="2946182" cy="496882"/>
          </a:xfrm>
          <a:prstGeom prst="rect">
            <a:avLst/>
          </a:prstGeom>
        </p:spPr>
        <p:txBody>
          <a:bodyPr vert="horz" lIns="90425" tIns="45213" rIns="90425" bIns="45213" rtlCol="0" anchor="b"/>
          <a:lstStyle>
            <a:lvl1pPr algn="r">
              <a:defRPr sz="1200"/>
            </a:lvl1pPr>
          </a:lstStyle>
          <a:p>
            <a:fld id="{1687AFF6-3BF6-458C-8701-BB9CF336A05A}" type="slidenum">
              <a:rPr lang="en-AU" smtClean="0"/>
              <a:t>‹#›</a:t>
            </a:fld>
            <a:endParaRPr lang="en-AU" dirty="0"/>
          </a:p>
        </p:txBody>
      </p:sp>
    </p:spTree>
    <p:extLst>
      <p:ext uri="{BB962C8B-B14F-4D97-AF65-F5344CB8AC3E}">
        <p14:creationId xmlns:p14="http://schemas.microsoft.com/office/powerpoint/2010/main" val="33742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550" cy="496826"/>
          </a:xfrm>
          <a:prstGeom prst="rect">
            <a:avLst/>
          </a:prstGeom>
        </p:spPr>
        <p:txBody>
          <a:bodyPr vert="horz" lIns="62884" tIns="31443" rIns="62884" bIns="31443" rtlCol="0"/>
          <a:lstStyle>
            <a:lvl1pPr algn="l">
              <a:defRPr sz="800"/>
            </a:lvl1pPr>
          </a:lstStyle>
          <a:p>
            <a:endParaRPr lang="en-AU" dirty="0"/>
          </a:p>
        </p:txBody>
      </p:sp>
      <p:sp>
        <p:nvSpPr>
          <p:cNvPr id="3" name="Date Placeholder 2"/>
          <p:cNvSpPr>
            <a:spLocks noGrp="1"/>
          </p:cNvSpPr>
          <p:nvPr>
            <p:ph type="dt" idx="1"/>
          </p:nvPr>
        </p:nvSpPr>
        <p:spPr>
          <a:xfrm>
            <a:off x="3849956" y="2"/>
            <a:ext cx="2946636" cy="496826"/>
          </a:xfrm>
          <a:prstGeom prst="rect">
            <a:avLst/>
          </a:prstGeom>
        </p:spPr>
        <p:txBody>
          <a:bodyPr vert="horz" lIns="62884" tIns="31443" rIns="62884" bIns="31443" rtlCol="0"/>
          <a:lstStyle>
            <a:lvl1pPr algn="r">
              <a:defRPr sz="800"/>
            </a:lvl1pPr>
          </a:lstStyle>
          <a:p>
            <a:fld id="{75A98EE1-C55F-4629-82D3-A1FED8E8504F}" type="datetimeFigureOut">
              <a:rPr lang="en-AU" smtClean="0"/>
              <a:t>01/08/2017</a:t>
            </a:fld>
            <a:endParaRPr lang="en-AU"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62884" tIns="31443" rIns="62884" bIns="31443" rtlCol="0" anchor="ctr"/>
          <a:lstStyle/>
          <a:p>
            <a:endParaRPr lang="en-AU" dirty="0"/>
          </a:p>
        </p:txBody>
      </p:sp>
      <p:sp>
        <p:nvSpPr>
          <p:cNvPr id="5" name="Notes Placeholder 4"/>
          <p:cNvSpPr>
            <a:spLocks noGrp="1"/>
          </p:cNvSpPr>
          <p:nvPr>
            <p:ph type="body" sz="quarter" idx="3"/>
          </p:nvPr>
        </p:nvSpPr>
        <p:spPr>
          <a:xfrm>
            <a:off x="679660" y="4714908"/>
            <a:ext cx="5438357" cy="4467042"/>
          </a:xfrm>
          <a:prstGeom prst="rect">
            <a:avLst/>
          </a:prstGeom>
        </p:spPr>
        <p:txBody>
          <a:bodyPr vert="horz" lIns="62884" tIns="31443" rIns="62884" bIns="314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717"/>
            <a:ext cx="2945550" cy="495728"/>
          </a:xfrm>
          <a:prstGeom prst="rect">
            <a:avLst/>
          </a:prstGeom>
        </p:spPr>
        <p:txBody>
          <a:bodyPr vert="horz" lIns="62884" tIns="31443" rIns="62884" bIns="31443" rtlCol="0" anchor="b"/>
          <a:lstStyle>
            <a:lvl1pPr algn="l">
              <a:defRPr sz="800"/>
            </a:lvl1pPr>
          </a:lstStyle>
          <a:p>
            <a:endParaRPr lang="en-AU" dirty="0"/>
          </a:p>
        </p:txBody>
      </p:sp>
      <p:sp>
        <p:nvSpPr>
          <p:cNvPr id="7" name="Slide Number Placeholder 6"/>
          <p:cNvSpPr>
            <a:spLocks noGrp="1"/>
          </p:cNvSpPr>
          <p:nvPr>
            <p:ph type="sldNum" sz="quarter" idx="5"/>
          </p:nvPr>
        </p:nvSpPr>
        <p:spPr>
          <a:xfrm>
            <a:off x="3849956" y="9428717"/>
            <a:ext cx="2946636" cy="495728"/>
          </a:xfrm>
          <a:prstGeom prst="rect">
            <a:avLst/>
          </a:prstGeom>
        </p:spPr>
        <p:txBody>
          <a:bodyPr vert="horz" lIns="62884" tIns="31443" rIns="62884" bIns="31443" rtlCol="0" anchor="b"/>
          <a:lstStyle>
            <a:lvl1pPr algn="r">
              <a:defRPr sz="800"/>
            </a:lvl1pPr>
          </a:lstStyle>
          <a:p>
            <a:fld id="{7E514CDD-D752-4B2B-AADF-AE64B1025CA0}" type="slidenum">
              <a:rPr lang="en-AU" smtClean="0"/>
              <a:t>‹#›</a:t>
            </a:fld>
            <a:endParaRPr lang="en-AU" dirty="0"/>
          </a:p>
        </p:txBody>
      </p:sp>
    </p:spTree>
    <p:extLst>
      <p:ext uri="{BB962C8B-B14F-4D97-AF65-F5344CB8AC3E}">
        <p14:creationId xmlns:p14="http://schemas.microsoft.com/office/powerpoint/2010/main" val="3233244495"/>
      </p:ext>
    </p:extLst>
  </p:cSld>
  <p:clrMap bg1="lt1" tx1="dk1" bg2="lt2" tx2="dk2" accent1="accent1" accent2="accent2" accent3="accent3" accent4="accent4" accent5="accent5" accent6="accent6" hlink="hlink" folHlink="folHlink"/>
  <p:notesStyle>
    <a:lvl1pPr marL="0" algn="l" defTabSz="914077" rtl="0" eaLnBrk="1" latinLnBrk="0" hangingPunct="1">
      <a:defRPr sz="1200" kern="1200">
        <a:solidFill>
          <a:schemeClr val="tx1"/>
        </a:solidFill>
        <a:latin typeface="+mn-lt"/>
        <a:ea typeface="+mn-ea"/>
        <a:cs typeface="+mn-cs"/>
      </a:defRPr>
    </a:lvl1pPr>
    <a:lvl2pPr marL="457039" algn="l" defTabSz="914077" rtl="0" eaLnBrk="1" latinLnBrk="0" hangingPunct="1">
      <a:defRPr sz="1200" kern="1200">
        <a:solidFill>
          <a:schemeClr val="tx1"/>
        </a:solidFill>
        <a:latin typeface="+mn-lt"/>
        <a:ea typeface="+mn-ea"/>
        <a:cs typeface="+mn-cs"/>
      </a:defRPr>
    </a:lvl2pPr>
    <a:lvl3pPr marL="914077" algn="l" defTabSz="914077" rtl="0" eaLnBrk="1" latinLnBrk="0" hangingPunct="1">
      <a:defRPr sz="1200" kern="1200">
        <a:solidFill>
          <a:schemeClr val="tx1"/>
        </a:solidFill>
        <a:latin typeface="+mn-lt"/>
        <a:ea typeface="+mn-ea"/>
        <a:cs typeface="+mn-cs"/>
      </a:defRPr>
    </a:lvl3pPr>
    <a:lvl4pPr marL="1371116" algn="l" defTabSz="914077" rtl="0" eaLnBrk="1" latinLnBrk="0" hangingPunct="1">
      <a:defRPr sz="1200" kern="1200">
        <a:solidFill>
          <a:schemeClr val="tx1"/>
        </a:solidFill>
        <a:latin typeface="+mn-lt"/>
        <a:ea typeface="+mn-ea"/>
        <a:cs typeface="+mn-cs"/>
      </a:defRPr>
    </a:lvl4pPr>
    <a:lvl5pPr marL="1828155" algn="l" defTabSz="914077" rtl="0" eaLnBrk="1" latinLnBrk="0" hangingPunct="1">
      <a:defRPr sz="1200" kern="1200">
        <a:solidFill>
          <a:schemeClr val="tx1"/>
        </a:solidFill>
        <a:latin typeface="+mn-lt"/>
        <a:ea typeface="+mn-ea"/>
        <a:cs typeface="+mn-cs"/>
      </a:defRPr>
    </a:lvl5pPr>
    <a:lvl6pPr marL="2285192" algn="l" defTabSz="914077" rtl="0" eaLnBrk="1" latinLnBrk="0" hangingPunct="1">
      <a:defRPr sz="1200" kern="1200">
        <a:solidFill>
          <a:schemeClr val="tx1"/>
        </a:solidFill>
        <a:latin typeface="+mn-lt"/>
        <a:ea typeface="+mn-ea"/>
        <a:cs typeface="+mn-cs"/>
      </a:defRPr>
    </a:lvl6pPr>
    <a:lvl7pPr marL="2742232" algn="l" defTabSz="914077" rtl="0" eaLnBrk="1" latinLnBrk="0" hangingPunct="1">
      <a:defRPr sz="1200" kern="1200">
        <a:solidFill>
          <a:schemeClr val="tx1"/>
        </a:solidFill>
        <a:latin typeface="+mn-lt"/>
        <a:ea typeface="+mn-ea"/>
        <a:cs typeface="+mn-cs"/>
      </a:defRPr>
    </a:lvl7pPr>
    <a:lvl8pPr marL="3199271" algn="l" defTabSz="914077" rtl="0" eaLnBrk="1" latinLnBrk="0" hangingPunct="1">
      <a:defRPr sz="1200" kern="1200">
        <a:solidFill>
          <a:schemeClr val="tx1"/>
        </a:solidFill>
        <a:latin typeface="+mn-lt"/>
        <a:ea typeface="+mn-ea"/>
        <a:cs typeface="+mn-cs"/>
      </a:defRPr>
    </a:lvl8pPr>
    <a:lvl9pPr marL="3656308" algn="l" defTabSz="9140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54587" cy="37179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0898FC-5BFE-41EA-AFA2-9D5D86BA9765}" type="slidenum">
              <a:rPr lang="en-AU" smtClean="0">
                <a:solidFill>
                  <a:prstClr val="black"/>
                </a:solidFill>
              </a:rPr>
              <a:pPr/>
              <a:t>1</a:t>
            </a:fld>
            <a:endParaRPr lang="en-AU" dirty="0">
              <a:solidFill>
                <a:prstClr val="black"/>
              </a:solidFill>
            </a:endParaRPr>
          </a:p>
        </p:txBody>
      </p:sp>
    </p:spTree>
    <p:extLst>
      <p:ext uri="{BB962C8B-B14F-4D97-AF65-F5344CB8AC3E}">
        <p14:creationId xmlns:p14="http://schemas.microsoft.com/office/powerpoint/2010/main" val="321212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E514CDD-D752-4B2B-AADF-AE64B1025CA0}" type="slidenum">
              <a:rPr lang="en-AU" smtClean="0"/>
              <a:t>35</a:t>
            </a:fld>
            <a:endParaRPr lang="en-AU" dirty="0"/>
          </a:p>
        </p:txBody>
      </p:sp>
    </p:spTree>
    <p:extLst>
      <p:ext uri="{BB962C8B-B14F-4D97-AF65-F5344CB8AC3E}">
        <p14:creationId xmlns:p14="http://schemas.microsoft.com/office/powerpoint/2010/main" val="269898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E514CDD-D752-4B2B-AADF-AE64B1025CA0}" type="slidenum">
              <a:rPr lang="en-AU" smtClean="0"/>
              <a:t>37</a:t>
            </a:fld>
            <a:endParaRPr lang="en-AU" dirty="0"/>
          </a:p>
        </p:txBody>
      </p:sp>
    </p:spTree>
    <p:extLst>
      <p:ext uri="{BB962C8B-B14F-4D97-AF65-F5344CB8AC3E}">
        <p14:creationId xmlns:p14="http://schemas.microsoft.com/office/powerpoint/2010/main" val="358012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AB12D50-9859-4B89-B4F6-B0E23D494D54}" type="slidenum">
              <a:rPr lang="en-US" altLang="en-US" sz="1200" smtClean="0"/>
              <a:pPr/>
              <a:t>2</a:t>
            </a:fld>
            <a:endParaRPr lang="en-US" altLang="en-US" sz="1200" dirty="0" smtClean="0"/>
          </a:p>
        </p:txBody>
      </p:sp>
    </p:spTree>
    <p:extLst>
      <p:ext uri="{BB962C8B-B14F-4D97-AF65-F5344CB8AC3E}">
        <p14:creationId xmlns:p14="http://schemas.microsoft.com/office/powerpoint/2010/main" val="6194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E514CDD-D752-4B2B-AADF-AE64B1025CA0}" type="slidenum">
              <a:rPr lang="en-AU" smtClean="0"/>
              <a:t>8</a:t>
            </a:fld>
            <a:endParaRPr lang="en-AU" dirty="0"/>
          </a:p>
        </p:txBody>
      </p:sp>
    </p:spTree>
    <p:extLst>
      <p:ext uri="{BB962C8B-B14F-4D97-AF65-F5344CB8AC3E}">
        <p14:creationId xmlns:p14="http://schemas.microsoft.com/office/powerpoint/2010/main" val="325934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7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Students were invited to identify their gender identity in the survey.  The national report has enough responses from the ‘trans and gender</a:t>
            </a:r>
            <a:r>
              <a:rPr lang="en-AU" sz="1200" kern="1200" baseline="0" dirty="0" smtClean="0">
                <a:solidFill>
                  <a:schemeClr val="tx1"/>
                </a:solidFill>
                <a:effectLst/>
                <a:latin typeface="+mn-lt"/>
                <a:ea typeface="+mn-ea"/>
                <a:cs typeface="+mn-cs"/>
              </a:rPr>
              <a:t> diverse’ </a:t>
            </a:r>
            <a:r>
              <a:rPr lang="en-AU" sz="1200" kern="1200" dirty="0" smtClean="0">
                <a:solidFill>
                  <a:schemeClr val="tx1"/>
                </a:solidFill>
                <a:effectLst/>
                <a:latin typeface="+mn-lt"/>
                <a:ea typeface="+mn-ea"/>
                <a:cs typeface="+mn-cs"/>
              </a:rPr>
              <a:t>group to include the data; we do not in ours because of sample size</a:t>
            </a:r>
          </a:p>
          <a:p>
            <a:endParaRPr lang="en-AU" dirty="0"/>
          </a:p>
        </p:txBody>
      </p:sp>
      <p:sp>
        <p:nvSpPr>
          <p:cNvPr id="4" name="Slide Number Placeholder 3"/>
          <p:cNvSpPr>
            <a:spLocks noGrp="1"/>
          </p:cNvSpPr>
          <p:nvPr>
            <p:ph type="sldNum" sz="quarter" idx="10"/>
          </p:nvPr>
        </p:nvSpPr>
        <p:spPr/>
        <p:txBody>
          <a:bodyPr/>
          <a:lstStyle/>
          <a:p>
            <a:fld id="{7E514CDD-D752-4B2B-AADF-AE64B1025CA0}" type="slidenum">
              <a:rPr lang="en-AU" smtClean="0"/>
              <a:t>9</a:t>
            </a:fld>
            <a:endParaRPr lang="en-AU" dirty="0"/>
          </a:p>
        </p:txBody>
      </p:sp>
    </p:spTree>
    <p:extLst>
      <p:ext uri="{BB962C8B-B14F-4D97-AF65-F5344CB8AC3E}">
        <p14:creationId xmlns:p14="http://schemas.microsoft.com/office/powerpoint/2010/main" val="136068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stratified</a:t>
            </a:r>
            <a:r>
              <a:rPr lang="en-AU" baseline="0" dirty="0" smtClean="0"/>
              <a:t> random sample was used to ensure that the sample of students invited to complete the survey was representative of the student population in terms of:</a:t>
            </a:r>
          </a:p>
          <a:p>
            <a:pPr marL="171450" indent="-171450">
              <a:buFont typeface="Arial" panose="020B0604020202020204" pitchFamily="34" charset="0"/>
              <a:buChar char="•"/>
            </a:pPr>
            <a:r>
              <a:rPr lang="en-AU" baseline="0" dirty="0" smtClean="0"/>
              <a:t>gender (male/female)</a:t>
            </a:r>
          </a:p>
          <a:p>
            <a:pPr marL="171450" indent="-171450">
              <a:buFont typeface="Arial" panose="020B0604020202020204" pitchFamily="34" charset="0"/>
              <a:buChar char="•"/>
            </a:pPr>
            <a:r>
              <a:rPr lang="en-AU" baseline="0" dirty="0" smtClean="0"/>
              <a:t>year of study (commencing/continuing)</a:t>
            </a:r>
          </a:p>
          <a:p>
            <a:pPr marL="171450" indent="-171450">
              <a:buFont typeface="Arial" panose="020B0604020202020204" pitchFamily="34" charset="0"/>
              <a:buChar char="•"/>
            </a:pPr>
            <a:r>
              <a:rPr lang="en-AU" baseline="0" dirty="0" smtClean="0"/>
              <a:t>residency (domestic/international)</a:t>
            </a:r>
          </a:p>
          <a:p>
            <a:pPr marL="171450" indent="-171450">
              <a:buFont typeface="Arial" panose="020B0604020202020204" pitchFamily="34" charset="0"/>
              <a:buChar char="•"/>
            </a:pPr>
            <a:r>
              <a:rPr lang="en-AU" baseline="0" dirty="0" smtClean="0"/>
              <a:t>level of study (UG/PG)</a:t>
            </a:r>
          </a:p>
          <a:p>
            <a:endParaRPr lang="en-AU" baseline="0" dirty="0" smtClean="0"/>
          </a:p>
          <a:p>
            <a:r>
              <a:rPr lang="en-AU" sz="1200" u="none" strike="noStrike" kern="1200" dirty="0" smtClean="0">
                <a:solidFill>
                  <a:schemeClr val="tx1"/>
                </a:solidFill>
                <a:effectLst/>
                <a:latin typeface="+mn-lt"/>
                <a:ea typeface="+mn-ea"/>
                <a:cs typeface="+mn-cs"/>
              </a:rPr>
              <a:t/>
            </a:r>
            <a:br>
              <a:rPr lang="en-AU" sz="1200" u="none" strike="noStrike" kern="1200" dirty="0" smtClean="0">
                <a:solidFill>
                  <a:schemeClr val="tx1"/>
                </a:solidFill>
                <a:effectLst/>
                <a:latin typeface="+mn-lt"/>
                <a:ea typeface="+mn-ea"/>
                <a:cs typeface="+mn-cs"/>
              </a:rPr>
            </a:br>
            <a:r>
              <a:rPr lang="en-AU" sz="1200" u="none" strike="noStrike" kern="1200" dirty="0" smtClean="0">
                <a:solidFill>
                  <a:schemeClr val="tx1"/>
                </a:solidFill>
                <a:effectLst/>
                <a:latin typeface="+mn-lt"/>
                <a:ea typeface="+mn-ea"/>
                <a:cs typeface="+mn-cs"/>
              </a:rPr>
              <a:t/>
            </a:r>
            <a:br>
              <a:rPr lang="en-AU" sz="1200" u="none" strike="noStrike" kern="1200" dirty="0" smtClean="0">
                <a:solidFill>
                  <a:schemeClr val="tx1"/>
                </a:solidFill>
                <a:effectLst/>
                <a:latin typeface="+mn-lt"/>
                <a:ea typeface="+mn-ea"/>
                <a:cs typeface="+mn-cs"/>
              </a:rPr>
            </a:br>
            <a:r>
              <a:rPr lang="en-AU" sz="1200" u="none" strike="noStrike" kern="1200" dirty="0" smtClean="0">
                <a:solidFill>
                  <a:schemeClr val="tx1"/>
                </a:solidFill>
                <a:effectLst/>
                <a:latin typeface="+mn-lt"/>
                <a:ea typeface="+mn-ea"/>
                <a:cs typeface="+mn-cs"/>
              </a:rPr>
              <a:t/>
            </a:r>
            <a:br>
              <a:rPr lang="en-AU" sz="1200" u="none" strike="noStrike" kern="1200" dirty="0" smtClean="0">
                <a:solidFill>
                  <a:schemeClr val="tx1"/>
                </a:solidFill>
                <a:effectLst/>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7E514CDD-D752-4B2B-AADF-AE64B1025CA0}" type="slidenum">
              <a:rPr lang="en-AU" smtClean="0"/>
              <a:t>12</a:t>
            </a:fld>
            <a:endParaRPr lang="en-AU" dirty="0"/>
          </a:p>
        </p:txBody>
      </p:sp>
    </p:spTree>
    <p:extLst>
      <p:ext uri="{BB962C8B-B14F-4D97-AF65-F5344CB8AC3E}">
        <p14:creationId xmlns:p14="http://schemas.microsoft.com/office/powerpoint/2010/main" val="166997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E514CDD-D752-4B2B-AADF-AE64B1025CA0}" type="slidenum">
              <a:rPr lang="en-AU" smtClean="0"/>
              <a:t>23</a:t>
            </a:fld>
            <a:endParaRPr lang="en-AU" dirty="0"/>
          </a:p>
        </p:txBody>
      </p:sp>
    </p:spTree>
    <p:extLst>
      <p:ext uri="{BB962C8B-B14F-4D97-AF65-F5344CB8AC3E}">
        <p14:creationId xmlns:p14="http://schemas.microsoft.com/office/powerpoint/2010/main" val="411629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E514CDD-D752-4B2B-AADF-AE64B1025CA0}" type="slidenum">
              <a:rPr lang="en-AU" smtClean="0"/>
              <a:t>24</a:t>
            </a:fld>
            <a:endParaRPr lang="en-AU" dirty="0"/>
          </a:p>
        </p:txBody>
      </p:sp>
    </p:spTree>
    <p:extLst>
      <p:ext uri="{BB962C8B-B14F-4D97-AF65-F5344CB8AC3E}">
        <p14:creationId xmlns:p14="http://schemas.microsoft.com/office/powerpoint/2010/main" val="77594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tutor/lecture</a:t>
            </a:r>
            <a:r>
              <a:rPr lang="en-AU" baseline="0" dirty="0" smtClean="0"/>
              <a:t>r for La Trobe is lower than national</a:t>
            </a:r>
            <a:endParaRPr lang="en-AU" dirty="0"/>
          </a:p>
        </p:txBody>
      </p:sp>
      <p:sp>
        <p:nvSpPr>
          <p:cNvPr id="4" name="Slide Number Placeholder 3"/>
          <p:cNvSpPr>
            <a:spLocks noGrp="1"/>
          </p:cNvSpPr>
          <p:nvPr>
            <p:ph type="sldNum" sz="quarter" idx="10"/>
          </p:nvPr>
        </p:nvSpPr>
        <p:spPr/>
        <p:txBody>
          <a:bodyPr/>
          <a:lstStyle/>
          <a:p>
            <a:fld id="{7E514CDD-D752-4B2B-AADF-AE64B1025CA0}" type="slidenum">
              <a:rPr lang="en-AU" smtClean="0"/>
              <a:t>30</a:t>
            </a:fld>
            <a:endParaRPr lang="en-AU" dirty="0"/>
          </a:p>
        </p:txBody>
      </p:sp>
    </p:spTree>
    <p:extLst>
      <p:ext uri="{BB962C8B-B14F-4D97-AF65-F5344CB8AC3E}">
        <p14:creationId xmlns:p14="http://schemas.microsoft.com/office/powerpoint/2010/main" val="166889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E514CDD-D752-4B2B-AADF-AE64B1025CA0}" type="slidenum">
              <a:rPr lang="en-AU" smtClean="0"/>
              <a:t>34</a:t>
            </a:fld>
            <a:endParaRPr lang="en-AU" dirty="0"/>
          </a:p>
        </p:txBody>
      </p:sp>
    </p:spTree>
    <p:extLst>
      <p:ext uri="{BB962C8B-B14F-4D97-AF65-F5344CB8AC3E}">
        <p14:creationId xmlns:p14="http://schemas.microsoft.com/office/powerpoint/2010/main" val="2549303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0">
          <a:gsLst>
            <a:gs pos="0">
              <a:srgbClr val="FF9E1B"/>
            </a:gs>
            <a:gs pos="20000">
              <a:srgbClr val="E87722"/>
            </a:gs>
            <a:gs pos="39999">
              <a:srgbClr val="D14124"/>
            </a:gs>
            <a:gs pos="60001">
              <a:srgbClr val="D52B1E"/>
            </a:gs>
            <a:gs pos="80000">
              <a:srgbClr val="AB2328"/>
            </a:gs>
            <a:gs pos="100000">
              <a:srgbClr val="8A2A2B"/>
            </a:gs>
          </a:gsLst>
          <a:lin ang="5400000"/>
        </a:gradFill>
        <a:effectLst/>
      </p:bgPr>
    </p:bg>
    <p:spTree>
      <p:nvGrpSpPr>
        <p:cNvPr id="1" name=""/>
        <p:cNvGrpSpPr/>
        <p:nvPr/>
      </p:nvGrpSpPr>
      <p:grpSpPr>
        <a:xfrm>
          <a:off x="0" y="0"/>
          <a:ext cx="0" cy="0"/>
          <a:chOff x="0" y="0"/>
          <a:chExt cx="0" cy="0"/>
        </a:xfrm>
      </p:grpSpPr>
      <p:pic>
        <p:nvPicPr>
          <p:cNvPr id="4" name="Picture 7" descr="\\ltufs1\Marketing\Creative Services\2012 LTU Brandmark supplied\2012 LTU_BRAND_HORIZONTAL\LTU_BRAND_H_CMYK\LTU_BRAND_H_REV_CMYK.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31802"/>
            <a:ext cx="2339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2961596" y="3463020"/>
            <a:ext cx="6182404" cy="2520950"/>
          </a:xfrm>
          <a:solidFill>
            <a:srgbClr val="D6D2C4"/>
          </a:solidFill>
          <a:ln>
            <a:noFill/>
          </a:ln>
        </p:spPr>
        <p:txBody>
          <a:bodyPr lIns="287900" tIns="46784" rIns="287900" bIns="179936"/>
          <a:lstStyle>
            <a:lvl1pPr marL="0" algn="l" fontAlgn="auto">
              <a:lnSpc>
                <a:spcPct val="110000"/>
              </a:lnSpc>
              <a:spcBef>
                <a:spcPts val="0"/>
              </a:spcBef>
              <a:spcAft>
                <a:spcPts val="1799"/>
              </a:spcAft>
              <a:defRPr sz="2000" baseline="0"/>
            </a:lvl1pPr>
          </a:lstStyle>
          <a:p>
            <a:pPr lvl="0"/>
            <a:r>
              <a:rPr lang="en-AU" smtClean="0"/>
              <a:t>Click to edit Master text styles</a:t>
            </a:r>
          </a:p>
          <a:p>
            <a:pPr lvl="1"/>
            <a:r>
              <a:rPr lang="en-AU" smtClean="0"/>
              <a:t>Second level</a:t>
            </a:r>
          </a:p>
        </p:txBody>
      </p:sp>
    </p:spTree>
    <p:extLst>
      <p:ext uri="{BB962C8B-B14F-4D97-AF65-F5344CB8AC3E}">
        <p14:creationId xmlns:p14="http://schemas.microsoft.com/office/powerpoint/2010/main" val="689295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68313" y="431800"/>
            <a:ext cx="8208143" cy="836960"/>
          </a:xfrm>
          <a:prstGeom prst="rect">
            <a:avLst/>
          </a:prstGeom>
          <a:noFill/>
          <a:ln>
            <a:noFill/>
          </a:ln>
          <a:extLst>
            <a:ext uri="{909E8E84-426E-40dd-AFC4-6F175D3DCCD1}"/>
            <a:ext uri="{91240B29-F687-4f45-9708-019B960494DF}"/>
          </a:extLst>
        </p:spPr>
        <p:txBody>
          <a:bodyPr/>
          <a:lstStyle>
            <a:lvl1pPr>
              <a:defRPr/>
            </a:lvl1pPr>
          </a:lstStyle>
          <a:p>
            <a:pPr lvl="0"/>
            <a:r>
              <a:rPr lang="en-US" smtClean="0"/>
              <a:t>Click to edit Master title style</a:t>
            </a:r>
            <a:endParaRPr lang="en-AU" dirty="0" smtClean="0"/>
          </a:p>
        </p:txBody>
      </p:sp>
      <p:sp>
        <p:nvSpPr>
          <p:cNvPr id="5"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ext uri="{91240B29-F687-4f45-9708-019B960494DF}"/>
          </a:extLst>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804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DE88DC4-A196-4F92-8117-3626EB1176C7}"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256251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2B07F9-2E6B-40B7-A467-7639061650A1}"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230935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0A5AA0-A473-4C5B-B942-4A1E4D2F39DA}"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230263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70B16F3-DD02-4A75-B5EC-CC65C0E5A7ED}" type="datetime1">
              <a:rPr lang="en-AU" smtClean="0"/>
              <a:t>01/08/2017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2164114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D0B2A75-254C-41FE-A807-7CB25C247C81}" type="datetime1">
              <a:rPr lang="en-AU" smtClean="0"/>
              <a:t>01/08/2017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41644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E1922CB-C208-4788-9628-8D6A5743A8AF}" type="datetime1">
              <a:rPr lang="en-AU" smtClean="0"/>
              <a:t>01/08/2017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18235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0A1A2-1AE9-476A-953F-CF91FD8D6C5E}" type="datetime1">
              <a:rPr lang="en-AU" smtClean="0"/>
              <a:t>01/08/2017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1098454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1AABAF-717E-45AD-96E4-B208C1D6C3B5}" type="datetime1">
              <a:rPr lang="en-AU" smtClean="0"/>
              <a:t>01/08/2017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3246515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BC7E9B-5EEB-414E-8DF4-875E95359B7D}" type="datetime1">
              <a:rPr lang="en-AU" smtClean="0"/>
              <a:t>01/08/2017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140320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descr="\\ltufs1\Marketing\Creative Services\2012 LTU Brandmark supplied\2012 LTU_BRAND_HORIZONTAL\LTU_BRAND_H_CMYK\LTU_BRAND_H_REV_CMYK.t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431802"/>
            <a:ext cx="2339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2961596" y="3463020"/>
            <a:ext cx="6182404" cy="2520950"/>
          </a:xfrm>
          <a:solidFill>
            <a:srgbClr val="D6D2C4"/>
          </a:solidFill>
          <a:ln>
            <a:noFill/>
          </a:ln>
        </p:spPr>
        <p:txBody>
          <a:bodyPr lIns="287900" tIns="46784" rIns="287900" bIns="179936"/>
          <a:lstStyle>
            <a:lvl1pPr marL="0" algn="l" fontAlgn="auto">
              <a:lnSpc>
                <a:spcPct val="110000"/>
              </a:lnSpc>
              <a:spcBef>
                <a:spcPts val="0"/>
              </a:spcBef>
              <a:spcAft>
                <a:spcPts val="1799"/>
              </a:spcAft>
              <a:defRPr sz="1400"/>
            </a:lvl1pPr>
          </a:lstStyle>
          <a:p>
            <a:pPr lvl="0"/>
            <a:r>
              <a:rPr lang="en-AU" smtClean="0"/>
              <a:t>Click to edit Master text styles</a:t>
            </a:r>
          </a:p>
          <a:p>
            <a:pPr lvl="1"/>
            <a:r>
              <a:rPr lang="en-AU" smtClean="0"/>
              <a:t>Second level</a:t>
            </a:r>
          </a:p>
        </p:txBody>
      </p:sp>
    </p:spTree>
    <p:extLst>
      <p:ext uri="{BB962C8B-B14F-4D97-AF65-F5344CB8AC3E}">
        <p14:creationId xmlns:p14="http://schemas.microsoft.com/office/powerpoint/2010/main" val="34961036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C9F44F8-FA52-4671-89C2-A1B505FE3E0A}"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147176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842E182-9DC0-4536-B8AB-F46096E5E3F2}"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3385475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5D708D4-E1EF-4D05-9695-DF9451036DFC}" type="datetime1">
              <a:rPr lang="en-AU" smtClean="0"/>
              <a:t>01/08/2017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EA79A211-BE44-4F5B-8132-7CBB7DFC309B}" type="slidenum">
              <a:rPr lang="en-AU" smtClean="0"/>
              <a:t>‹#›</a:t>
            </a:fld>
            <a:endParaRPr lang="en-AU" dirty="0"/>
          </a:p>
        </p:txBody>
      </p:sp>
    </p:spTree>
    <p:extLst>
      <p:ext uri="{BB962C8B-B14F-4D97-AF65-F5344CB8AC3E}">
        <p14:creationId xmlns:p14="http://schemas.microsoft.com/office/powerpoint/2010/main" val="641340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10951C8-BBAF-4638-8D92-0D0857DDEF38}"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234885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8AAC29-1455-463F-B1B9-C8F83AEA2D64}"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3440438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BE99AE-3536-42AE-BCC4-81ED80019A85}"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387267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7F16258-7BAE-43AC-A1F4-DC7D94D8B6E5}" type="datetime1">
              <a:rPr lang="en-AU" smtClean="0"/>
              <a:t>01/08/2017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677786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FC58D50-7960-4C88-A332-2DF2A730641F}" type="datetime1">
              <a:rPr lang="en-AU" smtClean="0"/>
              <a:t>01/08/2017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3836451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25286D0-3821-41CF-9AC2-B8991DEBDC2F}" type="datetime1">
              <a:rPr lang="en-AU" smtClean="0"/>
              <a:t>01/08/2017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35700298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A79DC-8DEA-43A5-89AF-72ABD3107A9A}" type="datetime1">
              <a:rPr lang="en-AU" smtClean="0"/>
              <a:t>01/08/2017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368669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D6D2C4">
            <a:alpha val="50195"/>
          </a:srgbClr>
        </a:solidFill>
        <a:effectLst/>
      </p:bgPr>
    </p:bg>
    <p:spTree>
      <p:nvGrpSpPr>
        <p:cNvPr id="1" name=""/>
        <p:cNvGrpSpPr/>
        <p:nvPr/>
      </p:nvGrpSpPr>
      <p:grpSpPr>
        <a:xfrm>
          <a:off x="0" y="0"/>
          <a:ext cx="0" cy="0"/>
          <a:chOff x="0" y="0"/>
          <a:chExt cx="0" cy="0"/>
        </a:xfrm>
      </p:grpSpPr>
      <p:sp>
        <p:nvSpPr>
          <p:cNvPr id="4" name="Rectangle 3"/>
          <p:cNvSpPr/>
          <p:nvPr/>
        </p:nvSpPr>
        <p:spPr>
          <a:xfrm>
            <a:off x="0" y="1277940"/>
            <a:ext cx="288925" cy="1439862"/>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lIns="91408" tIns="45704" rIns="91408" bIns="45704" anchor="ctr"/>
          <a:lstStyle/>
          <a:p>
            <a:pPr algn="ctr">
              <a:defRPr/>
            </a:pPr>
            <a:endParaRPr lang="en-AU" dirty="0">
              <a:solidFill>
                <a:prstClr val="white"/>
              </a:solidFill>
            </a:endParaRPr>
          </a:p>
        </p:txBody>
      </p:sp>
      <p:sp>
        <p:nvSpPr>
          <p:cNvPr id="3" name="Text Placeholder 2"/>
          <p:cNvSpPr>
            <a:spLocks noGrp="1"/>
          </p:cNvSpPr>
          <p:nvPr>
            <p:ph type="body" idx="1"/>
          </p:nvPr>
        </p:nvSpPr>
        <p:spPr>
          <a:xfrm>
            <a:off x="432002" y="1296000"/>
            <a:ext cx="7954143" cy="1440000"/>
          </a:xfrm>
        </p:spPr>
        <p:txBody>
          <a:bodyPr/>
          <a:lstStyle>
            <a:lvl1pPr marL="0" marR="0" indent="0" algn="l" defTabSz="914077" rtl="0" eaLnBrk="1" fontAlgn="auto" latinLnBrk="0" hangingPunct="1">
              <a:lnSpc>
                <a:spcPts val="3999"/>
              </a:lnSpc>
              <a:spcBef>
                <a:spcPts val="0"/>
              </a:spcBef>
              <a:spcAft>
                <a:spcPts val="0"/>
              </a:spcAft>
              <a:buClrTx/>
              <a:buSzTx/>
              <a:buFontTx/>
              <a:buNone/>
              <a:tabLst/>
              <a:defRPr sz="4000" baseline="0">
                <a:solidFill>
                  <a:srgbClr val="63513D"/>
                </a:solidFill>
              </a:defRPr>
            </a:lvl1pPr>
            <a:lvl2pPr marL="457039" indent="0">
              <a:buNone/>
              <a:defRPr sz="1800">
                <a:solidFill>
                  <a:schemeClr val="tx1">
                    <a:tint val="75000"/>
                  </a:schemeClr>
                </a:solidFill>
              </a:defRPr>
            </a:lvl2pPr>
            <a:lvl3pPr marL="914077" indent="0">
              <a:buNone/>
              <a:defRPr sz="1600">
                <a:solidFill>
                  <a:schemeClr val="tx1">
                    <a:tint val="75000"/>
                  </a:schemeClr>
                </a:solidFill>
              </a:defRPr>
            </a:lvl3pPr>
            <a:lvl4pPr marL="1371116" indent="0">
              <a:buNone/>
              <a:defRPr sz="1400">
                <a:solidFill>
                  <a:schemeClr val="tx1">
                    <a:tint val="75000"/>
                  </a:schemeClr>
                </a:solidFill>
              </a:defRPr>
            </a:lvl4pPr>
            <a:lvl5pPr marL="1828155" indent="0">
              <a:buNone/>
              <a:defRPr sz="1400">
                <a:solidFill>
                  <a:schemeClr val="tx1">
                    <a:tint val="75000"/>
                  </a:schemeClr>
                </a:solidFill>
              </a:defRPr>
            </a:lvl5pPr>
            <a:lvl6pPr marL="2285192" indent="0">
              <a:buNone/>
              <a:defRPr sz="1400">
                <a:solidFill>
                  <a:schemeClr val="tx1">
                    <a:tint val="75000"/>
                  </a:schemeClr>
                </a:solidFill>
              </a:defRPr>
            </a:lvl6pPr>
            <a:lvl7pPr marL="2742232" indent="0">
              <a:buNone/>
              <a:defRPr sz="1400">
                <a:solidFill>
                  <a:schemeClr val="tx1">
                    <a:tint val="75000"/>
                  </a:schemeClr>
                </a:solidFill>
              </a:defRPr>
            </a:lvl7pPr>
            <a:lvl8pPr marL="3199271" indent="0">
              <a:buNone/>
              <a:defRPr sz="1400">
                <a:solidFill>
                  <a:schemeClr val="tx1">
                    <a:tint val="75000"/>
                  </a:schemeClr>
                </a:solidFill>
              </a:defRPr>
            </a:lvl8pPr>
            <a:lvl9pPr marL="3656308" indent="0">
              <a:buNone/>
              <a:defRPr sz="1400">
                <a:solidFill>
                  <a:schemeClr val="tx1">
                    <a:tint val="75000"/>
                  </a:schemeClr>
                </a:solidFill>
              </a:defRPr>
            </a:lvl9pPr>
          </a:lstStyle>
          <a:p>
            <a:pPr lvl="0"/>
            <a:r>
              <a:rPr lang="en-AU" smtClean="0"/>
              <a:t>Click to edit Master text styles</a:t>
            </a:r>
          </a:p>
        </p:txBody>
      </p:sp>
      <p:sp>
        <p:nvSpPr>
          <p:cNvPr id="5" name="TextBox 4"/>
          <p:cNvSpPr txBox="1"/>
          <p:nvPr userDrawn="1">
            <p:custDataLst>
              <p:tags r:id="rId1"/>
            </p:custDataLst>
          </p:nvPr>
        </p:nvSpPr>
        <p:spPr>
          <a:xfrm>
            <a:off x="8676456" y="6525344"/>
            <a:ext cx="319087" cy="211668"/>
          </a:xfrm>
          <a:prstGeom prst="rect">
            <a:avLst/>
          </a:prstGeom>
          <a:noFill/>
        </p:spPr>
        <p:txBody>
          <a:bodyPr wrap="none" lIns="35986" tIns="45704" rIns="35986" bIns="45704"/>
          <a:lstStyle/>
          <a:p>
            <a:pPr fontAlgn="base">
              <a:spcBef>
                <a:spcPct val="50000"/>
              </a:spcBef>
              <a:spcAft>
                <a:spcPct val="0"/>
              </a:spcAft>
              <a:defRPr/>
            </a:pPr>
            <a:fld id="{A30B1DDF-618B-4712-87C6-078AAFEFD995}" type="slidenum">
              <a:rPr lang="en-AU" sz="1000" smtClean="0">
                <a:solidFill>
                  <a:prstClr val="black"/>
                </a:solidFill>
                <a:latin typeface="Arial" panose="020B0604020202020204" pitchFamily="34" charset="0"/>
                <a:cs typeface="Arial" panose="020B0604020202020204" pitchFamily="34" charset="0"/>
              </a:rPr>
              <a:pPr fontAlgn="base">
                <a:spcBef>
                  <a:spcPct val="50000"/>
                </a:spcBef>
                <a:spcAft>
                  <a:spcPct val="0"/>
                </a:spcAft>
                <a:defRPr/>
              </a:pPr>
              <a:t>‹#›</a:t>
            </a:fld>
            <a:endParaRPr lang="en-AU"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9475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6D3C22-03E9-4B13-831B-170A24C65107}" type="datetime1">
              <a:rPr lang="en-AU" smtClean="0"/>
              <a:t>01/08/2017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10740407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3C4853-6C39-4BAB-B724-1DFAB976FE1B}" type="datetime1">
              <a:rPr lang="en-AU" smtClean="0"/>
              <a:t>01/08/2017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13303719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1617CD-9804-4D3D-8BF1-75CEF6FCD6A6}"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1723946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83199B1-AAEB-49CD-B679-A81711A84813}" type="datetime1">
              <a:rPr lang="en-AU" smtClean="0"/>
              <a:t>01/08/2017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5931B6-8C9D-4DDD-A6D4-88B2E4B0EDC2}" type="slidenum">
              <a:rPr lang="en-AU" smtClean="0"/>
              <a:t>‹#›</a:t>
            </a:fld>
            <a:endParaRPr lang="en-AU" dirty="0"/>
          </a:p>
        </p:txBody>
      </p:sp>
    </p:spTree>
    <p:extLst>
      <p:ext uri="{BB962C8B-B14F-4D97-AF65-F5344CB8AC3E}">
        <p14:creationId xmlns:p14="http://schemas.microsoft.com/office/powerpoint/2010/main" val="1593389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7305F7D-A1D5-440C-A951-77BF5B60B6ED}"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00772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52AD74-8989-48BD-9EFD-14C10367C570}"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45977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CE4557-5E6F-4C26-A1F7-771816CD1FEB}"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92050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5077475-F897-4B12-A438-6809AB342427}"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92730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E392E51-546A-4284-AEED-B3BB958DDAF2}" type="datetime1">
              <a:rPr lang="en-AU" smtClean="0">
                <a:solidFill>
                  <a:prstClr val="black">
                    <a:tint val="75000"/>
                  </a:prstClr>
                </a:solidFill>
              </a:rPr>
              <a:t>01/08/2017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5334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8BD422B-68FF-4936-8431-7111339D2D5D}" type="datetime1">
              <a:rPr lang="en-AU" smtClean="0">
                <a:solidFill>
                  <a:prstClr val="black">
                    <a:tint val="75000"/>
                  </a:prstClr>
                </a:solidFill>
              </a:rPr>
              <a:t>01/08/2017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1570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5" name="Rectangle 4"/>
          <p:cNvSpPr/>
          <p:nvPr/>
        </p:nvSpPr>
        <p:spPr>
          <a:xfrm>
            <a:off x="431800" y="6480177"/>
            <a:ext cx="8280400" cy="3651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lIns="91408" tIns="45704" rIns="91408" bIns="45704" anchor="ctr"/>
          <a:lstStyle/>
          <a:p>
            <a:pPr algn="ctr">
              <a:defRPr/>
            </a:pPr>
            <a:endParaRPr lang="en-AU" dirty="0">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lang="en-AU" dirty="0"/>
          </a:p>
        </p:txBody>
      </p:sp>
      <p:sp>
        <p:nvSpPr>
          <p:cNvPr id="7" name="Text Placeholder 2"/>
          <p:cNvSpPr>
            <a:spLocks noGrp="1"/>
          </p:cNvSpPr>
          <p:nvPr>
            <p:ph idx="1"/>
          </p:nvPr>
        </p:nvSpPr>
        <p:spPr bwMode="auto">
          <a:xfrm>
            <a:off x="395538" y="1772816"/>
            <a:ext cx="8351837" cy="4525963"/>
          </a:xfrm>
          <a:prstGeom prst="rect">
            <a:avLst/>
          </a:prstGeom>
          <a:noFill/>
          <a:ln>
            <a:noFill/>
          </a:ln>
          <a:extLst/>
        </p:spPr>
        <p:txBody>
          <a:bodyPr/>
          <a:lstStyle/>
          <a:p>
            <a:pPr lvl="0"/>
            <a:endParaRPr lang="en-US" noProof="0" dirty="0"/>
          </a:p>
        </p:txBody>
      </p:sp>
    </p:spTree>
    <p:extLst>
      <p:ext uri="{BB962C8B-B14F-4D97-AF65-F5344CB8AC3E}">
        <p14:creationId xmlns:p14="http://schemas.microsoft.com/office/powerpoint/2010/main" val="378260415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07913-D8F2-4A55-ADD6-3030CC42442A}" type="datetime1">
              <a:rPr lang="en-AU" smtClean="0">
                <a:solidFill>
                  <a:prstClr val="black">
                    <a:tint val="75000"/>
                  </a:prstClr>
                </a:solidFill>
              </a:rPr>
              <a:t>01/08/2017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98464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8D614B0-615E-41F0-ACBF-387B3C4E1D5E}"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53359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0B2D040-3DE3-458D-A5AA-9ECBBB8BCD8A}"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6258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F54965-A3A7-4B78-872A-B42C31373468}"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93871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0DFB3F7-3A57-4642-AE9E-FF38F12EE316}"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08374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C2C17F9-CAF0-4F77-B670-ED0129858AE4}"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7692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A36D29-D34B-4B9F-B19F-FC4C69561791}"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21550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8665F6-F6C7-427B-8726-28E5643B12CE}"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59125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9AC0FBD-70E6-4658-A916-073FB4DB6664}"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89244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FC1B39A-9539-44A4-8959-B90EDB6516D8}" type="datetime1">
              <a:rPr lang="en-AU" smtClean="0">
                <a:solidFill>
                  <a:prstClr val="black">
                    <a:tint val="75000"/>
                  </a:prstClr>
                </a:solidFill>
              </a:rPr>
              <a:t>01/08/2017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8205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Rectangle 3"/>
          <p:cNvSpPr/>
          <p:nvPr/>
        </p:nvSpPr>
        <p:spPr>
          <a:xfrm>
            <a:off x="431800" y="6480177"/>
            <a:ext cx="8280400" cy="3651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lIns="91408" tIns="45704" rIns="91408" bIns="45704" anchor="ctr"/>
          <a:lstStyle/>
          <a:p>
            <a:pPr algn="ctr">
              <a:defRPr/>
            </a:pPr>
            <a:endParaRPr lang="en-AU" dirty="0">
              <a:solidFill>
                <a:prstClr val="white"/>
              </a:solidFill>
            </a:endParaRPr>
          </a:p>
        </p:txBody>
      </p:sp>
      <p:graphicFrame>
        <p:nvGraphicFramePr>
          <p:cNvPr id="6" name="Table 5"/>
          <p:cNvGraphicFramePr>
            <a:graphicFrameLocks noGrp="1"/>
          </p:cNvGraphicFramePr>
          <p:nvPr/>
        </p:nvGraphicFramePr>
        <p:xfrm>
          <a:off x="433388" y="1587500"/>
          <a:ext cx="8242300" cy="3287715"/>
        </p:xfrm>
        <a:graphic>
          <a:graphicData uri="http://schemas.openxmlformats.org/drawingml/2006/table">
            <a:tbl>
              <a:tblPr/>
              <a:tblGrid>
                <a:gridCol w="2060575">
                  <a:extLst>
                    <a:ext uri="{9D8B030D-6E8A-4147-A177-3AD203B41FA5}">
                      <a16:colId xmlns="" xmlns:a16="http://schemas.microsoft.com/office/drawing/2014/main" val="20000"/>
                    </a:ext>
                  </a:extLst>
                </a:gridCol>
                <a:gridCol w="2060575">
                  <a:extLst>
                    <a:ext uri="{9D8B030D-6E8A-4147-A177-3AD203B41FA5}">
                      <a16:colId xmlns="" xmlns:a16="http://schemas.microsoft.com/office/drawing/2014/main" val="20001"/>
                    </a:ext>
                  </a:extLst>
                </a:gridCol>
                <a:gridCol w="2060575">
                  <a:extLst>
                    <a:ext uri="{9D8B030D-6E8A-4147-A177-3AD203B41FA5}">
                      <a16:colId xmlns="" xmlns:a16="http://schemas.microsoft.com/office/drawing/2014/main" val="20002"/>
                    </a:ext>
                  </a:extLst>
                </a:gridCol>
                <a:gridCol w="2060575">
                  <a:extLst>
                    <a:ext uri="{9D8B030D-6E8A-4147-A177-3AD203B41FA5}">
                      <a16:colId xmlns="" xmlns:a16="http://schemas.microsoft.com/office/drawing/2014/main" val="20003"/>
                    </a:ext>
                  </a:extLst>
                </a:gridCol>
              </a:tblGrid>
              <a:tr h="431999">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rgbClr val="63513D"/>
                          </a:solidFill>
                          <a:effectLst/>
                          <a:latin typeface="Arial" charset="0"/>
                          <a:ea typeface="ＭＳ Ｐゴシック" charset="0"/>
                          <a:cs typeface="ＭＳ Ｐゴシック" charset="0"/>
                        </a:rPr>
                        <a:t>Title text here</a:t>
                      </a:r>
                      <a:endParaRPr kumimoji="0" lang="en-US" sz="1400" b="1"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extLst>
                  <a:ext uri="{0D108BD9-81ED-4DB2-BD59-A6C34878D82A}">
                    <a16:rowId xmlns="" xmlns:a16="http://schemas.microsoft.com/office/drawing/2014/main" val="10000"/>
                  </a:ext>
                </a:extLst>
              </a:tr>
              <a:tr h="713929">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Arial" charset="0"/>
                          <a:ea typeface="ＭＳ Ｐゴシック" charset="0"/>
                          <a:cs typeface="ＭＳ Ｐゴシック" charset="0"/>
                        </a:rPr>
                        <a:t>Text here</a:t>
                      </a: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13929">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Arial" charset="0"/>
                          <a:ea typeface="ＭＳ Ｐゴシック" charset="0"/>
                          <a:cs typeface="ＭＳ Ｐゴシック" charset="0"/>
                        </a:rPr>
                        <a:t>Text here</a:t>
                      </a: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13929">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Arial" charset="0"/>
                          <a:ea typeface="ＭＳ Ｐゴシック" charset="0"/>
                          <a:cs typeface="ＭＳ Ｐゴシック" charset="0"/>
                        </a:rPr>
                        <a:t>Text here</a:t>
                      </a: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13929">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Arial" charset="0"/>
                          <a:ea typeface="ＭＳ Ｐゴシック" charset="0"/>
                          <a:cs typeface="ＭＳ Ｐゴシック" charset="0"/>
                        </a:rPr>
                        <a:t>Text here</a:t>
                      </a: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Arial" charset="0"/>
                        <a:ea typeface="ＭＳ Ｐゴシック" charset="0"/>
                        <a:cs typeface="ＭＳ Ｐゴシック" charset="0"/>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0" name="Title 9"/>
          <p:cNvSpPr>
            <a:spLocks noGrp="1" noChangeAspect="1"/>
          </p:cNvSpPr>
          <p:nvPr>
            <p:ph type="title"/>
          </p:nvPr>
        </p:nvSpPr>
        <p:spPr>
          <a:xfrm>
            <a:off x="432000" y="431800"/>
            <a:ext cx="8280000" cy="758593"/>
          </a:xfrm>
        </p:spPr>
        <p:txBody>
          <a:bodyPr/>
          <a:lstStyle>
            <a:lvl1pPr>
              <a:defRPr/>
            </a:lvl1pPr>
          </a:lstStyle>
          <a:p>
            <a:r>
              <a:rPr lang="en-AU" dirty="0" smtClean="0"/>
              <a:t>Click to edit Master title style</a:t>
            </a:r>
            <a:endParaRPr lang="en-AU" dirty="0"/>
          </a:p>
        </p:txBody>
      </p:sp>
    </p:spTree>
    <p:extLst>
      <p:ext uri="{BB962C8B-B14F-4D97-AF65-F5344CB8AC3E}">
        <p14:creationId xmlns:p14="http://schemas.microsoft.com/office/powerpoint/2010/main" val="353198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5D9045B-F7F5-4E61-ABBB-5A6CB79532F9}" type="datetime1">
              <a:rPr lang="en-AU" smtClean="0">
                <a:solidFill>
                  <a:prstClr val="black">
                    <a:tint val="75000"/>
                  </a:prstClr>
                </a:solidFill>
              </a:rPr>
              <a:t>01/08/2017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30774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BC48E-3623-4323-91D0-46F33F1B71F9}" type="datetime1">
              <a:rPr lang="en-AU" smtClean="0">
                <a:solidFill>
                  <a:prstClr val="black">
                    <a:tint val="75000"/>
                  </a:prstClr>
                </a:solidFill>
              </a:rPr>
              <a:t>01/08/2017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24977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7B3A1E4-5B64-460D-8E08-1F8142B73387}"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3566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E7FC7FE-D7CE-437A-9362-C7FFBB29A6D8}"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96006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1497F8-DFAA-4EA8-812C-D41BE20CE6CC}"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95391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F1C21F7-813A-4D37-8A4F-DC6A5CCA61C7}"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93683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14336F1-E4FE-40CA-9945-9F4F1D2AD0FB}"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86106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E117779-579F-4BCC-A304-D087A8C0D8FA}"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01236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D5CD8D-E6C0-46C3-9590-5905F58549CA}"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5590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9A75C79-1762-4FB3-B0A7-CD5FC87709DF}"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5437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sp>
        <p:nvSpPr>
          <p:cNvPr id="5" name="Rectangle 4"/>
          <p:cNvSpPr/>
          <p:nvPr/>
        </p:nvSpPr>
        <p:spPr>
          <a:xfrm>
            <a:off x="431800" y="6480177"/>
            <a:ext cx="8280400" cy="3651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lIns="91408" tIns="45704" rIns="91408" bIns="45704" anchor="ctr"/>
          <a:lstStyle/>
          <a:p>
            <a:pPr algn="ctr">
              <a:defRPr/>
            </a:pPr>
            <a:endParaRPr lang="en-AU" dirty="0">
              <a:solidFill>
                <a:prstClr val="white"/>
              </a:solidFill>
            </a:endParaRPr>
          </a:p>
        </p:txBody>
      </p:sp>
      <p:sp>
        <p:nvSpPr>
          <p:cNvPr id="7" name="Rectangle 6"/>
          <p:cNvSpPr>
            <a:spLocks noChangeArrowheads="1"/>
          </p:cNvSpPr>
          <p:nvPr userDrawn="1"/>
        </p:nvSpPr>
        <p:spPr bwMode="auto">
          <a:xfrm>
            <a:off x="4716464" y="404815"/>
            <a:ext cx="3959225" cy="5976937"/>
          </a:xfrm>
          <a:prstGeom prst="rect">
            <a:avLst/>
          </a:prstGeom>
          <a:noFill/>
          <a:ln w="9525">
            <a:solidFill>
              <a:srgbClr val="7F7F7F"/>
            </a:solidFill>
            <a:miter lim="800000"/>
            <a:headEnd/>
            <a:tailEnd/>
          </a:ln>
          <a:effectLst>
            <a:outerShdw blurRad="40000" dist="23000" dir="5400000" rotWithShape="0">
              <a:srgbClr val="808080">
                <a:alpha val="34999"/>
              </a:srgbClr>
            </a:outerShdw>
          </a:effectLst>
          <a:extLst/>
        </p:spPr>
        <p:txBody>
          <a:bodyPr lIns="91408" tIns="45704" rIns="91408" bIns="45704" anchor="ctr"/>
          <a:lstStyle/>
          <a:p>
            <a:pPr algn="ctr" fontAlgn="base">
              <a:spcBef>
                <a:spcPct val="0"/>
              </a:spcBef>
              <a:spcAft>
                <a:spcPct val="0"/>
              </a:spcAft>
              <a:defRPr/>
            </a:pPr>
            <a:endParaRPr lang="en-US" dirty="0">
              <a:solidFill>
                <a:prstClr val="white"/>
              </a:solidFill>
              <a:ea typeface="MS PGothic" pitchFamily="34" charset="-128"/>
            </a:endParaRPr>
          </a:p>
        </p:txBody>
      </p:sp>
      <p:sp>
        <p:nvSpPr>
          <p:cNvPr id="8" name="TextBox 7"/>
          <p:cNvSpPr txBox="1">
            <a:spLocks noChangeArrowheads="1"/>
          </p:cNvSpPr>
          <p:nvPr userDrawn="1"/>
        </p:nvSpPr>
        <p:spPr bwMode="auto">
          <a:xfrm>
            <a:off x="6011864" y="2349500"/>
            <a:ext cx="1226425" cy="369300"/>
          </a:xfrm>
          <a:prstGeom prst="rect">
            <a:avLst/>
          </a:prstGeom>
          <a:noFill/>
          <a:ln>
            <a:noFill/>
          </a:ln>
          <a:extLst/>
        </p:spPr>
        <p:txBody>
          <a:bodyPr wrap="none" lIns="91408" tIns="45704" rIns="91408" bIns="45704">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defRPr/>
            </a:pPr>
            <a:r>
              <a:rPr lang="en-US" sz="1800" dirty="0" smtClean="0">
                <a:solidFill>
                  <a:prstClr val="black"/>
                </a:solidFill>
              </a:rPr>
              <a:t>Image area</a:t>
            </a:r>
          </a:p>
        </p:txBody>
      </p:sp>
      <p:sp>
        <p:nvSpPr>
          <p:cNvPr id="17" name="Text Placeholder 16"/>
          <p:cNvSpPr>
            <a:spLocks noGrp="1"/>
          </p:cNvSpPr>
          <p:nvPr>
            <p:ph type="body" sz="quarter" idx="12"/>
          </p:nvPr>
        </p:nvSpPr>
        <p:spPr>
          <a:xfrm>
            <a:off x="432001" y="6480002"/>
            <a:ext cx="7380361" cy="287338"/>
          </a:xfrm>
        </p:spPr>
        <p:txBody>
          <a:bodyPr anchor="ctr"/>
          <a:lstStyle>
            <a:lvl1pPr>
              <a:defRPr lang="en-AU" sz="1000" dirty="0" smtClean="0">
                <a:solidFill>
                  <a:schemeClr val="bg1">
                    <a:lumMod val="50000"/>
                  </a:schemeClr>
                </a:solidFill>
              </a:defRPr>
            </a:lvl1pPr>
            <a:lvl5pPr>
              <a:defRPr/>
            </a:lvl5pPr>
          </a:lstStyle>
          <a:p>
            <a:pPr lvl="0"/>
            <a:r>
              <a:rPr lang="en-AU" smtClean="0"/>
              <a:t>Click to edit Master text styles</a:t>
            </a:r>
          </a:p>
        </p:txBody>
      </p:sp>
      <p:sp>
        <p:nvSpPr>
          <p:cNvPr id="10" name="Title Placeholder 1"/>
          <p:cNvSpPr>
            <a:spLocks noGrp="1"/>
          </p:cNvSpPr>
          <p:nvPr>
            <p:ph type="title"/>
          </p:nvPr>
        </p:nvSpPr>
        <p:spPr bwMode="auto">
          <a:xfrm>
            <a:off x="360365" y="431802"/>
            <a:ext cx="4211637" cy="765175"/>
          </a:xfrm>
          <a:prstGeom prst="rect">
            <a:avLst/>
          </a:prstGeom>
          <a:noFill/>
          <a:ln>
            <a:noFill/>
          </a:ln>
          <a:extLst/>
        </p:spPr>
        <p:txBody>
          <a:bodyPr/>
          <a:lstStyle/>
          <a:p>
            <a:pPr lvl="0"/>
            <a:r>
              <a:rPr lang="en-AU" smtClean="0"/>
              <a:t>Click to edit Master title style</a:t>
            </a:r>
            <a:endParaRPr lang="en-AU" dirty="0"/>
          </a:p>
        </p:txBody>
      </p:sp>
      <p:sp>
        <p:nvSpPr>
          <p:cNvPr id="11" name="Text Placeholder 2"/>
          <p:cNvSpPr>
            <a:spLocks noGrp="1"/>
          </p:cNvSpPr>
          <p:nvPr>
            <p:ph idx="1"/>
          </p:nvPr>
        </p:nvSpPr>
        <p:spPr bwMode="auto">
          <a:xfrm>
            <a:off x="354773" y="1481379"/>
            <a:ext cx="4217229" cy="4899951"/>
          </a:xfrm>
          <a:prstGeom prst="rect">
            <a:avLst/>
          </a:prstGeom>
          <a:noFill/>
          <a:ln>
            <a:noFill/>
          </a:ln>
          <a:extLst/>
        </p:spPr>
        <p:txBody>
          <a:bodyPr/>
          <a:lstStyle/>
          <a:p>
            <a:pPr lvl="0"/>
            <a:endParaRPr lang="en-US" noProof="0" dirty="0"/>
          </a:p>
        </p:txBody>
      </p:sp>
    </p:spTree>
    <p:extLst>
      <p:ext uri="{BB962C8B-B14F-4D97-AF65-F5344CB8AC3E}">
        <p14:creationId xmlns:p14="http://schemas.microsoft.com/office/powerpoint/2010/main" val="460060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E5571DD-D4D4-4289-80C3-7CEEA96006F4}" type="datetime1">
              <a:rPr lang="en-AU" smtClean="0">
                <a:solidFill>
                  <a:prstClr val="black">
                    <a:tint val="75000"/>
                  </a:prstClr>
                </a:solidFill>
              </a:rPr>
              <a:t>01/08/2017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942696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A11D9E0-2A70-4DE5-A05F-FCBFE94FDCD2}" type="datetime1">
              <a:rPr lang="en-AU" smtClean="0">
                <a:solidFill>
                  <a:prstClr val="black">
                    <a:tint val="75000"/>
                  </a:prstClr>
                </a:solidFill>
              </a:rPr>
              <a:t>01/08/2017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33871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D8D1C-A740-47CB-9313-5A434B234A41}" type="datetime1">
              <a:rPr lang="en-AU" smtClean="0">
                <a:solidFill>
                  <a:prstClr val="black">
                    <a:tint val="75000"/>
                  </a:prstClr>
                </a:solidFill>
              </a:rPr>
              <a:t>01/08/2017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946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F65FDDD-43E5-400C-9E4F-B68FB82A2CE8}"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056675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E6527E-3082-4066-8417-B16A9F03C4D6}" type="datetime1">
              <a:rPr lang="en-AU" smtClean="0">
                <a:solidFill>
                  <a:prstClr val="black">
                    <a:tint val="75000"/>
                  </a:prstClr>
                </a:solidFill>
              </a:rPr>
              <a:t>01/08/2017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93325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5176A73-163A-4188-90D8-8B7AEE8D139E}"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82506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F8126FF-FF9A-4E4E-8C56-3C527053E2AD}"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4FF0F44B-FF84-4827-8AA2-7E752D9037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7333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6D2C4">
            <a:alpha val="50195"/>
          </a:srgbClr>
        </a:solidFill>
        <a:effectLst/>
      </p:bgPr>
    </p:bg>
    <p:spTree>
      <p:nvGrpSpPr>
        <p:cNvPr id="1" name=""/>
        <p:cNvGrpSpPr/>
        <p:nvPr/>
      </p:nvGrpSpPr>
      <p:grpSpPr>
        <a:xfrm>
          <a:off x="0" y="0"/>
          <a:ext cx="0" cy="0"/>
          <a:chOff x="0" y="0"/>
          <a:chExt cx="0" cy="0"/>
        </a:xfrm>
      </p:grpSpPr>
      <p:pic>
        <p:nvPicPr>
          <p:cNvPr id="3" name="Picture 6" descr="\\ltufs1\Marketing\Creative Services\2012 LTU Brandmark supplied\2012 LTU_BRAND_HORIZONTAL\LTU_BRAND_H_CMYK\LTU_BRAND_H_REV_CMYK.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138" y="6137275"/>
            <a:ext cx="14398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0363" y="2"/>
            <a:ext cx="2555875"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lIns="91408" tIns="45704" rIns="91408" bIns="45704" anchor="b"/>
          <a:lstStyle/>
          <a:p>
            <a:pPr>
              <a:defRPr/>
            </a:pPr>
            <a:r>
              <a:rPr lang="en-AU" sz="3200" b="1" dirty="0">
                <a:solidFill>
                  <a:prstClr val="white"/>
                </a:solidFill>
                <a:latin typeface="Arial" pitchFamily="34" charset="0"/>
                <a:cs typeface="Arial" pitchFamily="34" charset="0"/>
              </a:rPr>
              <a:t>Thank you</a:t>
            </a:r>
          </a:p>
        </p:txBody>
      </p:sp>
      <p:sp>
        <p:nvSpPr>
          <p:cNvPr id="5" name="Content Placeholder 2"/>
          <p:cNvSpPr>
            <a:spLocks noGrp="1"/>
          </p:cNvSpPr>
          <p:nvPr>
            <p:ph idx="4294967295"/>
          </p:nvPr>
        </p:nvSpPr>
        <p:spPr>
          <a:xfrm>
            <a:off x="323528" y="2708921"/>
            <a:ext cx="8496944" cy="3240360"/>
          </a:xfrm>
        </p:spPr>
        <p:txBody>
          <a:bodyPr>
            <a:normAutofit/>
          </a:bodyPr>
          <a:lstStyle>
            <a:lvl1pPr marL="0" marR="0" indent="0" algn="l" defTabSz="914077" rtl="0" eaLnBrk="0" fontAlgn="base" latinLnBrk="0" hangingPunct="0">
              <a:lnSpc>
                <a:spcPct val="100000"/>
              </a:lnSpc>
              <a:spcBef>
                <a:spcPts val="600"/>
              </a:spcBef>
              <a:spcAft>
                <a:spcPts val="600"/>
              </a:spcAft>
              <a:buClr>
                <a:schemeClr val="accent2"/>
              </a:buClr>
              <a:buSzTx/>
              <a:buFont typeface="Wingdings" charset="2"/>
              <a:buNone/>
              <a:tabLst/>
              <a:defRPr/>
            </a:lvl1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p14="http://schemas.microsoft.com/office/powerpoint/2010/main" val="4113018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Slide ">
    <p:spTree>
      <p:nvGrpSpPr>
        <p:cNvPr id="1" name=""/>
        <p:cNvGrpSpPr/>
        <p:nvPr/>
      </p:nvGrpSpPr>
      <p:grpSpPr>
        <a:xfrm>
          <a:off x="0" y="0"/>
          <a:ext cx="0" cy="0"/>
          <a:chOff x="0" y="0"/>
          <a:chExt cx="0" cy="0"/>
        </a:xfrm>
      </p:grpSpPr>
      <p:sp>
        <p:nvSpPr>
          <p:cNvPr id="5" name="Rectangle 4"/>
          <p:cNvSpPr/>
          <p:nvPr/>
        </p:nvSpPr>
        <p:spPr>
          <a:xfrm>
            <a:off x="431800" y="6480177"/>
            <a:ext cx="8280400" cy="3651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lIns="91408" tIns="45704" rIns="91408" bIns="45704" anchor="ctr"/>
          <a:lstStyle/>
          <a:p>
            <a:pPr algn="ctr">
              <a:defRPr/>
            </a:pPr>
            <a:endParaRPr lang="en-AU" dirty="0">
              <a:solidFill>
                <a:prstClr val="white"/>
              </a:solidFill>
            </a:endParaRPr>
          </a:p>
        </p:txBody>
      </p:sp>
      <p:sp>
        <p:nvSpPr>
          <p:cNvPr id="2" name="Title 1"/>
          <p:cNvSpPr>
            <a:spLocks noGrp="1"/>
          </p:cNvSpPr>
          <p:nvPr>
            <p:ph type="title"/>
          </p:nvPr>
        </p:nvSpPr>
        <p:spPr/>
        <p:txBody>
          <a:bodyPr/>
          <a:lstStyle/>
          <a:p>
            <a:r>
              <a:rPr lang="en-AU" smtClean="0"/>
              <a:t>Click to edit Master title style</a:t>
            </a:r>
            <a:endParaRPr lang="en-AU" dirty="0"/>
          </a:p>
        </p:txBody>
      </p:sp>
      <p:sp>
        <p:nvSpPr>
          <p:cNvPr id="7" name="Text Placeholder 2"/>
          <p:cNvSpPr>
            <a:spLocks noGrp="1"/>
          </p:cNvSpPr>
          <p:nvPr>
            <p:ph idx="1"/>
          </p:nvPr>
        </p:nvSpPr>
        <p:spPr bwMode="auto">
          <a:xfrm>
            <a:off x="395538" y="1772816"/>
            <a:ext cx="8351837" cy="4525963"/>
          </a:xfrm>
          <a:prstGeom prst="rect">
            <a:avLst/>
          </a:prstGeom>
          <a:noFill/>
          <a:ln>
            <a:noFill/>
          </a:ln>
          <a:extLst/>
        </p:spPr>
        <p:txBody>
          <a:bodyPr/>
          <a:lstStyle/>
          <a:p>
            <a:pPr lvl="0"/>
            <a:endParaRPr lang="en-US" noProof="0" dirty="0"/>
          </a:p>
        </p:txBody>
      </p:sp>
    </p:spTree>
    <p:extLst>
      <p:ext uri="{BB962C8B-B14F-4D97-AF65-F5344CB8AC3E}">
        <p14:creationId xmlns:p14="http://schemas.microsoft.com/office/powerpoint/2010/main" val="168056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1 DOM">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549275"/>
            <a:ext cx="2339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395286" y="6421895"/>
            <a:ext cx="1100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en-AU" altLang="en-US" sz="1400" b="1" dirty="0">
                <a:solidFill>
                  <a:prstClr val="white"/>
                </a:solidFill>
              </a:rPr>
              <a:t>latrobe.edu.au</a:t>
            </a:r>
          </a:p>
        </p:txBody>
      </p:sp>
      <p:sp>
        <p:nvSpPr>
          <p:cNvPr id="6" name="Rectangle 8"/>
          <p:cNvSpPr>
            <a:spLocks noChangeArrowheads="1"/>
          </p:cNvSpPr>
          <p:nvPr/>
        </p:nvSpPr>
        <p:spPr bwMode="auto">
          <a:xfrm>
            <a:off x="7596188" y="6483356"/>
            <a:ext cx="1181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en-AU" altLang="en-US" sz="900" dirty="0">
                <a:solidFill>
                  <a:prstClr val="white"/>
                </a:solidFill>
              </a:rPr>
              <a:t>CRICOS Provider 00115M</a:t>
            </a:r>
          </a:p>
        </p:txBody>
      </p:sp>
      <p:sp>
        <p:nvSpPr>
          <p:cNvPr id="5" name="Text Placeholder 7"/>
          <p:cNvSpPr>
            <a:spLocks noGrp="1"/>
          </p:cNvSpPr>
          <p:nvPr>
            <p:ph type="body" sz="quarter" idx="10"/>
          </p:nvPr>
        </p:nvSpPr>
        <p:spPr>
          <a:xfrm>
            <a:off x="2961596" y="3463020"/>
            <a:ext cx="6182404" cy="2520950"/>
          </a:xfrm>
          <a:solidFill>
            <a:srgbClr val="D6D2C4"/>
          </a:solidFill>
          <a:ln>
            <a:noFill/>
          </a:ln>
        </p:spPr>
        <p:txBody>
          <a:bodyPr lIns="287900" tIns="287900" rIns="179936" bIns="179936"/>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173531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5" y="431802"/>
            <a:ext cx="83518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to edit heading text</a:t>
            </a:r>
          </a:p>
        </p:txBody>
      </p:sp>
      <p:sp>
        <p:nvSpPr>
          <p:cNvPr id="1027" name="Text Placeholder 2"/>
          <p:cNvSpPr>
            <a:spLocks noGrp="1"/>
          </p:cNvSpPr>
          <p:nvPr>
            <p:ph type="body" idx="1"/>
          </p:nvPr>
        </p:nvSpPr>
        <p:spPr bwMode="auto">
          <a:xfrm>
            <a:off x="360365" y="1260477"/>
            <a:ext cx="83518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body text</a:t>
            </a:r>
          </a:p>
          <a:p>
            <a:pPr lvl="1"/>
            <a:r>
              <a:rPr lang="en-US" altLang="en-US" smtClean="0"/>
              <a:t>Bullets Level 1</a:t>
            </a:r>
          </a:p>
          <a:p>
            <a:pPr lvl="2"/>
            <a:r>
              <a:rPr lang="en-US" altLang="en-US" smtClean="0"/>
              <a:t>Bullets Level 2</a:t>
            </a:r>
          </a:p>
          <a:p>
            <a:pPr lvl="3"/>
            <a:r>
              <a:rPr lang="en-US" altLang="en-US" smtClean="0"/>
              <a:t>Bullet Level 3</a:t>
            </a:r>
          </a:p>
          <a:p>
            <a:pPr lvl="0"/>
            <a:r>
              <a:rPr lang="en-US" altLang="en-US" smtClean="0"/>
              <a:t>Click to edit body text</a:t>
            </a:r>
          </a:p>
        </p:txBody>
      </p:sp>
      <p:sp>
        <p:nvSpPr>
          <p:cNvPr id="4" name="Date Placeholder 3"/>
          <p:cNvSpPr>
            <a:spLocks noGrp="1"/>
          </p:cNvSpPr>
          <p:nvPr>
            <p:ph type="dt" sz="half" idx="2"/>
          </p:nvPr>
        </p:nvSpPr>
        <p:spPr>
          <a:xfrm>
            <a:off x="457201" y="6356352"/>
            <a:ext cx="2133600" cy="365125"/>
          </a:xfrm>
          <a:prstGeom prst="rect">
            <a:avLst/>
          </a:prstGeom>
        </p:spPr>
        <p:txBody>
          <a:bodyPr vert="horz" wrap="square" lIns="91408" tIns="45704" rIns="91408" bIns="45704" numCol="1" anchor="ctr" anchorCtr="0" compatLnSpc="1">
            <a:prstTxWarp prst="textNoShape">
              <a:avLst/>
            </a:prstTxWarp>
          </a:bodyPr>
          <a:lstStyle>
            <a:lvl1pPr>
              <a:defRPr sz="1000">
                <a:solidFill>
                  <a:srgbClr val="898989"/>
                </a:solidFill>
                <a:latin typeface="Arial" panose="020B0604020202020204" pitchFamily="34" charset="0"/>
                <a:cs typeface="Arial" pitchFamily="34" charset="0"/>
              </a:defRPr>
            </a:lvl1pPr>
          </a:lstStyle>
          <a:p>
            <a:pPr fontAlgn="base">
              <a:spcBef>
                <a:spcPct val="0"/>
              </a:spcBef>
              <a:spcAft>
                <a:spcPct val="0"/>
              </a:spcAft>
              <a:defRPr/>
            </a:pPr>
            <a:fld id="{4D432313-8197-415B-82C6-90C347AC3B97}" type="datetime1">
              <a:rPr lang="en-AU" smtClean="0">
                <a:ea typeface="MS PGothic" pitchFamily="34" charset="-128"/>
              </a:rPr>
              <a:t>01/08/2017</a:t>
            </a:fld>
            <a:endParaRPr lang="en-AU" dirty="0">
              <a:ea typeface="MS PGothic" pitchFamily="34" charset="-128"/>
            </a:endParaRPr>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91408" tIns="45704" rIns="91408" bIns="45704" rtlCol="0" anchor="ctr"/>
          <a:lstStyle>
            <a:lvl1pPr algn="ctr" fontAlgn="auto">
              <a:spcBef>
                <a:spcPts val="0"/>
              </a:spcBef>
              <a:spcAft>
                <a:spcPts val="0"/>
              </a:spcAft>
              <a:defRPr sz="10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AU" dirty="0">
              <a:solidFill>
                <a:prstClr val="black">
                  <a:tint val="75000"/>
                </a:prstClr>
              </a:solidFill>
            </a:endParaRPr>
          </a:p>
        </p:txBody>
      </p:sp>
      <p:sp>
        <p:nvSpPr>
          <p:cNvPr id="8" name="TextBox 7"/>
          <p:cNvSpPr txBox="1"/>
          <p:nvPr>
            <p:custDataLst>
              <p:tags r:id="rId12"/>
            </p:custDataLst>
          </p:nvPr>
        </p:nvSpPr>
        <p:spPr>
          <a:xfrm>
            <a:off x="8460432" y="6498886"/>
            <a:ext cx="319087" cy="211668"/>
          </a:xfrm>
          <a:prstGeom prst="rect">
            <a:avLst/>
          </a:prstGeom>
          <a:noFill/>
        </p:spPr>
        <p:txBody>
          <a:bodyPr wrap="none" lIns="35986" tIns="45704" rIns="35986" bIns="45704"/>
          <a:lstStyle/>
          <a:p>
            <a:pPr fontAlgn="base">
              <a:spcBef>
                <a:spcPct val="50000"/>
              </a:spcBef>
              <a:spcAft>
                <a:spcPct val="0"/>
              </a:spcAft>
              <a:defRPr/>
            </a:pPr>
            <a:r>
              <a:rPr lang="en-AU" sz="1000" baseline="0" dirty="0" smtClean="0">
                <a:solidFill>
                  <a:prstClr val="black"/>
                </a:solidFill>
                <a:latin typeface="Arial" panose="020B0604020202020204" pitchFamily="34" charset="0"/>
                <a:cs typeface="Arial" panose="020B0604020202020204" pitchFamily="34" charset="0"/>
              </a:rPr>
              <a:t> </a:t>
            </a:r>
            <a:fld id="{A30B1DDF-618B-4712-87C6-078AAFEFD995}" type="slidenum">
              <a:rPr lang="en-AU" sz="1000" smtClean="0">
                <a:solidFill>
                  <a:prstClr val="black"/>
                </a:solidFill>
                <a:latin typeface="Arial" panose="020B0604020202020204" pitchFamily="34" charset="0"/>
                <a:cs typeface="Arial" panose="020B0604020202020204" pitchFamily="34" charset="0"/>
              </a:rPr>
              <a:pPr fontAlgn="base">
                <a:spcBef>
                  <a:spcPct val="50000"/>
                </a:spcBef>
                <a:spcAft>
                  <a:spcPct val="0"/>
                </a:spcAft>
                <a:defRPr/>
              </a:pPr>
              <a:t>‹#›</a:t>
            </a:fld>
            <a:endParaRPr lang="en-AU"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8916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3" r:id="rId8"/>
    <p:sldLayoutId id="2147483722" r:id="rId9"/>
    <p:sldLayoutId id="2147483749"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a:solidFill>
            <a:srgbClr val="AB2328"/>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5pPr>
      <a:lvl6pPr marL="457039" algn="l" rtl="0" eaLnBrk="1" fontAlgn="base" hangingPunct="1">
        <a:spcBef>
          <a:spcPct val="0"/>
        </a:spcBef>
        <a:spcAft>
          <a:spcPct val="0"/>
        </a:spcAft>
        <a:defRPr sz="2400">
          <a:solidFill>
            <a:srgbClr val="AB2328"/>
          </a:solidFill>
          <a:latin typeface="Arial" charset="0"/>
          <a:cs typeface="Arial" charset="0"/>
        </a:defRPr>
      </a:lvl6pPr>
      <a:lvl7pPr marL="914077" algn="l" rtl="0" eaLnBrk="1" fontAlgn="base" hangingPunct="1">
        <a:spcBef>
          <a:spcPct val="0"/>
        </a:spcBef>
        <a:spcAft>
          <a:spcPct val="0"/>
        </a:spcAft>
        <a:defRPr sz="2400">
          <a:solidFill>
            <a:srgbClr val="AB2328"/>
          </a:solidFill>
          <a:latin typeface="Arial" charset="0"/>
          <a:cs typeface="Arial" charset="0"/>
        </a:defRPr>
      </a:lvl7pPr>
      <a:lvl8pPr marL="1371116" algn="l" rtl="0" eaLnBrk="1" fontAlgn="base" hangingPunct="1">
        <a:spcBef>
          <a:spcPct val="0"/>
        </a:spcBef>
        <a:spcAft>
          <a:spcPct val="0"/>
        </a:spcAft>
        <a:defRPr sz="2400">
          <a:solidFill>
            <a:srgbClr val="AB2328"/>
          </a:solidFill>
          <a:latin typeface="Arial" charset="0"/>
          <a:cs typeface="Arial" charset="0"/>
        </a:defRPr>
      </a:lvl8pPr>
      <a:lvl9pPr marL="1828155" algn="l" rtl="0" eaLnBrk="1" fontAlgn="base" hangingPunct="1">
        <a:spcBef>
          <a:spcPct val="0"/>
        </a:spcBef>
        <a:spcAft>
          <a:spcPct val="0"/>
        </a:spcAft>
        <a:defRPr sz="2400">
          <a:solidFill>
            <a:srgbClr val="AB2328"/>
          </a:solidFill>
          <a:latin typeface="Arial" charset="0"/>
          <a:cs typeface="Arial" charset="0"/>
        </a:defRPr>
      </a:lvl9pPr>
    </p:titleStyle>
    <p:bodyStyle>
      <a:lvl1pPr marL="342778" indent="-342778" algn="l" rtl="0" eaLnBrk="0" fontAlgn="base" hangingPunct="0">
        <a:spcBef>
          <a:spcPts val="600"/>
        </a:spcBef>
        <a:spcAft>
          <a:spcPts val="600"/>
        </a:spcAft>
        <a:buClr>
          <a:schemeClr val="accent2"/>
        </a:buClr>
        <a:defRPr lang="en-US" kern="1200">
          <a:solidFill>
            <a:srgbClr val="63513D"/>
          </a:solidFill>
          <a:latin typeface="Arial" pitchFamily="34" charset="0"/>
          <a:ea typeface="MS PGothic" pitchFamily="34" charset="-128"/>
          <a:cs typeface="Arial" pitchFamily="34" charset="0"/>
        </a:defRPr>
      </a:lvl1pPr>
      <a:lvl2pPr marL="341193" indent="-34119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296" indent="-323736"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0661" indent="-412604"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6674" indent="-228519"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3713"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BB1C9-A514-4D12-B679-53BEFB09C8E9}" type="datetime1">
              <a:rPr lang="en-AU" smtClean="0"/>
              <a:t>01/08/2017</a:t>
            </a:fld>
            <a:endParaRPr lang="en-AU"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Tree>
    <p:extLst>
      <p:ext uri="{BB962C8B-B14F-4D97-AF65-F5344CB8AC3E}">
        <p14:creationId xmlns:p14="http://schemas.microsoft.com/office/powerpoint/2010/main" val="7819413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4DD4D-DA16-40F3-BD9E-EEEF91574059}" type="datetime1">
              <a:rPr lang="en-AU" smtClean="0"/>
              <a:t>01/08/2017</a:t>
            </a:fld>
            <a:endParaRPr lang="en-AU"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931B6-8C9D-4DDD-A6D4-88B2E4B0EDC2}" type="slidenum">
              <a:rPr lang="en-AU" smtClean="0"/>
              <a:t>‹#›</a:t>
            </a:fld>
            <a:endParaRPr lang="en-AU" dirty="0"/>
          </a:p>
        </p:txBody>
      </p:sp>
    </p:spTree>
    <p:extLst>
      <p:ext uri="{BB962C8B-B14F-4D97-AF65-F5344CB8AC3E}">
        <p14:creationId xmlns:p14="http://schemas.microsoft.com/office/powerpoint/2010/main" val="122671561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0A95F2F-FDCE-4CD5-830C-368D76635324}"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FF0F44B-FF84-4827-8AA2-7E752D90370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60629813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C77CE4B-2CEC-4EAC-A3D9-75BEB1D33D21}"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FF0F44B-FF84-4827-8AA2-7E752D90370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280200595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53C099E-C654-4C3A-8945-A83FBC9922AE}" type="datetime1">
              <a:rPr lang="en-AU" smtClean="0">
                <a:solidFill>
                  <a:prstClr val="black">
                    <a:tint val="75000"/>
                  </a:prstClr>
                </a:solidFill>
              </a:rPr>
              <a:t>01/08/2017</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FF0F44B-FF84-4827-8AA2-7E752D90370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290696871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6.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57.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3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www.latrobe.edu.au/about/at-a-glance/plans/2017-student-survey-result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7"/>
          <p:cNvSpPr>
            <a:spLocks noGrp="1"/>
          </p:cNvSpPr>
          <p:nvPr>
            <p:ph type="body" sz="quarter" idx="10"/>
          </p:nvPr>
        </p:nvSpPr>
        <p:spPr>
          <a:xfrm>
            <a:off x="2962275" y="3501008"/>
            <a:ext cx="6181725" cy="2520950"/>
          </a:xfrm>
        </p:spPr>
        <p:txBody>
          <a:bodyPr/>
          <a:lstStyle/>
          <a:p>
            <a:pPr fontAlgn="base">
              <a:spcBef>
                <a:spcPct val="0"/>
              </a:spcBef>
              <a:spcAft>
                <a:spcPct val="0"/>
              </a:spcAft>
            </a:pPr>
            <a:r>
              <a:rPr lang="en-AU" altLang="en-US" sz="2000" dirty="0" smtClean="0">
                <a:latin typeface="Calibri" panose="020F0502020204030204" pitchFamily="34" charset="0"/>
              </a:rPr>
              <a:t>‘Respect. Now. Always’ Survey</a:t>
            </a:r>
          </a:p>
          <a:p>
            <a:pPr fontAlgn="base">
              <a:spcBef>
                <a:spcPct val="0"/>
              </a:spcBef>
              <a:spcAft>
                <a:spcPct val="0"/>
              </a:spcAft>
            </a:pPr>
            <a:endParaRPr lang="en-AU" altLang="en-US" sz="2000" dirty="0" smtClean="0">
              <a:latin typeface="Calibri" panose="020F0502020204030204" pitchFamily="34" charset="0"/>
            </a:endParaRPr>
          </a:p>
          <a:p>
            <a:pPr fontAlgn="base">
              <a:spcBef>
                <a:spcPct val="0"/>
              </a:spcBef>
              <a:spcAft>
                <a:spcPct val="0"/>
              </a:spcAft>
            </a:pPr>
            <a:r>
              <a:rPr lang="en-AU" altLang="en-US" sz="2000" dirty="0" smtClean="0">
                <a:latin typeface="Calibri" panose="020F0502020204030204" pitchFamily="34" charset="0"/>
              </a:rPr>
              <a:t>August 2017</a:t>
            </a:r>
            <a:endParaRPr lang="en-AU" altLang="en-US" sz="1600" dirty="0">
              <a:latin typeface="Calibri" panose="020F0502020204030204" pitchFamily="34" charset="0"/>
            </a:endParaRPr>
          </a:p>
        </p:txBody>
      </p:sp>
    </p:spTree>
    <p:extLst>
      <p:ext uri="{BB962C8B-B14F-4D97-AF65-F5344CB8AC3E}">
        <p14:creationId xmlns:p14="http://schemas.microsoft.com/office/powerpoint/2010/main" val="702353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Some important definitions (</a:t>
            </a:r>
            <a:r>
              <a:rPr lang="en-AU" dirty="0" err="1" smtClean="0">
                <a:latin typeface="Calibri" panose="020F0502020204030204" pitchFamily="34" charset="0"/>
              </a:rPr>
              <a:t>cont</a:t>
            </a:r>
            <a:r>
              <a:rPr lang="en-AU" dirty="0" smtClean="0">
                <a:latin typeface="Calibri" panose="020F0502020204030204" pitchFamily="34" charset="0"/>
              </a:rPr>
              <a:t>)</a:t>
            </a:r>
            <a:endParaRPr lang="en-AU" dirty="0">
              <a:latin typeface="Calibri" panose="020F0502020204030204" pitchFamily="34" charset="0"/>
            </a:endParaRPr>
          </a:p>
        </p:txBody>
      </p:sp>
      <p:sp>
        <p:nvSpPr>
          <p:cNvPr id="3" name="Content Placeholder 2"/>
          <p:cNvSpPr>
            <a:spLocks noGrp="1"/>
          </p:cNvSpPr>
          <p:nvPr>
            <p:ph idx="1"/>
          </p:nvPr>
        </p:nvSpPr>
        <p:spPr>
          <a:xfrm>
            <a:off x="360365" y="1196977"/>
            <a:ext cx="8351837" cy="4525963"/>
          </a:xfrm>
        </p:spPr>
        <p:txBody>
          <a:bodyPr/>
          <a:lstStyle/>
          <a:p>
            <a:pPr marL="0" indent="0"/>
            <a:r>
              <a:rPr lang="en-AU" sz="2000" b="1" dirty="0" smtClean="0">
                <a:latin typeface="Calibri" panose="020F0502020204030204" pitchFamily="34" charset="0"/>
              </a:rPr>
              <a:t>University setting </a:t>
            </a:r>
            <a:r>
              <a:rPr lang="en-AU" sz="2000" dirty="0" smtClean="0">
                <a:latin typeface="Calibri" panose="020F0502020204030204" pitchFamily="34" charset="0"/>
              </a:rPr>
              <a:t>in the survey includes incidents:</a:t>
            </a:r>
          </a:p>
          <a:p>
            <a:pPr marL="342900" indent="-342900">
              <a:buFont typeface="Arial" panose="020B0604020202020204" pitchFamily="34" charset="0"/>
              <a:buChar char="•"/>
            </a:pPr>
            <a:r>
              <a:rPr lang="en-AU" sz="2000" dirty="0" smtClean="0">
                <a:latin typeface="Calibri" panose="020F0502020204030204" pitchFamily="34" charset="0"/>
              </a:rPr>
              <a:t>occurring on a university campus;</a:t>
            </a:r>
          </a:p>
          <a:p>
            <a:pPr marL="342900" indent="-342900">
              <a:buFont typeface="Arial" panose="020B0604020202020204" pitchFamily="34" charset="0"/>
              <a:buChar char="•"/>
            </a:pPr>
            <a:r>
              <a:rPr lang="en-AU" sz="2000" dirty="0" smtClean="0">
                <a:latin typeface="Calibri" panose="020F0502020204030204" pitchFamily="34" charset="0"/>
              </a:rPr>
              <a:t>while travelling to or from university;</a:t>
            </a:r>
          </a:p>
          <a:p>
            <a:pPr marL="342900" indent="-342900">
              <a:buFont typeface="Arial" panose="020B0604020202020204" pitchFamily="34" charset="0"/>
              <a:buChar char="•"/>
            </a:pPr>
            <a:r>
              <a:rPr lang="en-AU" sz="2000" dirty="0" smtClean="0">
                <a:latin typeface="Calibri" panose="020F0502020204030204" pitchFamily="34" charset="0"/>
              </a:rPr>
              <a:t>at an on-campus event organised by or endorsed by the university;</a:t>
            </a:r>
          </a:p>
          <a:p>
            <a:pPr marL="342900" indent="-342900">
              <a:buFont typeface="Arial" panose="020B0604020202020204" pitchFamily="34" charset="0"/>
              <a:buChar char="•"/>
            </a:pPr>
            <a:r>
              <a:rPr lang="en-AU" sz="2000" dirty="0" smtClean="0">
                <a:latin typeface="Calibri" panose="020F0502020204030204" pitchFamily="34" charset="0"/>
              </a:rPr>
              <a:t>at university-based employment; or</a:t>
            </a:r>
          </a:p>
          <a:p>
            <a:pPr marL="342900" indent="-342900">
              <a:buFont typeface="Arial" panose="020B0604020202020204" pitchFamily="34" charset="0"/>
              <a:buChar char="•"/>
            </a:pPr>
            <a:r>
              <a:rPr lang="en-AU" sz="2000" dirty="0" smtClean="0">
                <a:latin typeface="Calibri" panose="020F0502020204030204" pitchFamily="34" charset="0"/>
              </a:rPr>
              <a:t>for technology-based harassment, where some or all of the perpetrators were students, teachers or other people associated with the university.</a:t>
            </a:r>
          </a:p>
        </p:txBody>
      </p:sp>
    </p:spTree>
    <p:extLst>
      <p:ext uri="{BB962C8B-B14F-4D97-AF65-F5344CB8AC3E}">
        <p14:creationId xmlns:p14="http://schemas.microsoft.com/office/powerpoint/2010/main" val="795945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Response profile</a:t>
            </a:r>
          </a:p>
        </p:txBody>
      </p:sp>
    </p:spTree>
    <p:extLst>
      <p:ext uri="{BB962C8B-B14F-4D97-AF65-F5344CB8AC3E}">
        <p14:creationId xmlns:p14="http://schemas.microsoft.com/office/powerpoint/2010/main" val="888321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Response rate and profile</a:t>
            </a:r>
            <a:endParaRPr lang="en-AU" dirty="0">
              <a:latin typeface="Calibri" panose="020F0502020204030204" pitchFamily="34" charset="0"/>
            </a:endParaRPr>
          </a:p>
        </p:txBody>
      </p:sp>
      <p:sp>
        <p:nvSpPr>
          <p:cNvPr id="3" name="Content Placeholder 2"/>
          <p:cNvSpPr>
            <a:spLocks noGrp="1"/>
          </p:cNvSpPr>
          <p:nvPr>
            <p:ph idx="1"/>
          </p:nvPr>
        </p:nvSpPr>
        <p:spPr>
          <a:xfrm>
            <a:off x="360364" y="980728"/>
            <a:ext cx="8351837" cy="4525963"/>
          </a:xfrm>
        </p:spPr>
        <p:txBody>
          <a:bodyPr/>
          <a:lstStyle/>
          <a:p>
            <a:pPr>
              <a:buFont typeface="Arial" panose="020B0604020202020204" pitchFamily="34" charset="0"/>
              <a:buChar char="•"/>
            </a:pPr>
            <a:r>
              <a:rPr lang="en-AU" dirty="0" smtClean="0">
                <a:latin typeface="Calibri" panose="020F0502020204030204" pitchFamily="34" charset="0"/>
              </a:rPr>
              <a:t>Nationally the survey was sent to a stratified random sample of 319,959 students, with 30,930 responses received (9.7%)</a:t>
            </a:r>
          </a:p>
          <a:p>
            <a:pPr>
              <a:buFont typeface="Arial" panose="020B0604020202020204" pitchFamily="34" charset="0"/>
              <a:buChar char="•"/>
            </a:pPr>
            <a:endParaRPr lang="en-AU" dirty="0" smtClean="0">
              <a:latin typeface="Calibri" panose="020F0502020204030204" pitchFamily="34" charset="0"/>
            </a:endParaRPr>
          </a:p>
          <a:p>
            <a:pPr>
              <a:buFont typeface="Arial" panose="020B0604020202020204" pitchFamily="34" charset="0"/>
              <a:buChar char="•"/>
            </a:pPr>
            <a:r>
              <a:rPr lang="en-AU" dirty="0" smtClean="0">
                <a:latin typeface="Calibri" panose="020F0502020204030204" pitchFamily="34" charset="0"/>
              </a:rPr>
              <a:t>At La Trobe the survey </a:t>
            </a:r>
            <a:r>
              <a:rPr lang="en-AU" dirty="0">
                <a:latin typeface="Calibri" panose="020F0502020204030204" pitchFamily="34" charset="0"/>
              </a:rPr>
              <a:t>was sent to a stratified </a:t>
            </a:r>
            <a:r>
              <a:rPr lang="en-AU" dirty="0" smtClean="0">
                <a:latin typeface="Calibri" panose="020F0502020204030204" pitchFamily="34" charset="0"/>
              </a:rPr>
              <a:t>random sample of 10,414 </a:t>
            </a:r>
            <a:r>
              <a:rPr lang="en-AU" dirty="0">
                <a:latin typeface="Calibri" panose="020F0502020204030204" pitchFamily="34" charset="0"/>
              </a:rPr>
              <a:t>students, with 947</a:t>
            </a:r>
            <a:r>
              <a:rPr lang="en-AU" dirty="0" smtClean="0">
                <a:latin typeface="Calibri" panose="020F0502020204030204" pitchFamily="34" charset="0"/>
              </a:rPr>
              <a:t> </a:t>
            </a:r>
            <a:r>
              <a:rPr lang="en-AU" dirty="0">
                <a:latin typeface="Calibri" panose="020F0502020204030204" pitchFamily="34" charset="0"/>
              </a:rPr>
              <a:t>responses received (</a:t>
            </a:r>
            <a:r>
              <a:rPr lang="en-AU" dirty="0" smtClean="0">
                <a:latin typeface="Calibri" panose="020F0502020204030204" pitchFamily="34" charset="0"/>
              </a:rPr>
              <a:t>9.1%)</a:t>
            </a:r>
          </a:p>
          <a:p>
            <a:pPr>
              <a:buFont typeface="Arial" panose="020B0604020202020204" pitchFamily="34" charset="0"/>
              <a:buChar char="•"/>
            </a:pPr>
            <a:endParaRPr lang="en-AU" dirty="0" smtClean="0">
              <a:latin typeface="Calibri" panose="020F0502020204030204" pitchFamily="34" charset="0"/>
            </a:endParaRPr>
          </a:p>
          <a:p>
            <a:pPr>
              <a:buFont typeface="Arial" panose="020B0604020202020204" pitchFamily="34" charset="0"/>
              <a:buChar char="•"/>
            </a:pPr>
            <a:r>
              <a:rPr lang="en-AU" dirty="0" smtClean="0">
                <a:latin typeface="Calibri" panose="020F0502020204030204" pitchFamily="34" charset="0"/>
              </a:rPr>
              <a:t>Students opted to participate in the survey or not, and </a:t>
            </a:r>
            <a:r>
              <a:rPr lang="en-AU" dirty="0">
                <a:latin typeface="Calibri" panose="020F0502020204030204" pitchFamily="34" charset="0"/>
              </a:rPr>
              <a:t>results </a:t>
            </a:r>
            <a:r>
              <a:rPr lang="en-AU" dirty="0" smtClean="0">
                <a:latin typeface="Calibri" panose="020F0502020204030204" pitchFamily="34" charset="0"/>
              </a:rPr>
              <a:t>therefore may </a:t>
            </a:r>
            <a:r>
              <a:rPr lang="en-AU" dirty="0">
                <a:latin typeface="Calibri" panose="020F0502020204030204" pitchFamily="34" charset="0"/>
              </a:rPr>
              <a:t>not be representative of the </a:t>
            </a:r>
            <a:r>
              <a:rPr lang="en-AU" dirty="0" smtClean="0">
                <a:latin typeface="Calibri" panose="020F0502020204030204" pitchFamily="34" charset="0"/>
              </a:rPr>
              <a:t>population</a:t>
            </a:r>
          </a:p>
          <a:p>
            <a:pPr>
              <a:buFont typeface="Arial" panose="020B0604020202020204" pitchFamily="34" charset="0"/>
              <a:buChar char="•"/>
            </a:pPr>
            <a:endParaRPr lang="en-AU" dirty="0">
              <a:latin typeface="Calibri" panose="020F0502020204030204" pitchFamily="34" charset="0"/>
            </a:endParaRPr>
          </a:p>
          <a:p>
            <a:pPr>
              <a:buFont typeface="Arial" panose="020B0604020202020204" pitchFamily="34" charset="0"/>
              <a:buChar char="•"/>
            </a:pPr>
            <a:r>
              <a:rPr lang="en-AU" dirty="0" smtClean="0">
                <a:latin typeface="Calibri" panose="020F0502020204030204" pitchFamily="34" charset="0"/>
              </a:rPr>
              <a:t>The La Trobe survey responding group had:</a:t>
            </a:r>
          </a:p>
          <a:p>
            <a:pPr lvl="2">
              <a:buFont typeface="Calibri" panose="020F0502020204030204" pitchFamily="34" charset="0"/>
              <a:buChar char="─"/>
            </a:pPr>
            <a:r>
              <a:rPr lang="en-AU" dirty="0" smtClean="0">
                <a:latin typeface="Calibri" panose="020F0502020204030204" pitchFamily="34" charset="0"/>
              </a:rPr>
              <a:t>a higher proportion of males than the La Trobe student population</a:t>
            </a:r>
          </a:p>
          <a:p>
            <a:pPr lvl="2">
              <a:buFont typeface="Calibri" panose="020F0502020204030204" pitchFamily="34" charset="0"/>
              <a:buChar char="─"/>
            </a:pPr>
            <a:r>
              <a:rPr lang="en-AU" dirty="0" smtClean="0">
                <a:latin typeface="Calibri" panose="020F0502020204030204" pitchFamily="34" charset="0"/>
              </a:rPr>
              <a:t>a higher </a:t>
            </a:r>
            <a:r>
              <a:rPr lang="en-AU" dirty="0">
                <a:latin typeface="Calibri" panose="020F0502020204030204" pitchFamily="34" charset="0"/>
              </a:rPr>
              <a:t>proportion of </a:t>
            </a:r>
            <a:r>
              <a:rPr lang="en-AU" dirty="0" smtClean="0">
                <a:latin typeface="Calibri" panose="020F0502020204030204" pitchFamily="34" charset="0"/>
              </a:rPr>
              <a:t>PG students than </a:t>
            </a:r>
            <a:r>
              <a:rPr lang="en-AU" dirty="0">
                <a:latin typeface="Calibri" panose="020F0502020204030204" pitchFamily="34" charset="0"/>
              </a:rPr>
              <a:t>the La Trobe student population</a:t>
            </a:r>
          </a:p>
          <a:p>
            <a:pPr lvl="2">
              <a:buFont typeface="Calibri" panose="020F0502020204030204" pitchFamily="34" charset="0"/>
              <a:buChar char="─"/>
            </a:pPr>
            <a:r>
              <a:rPr lang="en-AU" dirty="0" smtClean="0">
                <a:latin typeface="Calibri" panose="020F0502020204030204" pitchFamily="34" charset="0"/>
              </a:rPr>
              <a:t>a higher </a:t>
            </a:r>
            <a:r>
              <a:rPr lang="en-AU" dirty="0">
                <a:latin typeface="Calibri" panose="020F0502020204030204" pitchFamily="34" charset="0"/>
              </a:rPr>
              <a:t>proportion of international students than </a:t>
            </a:r>
            <a:r>
              <a:rPr lang="en-AU" dirty="0" smtClean="0">
                <a:latin typeface="Calibri" panose="020F0502020204030204" pitchFamily="34" charset="0"/>
              </a:rPr>
              <a:t>the La </a:t>
            </a:r>
            <a:r>
              <a:rPr lang="en-AU" dirty="0">
                <a:latin typeface="Calibri" panose="020F0502020204030204" pitchFamily="34" charset="0"/>
              </a:rPr>
              <a:t>Trobe student the population</a:t>
            </a:r>
          </a:p>
          <a:p>
            <a:pPr>
              <a:buFont typeface="Arial" panose="020B0604020202020204" pitchFamily="34" charset="0"/>
              <a:buChar char="•"/>
            </a:pPr>
            <a:endParaRPr lang="en-AU" dirty="0">
              <a:latin typeface="Calibri" panose="020F0502020204030204" pitchFamily="34" charset="0"/>
            </a:endParaRPr>
          </a:p>
        </p:txBody>
      </p:sp>
    </p:spTree>
    <p:extLst>
      <p:ext uri="{BB962C8B-B14F-4D97-AF65-F5344CB8AC3E}">
        <p14:creationId xmlns:p14="http://schemas.microsoft.com/office/powerpoint/2010/main" val="3509632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Response rate and profile (</a:t>
            </a:r>
            <a:r>
              <a:rPr lang="en-AU" dirty="0" err="1" smtClean="0">
                <a:latin typeface="Calibri" panose="020F0502020204030204" pitchFamily="34" charset="0"/>
              </a:rPr>
              <a:t>cont</a:t>
            </a:r>
            <a:r>
              <a:rPr lang="en-AU" dirty="0" smtClean="0">
                <a:latin typeface="Calibri" panose="020F0502020204030204" pitchFamily="34" charset="0"/>
              </a:rPr>
              <a:t>)</a:t>
            </a:r>
            <a:endParaRPr lang="en-AU" dirty="0">
              <a:latin typeface="Calibri" panose="020F0502020204030204" pitchFamily="34" charset="0"/>
            </a:endParaRPr>
          </a:p>
        </p:txBody>
      </p:sp>
      <p:sp>
        <p:nvSpPr>
          <p:cNvPr id="3" name="Content Placeholder 2"/>
          <p:cNvSpPr>
            <a:spLocks noGrp="1"/>
          </p:cNvSpPr>
          <p:nvPr>
            <p:ph idx="1"/>
          </p:nvPr>
        </p:nvSpPr>
        <p:spPr>
          <a:xfrm>
            <a:off x="360364" y="1052736"/>
            <a:ext cx="8351837" cy="4525963"/>
          </a:xfrm>
        </p:spPr>
        <p:txBody>
          <a:bodyPr/>
          <a:lstStyle/>
          <a:p>
            <a:pPr>
              <a:buFont typeface="Arial" panose="020B0604020202020204" pitchFamily="34" charset="0"/>
              <a:buChar char="•"/>
            </a:pPr>
            <a:r>
              <a:rPr lang="en-AU" sz="2000" dirty="0" smtClean="0">
                <a:latin typeface="Calibri" panose="020F0502020204030204" pitchFamily="34" charset="0"/>
              </a:rPr>
              <a:t>The AHRC notes that:</a:t>
            </a:r>
          </a:p>
          <a:p>
            <a:pPr lvl="2">
              <a:buFont typeface="Calibri" panose="020F0502020204030204" pitchFamily="34" charset="0"/>
              <a:buChar char="─"/>
            </a:pPr>
            <a:r>
              <a:rPr lang="en-AU" sz="2000" dirty="0" smtClean="0">
                <a:latin typeface="Calibri" panose="020F0502020204030204" pitchFamily="34" charset="0"/>
              </a:rPr>
              <a:t>people who have had an experience of sexual harassment and/or sexual assault may have been </a:t>
            </a:r>
            <a:r>
              <a:rPr lang="en-AU" sz="2000" u="sng" dirty="0" smtClean="0">
                <a:latin typeface="Calibri" panose="020F0502020204030204" pitchFamily="34" charset="0"/>
              </a:rPr>
              <a:t>more</a:t>
            </a:r>
            <a:r>
              <a:rPr lang="en-AU" sz="2000" dirty="0" smtClean="0">
                <a:latin typeface="Calibri" panose="020F0502020204030204" pitchFamily="34" charset="0"/>
              </a:rPr>
              <a:t> likely to respond to the survey than those who had not had such experience;</a:t>
            </a:r>
          </a:p>
          <a:p>
            <a:pPr marL="539560" lvl="2" indent="0">
              <a:buNone/>
            </a:pPr>
            <a:r>
              <a:rPr lang="en-AU" sz="2000" dirty="0" smtClean="0">
                <a:latin typeface="Calibri" panose="020F0502020204030204" pitchFamily="34" charset="0"/>
              </a:rPr>
              <a:t> and</a:t>
            </a:r>
          </a:p>
          <a:p>
            <a:pPr lvl="2">
              <a:buFont typeface="Calibri" panose="020F0502020204030204" pitchFamily="34" charset="0"/>
              <a:buChar char="─"/>
            </a:pPr>
            <a:r>
              <a:rPr lang="en-AU" sz="2000" dirty="0">
                <a:latin typeface="Calibri" panose="020F0502020204030204" pitchFamily="34" charset="0"/>
              </a:rPr>
              <a:t>people who have had </a:t>
            </a:r>
            <a:r>
              <a:rPr lang="en-AU" sz="2000" dirty="0" smtClean="0">
                <a:latin typeface="Calibri" panose="020F0502020204030204" pitchFamily="34" charset="0"/>
              </a:rPr>
              <a:t>an </a:t>
            </a:r>
            <a:r>
              <a:rPr lang="en-AU" sz="2000" dirty="0">
                <a:latin typeface="Calibri" panose="020F0502020204030204" pitchFamily="34" charset="0"/>
              </a:rPr>
              <a:t>experience of sexual harassment and/or sexual assault may have been </a:t>
            </a:r>
            <a:r>
              <a:rPr lang="en-AU" sz="2000" u="sng" dirty="0" smtClean="0">
                <a:latin typeface="Calibri" panose="020F0502020204030204" pitchFamily="34" charset="0"/>
              </a:rPr>
              <a:t>less </a:t>
            </a:r>
            <a:r>
              <a:rPr lang="en-AU" sz="2000" dirty="0" smtClean="0">
                <a:latin typeface="Calibri" panose="020F0502020204030204" pitchFamily="34" charset="0"/>
              </a:rPr>
              <a:t>likely </a:t>
            </a:r>
            <a:r>
              <a:rPr lang="en-AU" sz="2000" dirty="0">
                <a:latin typeface="Calibri" panose="020F0502020204030204" pitchFamily="34" charset="0"/>
              </a:rPr>
              <a:t>to respond to the survey than those who had not had such </a:t>
            </a:r>
            <a:r>
              <a:rPr lang="en-AU" sz="2000" dirty="0" smtClean="0">
                <a:latin typeface="Calibri" panose="020F0502020204030204" pitchFamily="34" charset="0"/>
              </a:rPr>
              <a:t>experience.</a:t>
            </a:r>
            <a:endParaRPr lang="en-AU" sz="2000" dirty="0">
              <a:latin typeface="Calibri" panose="020F0502020204030204" pitchFamily="34" charset="0"/>
            </a:endParaRPr>
          </a:p>
          <a:p>
            <a:pPr>
              <a:buFont typeface="Arial" panose="020B0604020202020204" pitchFamily="34" charset="0"/>
              <a:buChar char="•"/>
            </a:pPr>
            <a:endParaRPr lang="en-AU" sz="2000" dirty="0" smtClean="0">
              <a:latin typeface="Calibri" panose="020F0502020204030204" pitchFamily="34" charset="0"/>
            </a:endParaRPr>
          </a:p>
          <a:p>
            <a:pPr>
              <a:buFont typeface="Arial" panose="020B0604020202020204" pitchFamily="34" charset="0"/>
              <a:buChar char="•"/>
            </a:pPr>
            <a:r>
              <a:rPr lang="en-AU" sz="2000" dirty="0" smtClean="0">
                <a:latin typeface="Calibri" panose="020F0502020204030204" pitchFamily="34" charset="0"/>
              </a:rPr>
              <a:t>The AHRC testing of the data shows that universities with a higher proportion of survey respondents who said they had witnessed sexual harassment at university in 2016 tended to have higher response rates and that this might affect the results.  This is the case for La Trobe, with 32% of survey respondents having witnessed sexual harassment compared with  25% nationally</a:t>
            </a:r>
            <a:endParaRPr lang="en-AU" sz="2000" dirty="0">
              <a:latin typeface="Calibri" panose="020F0502020204030204" pitchFamily="34" charset="0"/>
            </a:endParaRPr>
          </a:p>
          <a:p>
            <a:pPr>
              <a:buFont typeface="Arial" panose="020B0604020202020204" pitchFamily="34" charset="0"/>
              <a:buChar char="•"/>
            </a:pPr>
            <a:endParaRPr lang="en-AU" sz="2000" dirty="0">
              <a:latin typeface="Calibri" panose="020F0502020204030204" pitchFamily="34" charset="0"/>
            </a:endParaRPr>
          </a:p>
        </p:txBody>
      </p:sp>
    </p:spTree>
    <p:extLst>
      <p:ext uri="{BB962C8B-B14F-4D97-AF65-F5344CB8AC3E}">
        <p14:creationId xmlns:p14="http://schemas.microsoft.com/office/powerpoint/2010/main" val="680493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National Headlines</a:t>
            </a:r>
          </a:p>
        </p:txBody>
      </p:sp>
    </p:spTree>
    <p:extLst>
      <p:ext uri="{BB962C8B-B14F-4D97-AF65-F5344CB8AC3E}">
        <p14:creationId xmlns:p14="http://schemas.microsoft.com/office/powerpoint/2010/main" val="148293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National Headlines</a:t>
            </a:r>
            <a:endParaRPr lang="en-AU" dirty="0">
              <a:latin typeface="Calibri" panose="020F0502020204030204" pitchFamily="34" charset="0"/>
            </a:endParaRPr>
          </a:p>
        </p:txBody>
      </p:sp>
      <p:sp>
        <p:nvSpPr>
          <p:cNvPr id="3" name="Content Placeholder 2"/>
          <p:cNvSpPr>
            <a:spLocks noGrp="1"/>
          </p:cNvSpPr>
          <p:nvPr>
            <p:ph idx="1"/>
          </p:nvPr>
        </p:nvSpPr>
        <p:spPr>
          <a:xfrm>
            <a:off x="360365" y="1196977"/>
            <a:ext cx="8351837" cy="4525963"/>
          </a:xfrm>
        </p:spPr>
        <p:txBody>
          <a:bodyPr/>
          <a:lstStyle/>
          <a:p>
            <a:pPr>
              <a:buFont typeface="Arial" panose="020B0604020202020204" pitchFamily="34" charset="0"/>
              <a:buChar char="•"/>
            </a:pPr>
            <a:r>
              <a:rPr lang="en-AU" sz="2000" dirty="0" smtClean="0">
                <a:latin typeface="Calibri" panose="020F0502020204030204" pitchFamily="34" charset="0"/>
              </a:rPr>
              <a:t>1 in 5 (21%) students was sexually harassed in one of the following university settings in 2016</a:t>
            </a:r>
          </a:p>
          <a:p>
            <a:pPr lvl="2">
              <a:buFont typeface="Calibri" panose="020F0502020204030204" pitchFamily="34" charset="0"/>
              <a:buChar char="─"/>
            </a:pPr>
            <a:r>
              <a:rPr lang="en-AU" sz="2000" dirty="0" smtClean="0">
                <a:latin typeface="Calibri" panose="020F0502020204030204" pitchFamily="34" charset="0"/>
              </a:rPr>
              <a:t>on campus</a:t>
            </a:r>
          </a:p>
          <a:p>
            <a:pPr lvl="2">
              <a:buFont typeface="Calibri" panose="020F0502020204030204" pitchFamily="34" charset="0"/>
              <a:buChar char="─"/>
            </a:pPr>
            <a:r>
              <a:rPr lang="en-AU" sz="2000" dirty="0" smtClean="0">
                <a:latin typeface="Calibri" panose="020F0502020204030204" pitchFamily="34" charset="0"/>
              </a:rPr>
              <a:t>at an off-campus event organised by or endorsed by the university</a:t>
            </a:r>
          </a:p>
          <a:p>
            <a:pPr lvl="2">
              <a:buFont typeface="Calibri" panose="020F0502020204030204" pitchFamily="34" charset="0"/>
              <a:buChar char="─"/>
            </a:pPr>
            <a:r>
              <a:rPr lang="en-AU" sz="2000" dirty="0" smtClean="0">
                <a:latin typeface="Calibri" panose="020F0502020204030204" pitchFamily="34" charset="0"/>
              </a:rPr>
              <a:t>at university employment</a:t>
            </a:r>
          </a:p>
          <a:p>
            <a:pPr lvl="2">
              <a:buFont typeface="Calibri" panose="020F0502020204030204" pitchFamily="34" charset="0"/>
              <a:buChar char="─"/>
            </a:pPr>
            <a:r>
              <a:rPr lang="en-AU" sz="2000" dirty="0" smtClean="0">
                <a:latin typeface="Calibri" panose="020F0502020204030204" pitchFamily="34" charset="0"/>
              </a:rPr>
              <a:t>for technology-based harassment, where some or all of the perpetrators were students, teachers or other people associated with the university</a:t>
            </a:r>
          </a:p>
          <a:p>
            <a:pPr>
              <a:buFont typeface="Arial" panose="020B0604020202020204" pitchFamily="34" charset="0"/>
              <a:buChar char="•"/>
            </a:pPr>
            <a:r>
              <a:rPr lang="en-AU" sz="2000" dirty="0" smtClean="0">
                <a:latin typeface="Calibri" panose="020F0502020204030204" pitchFamily="34" charset="0"/>
              </a:rPr>
              <a:t>This number increases to 1 in 4 (26%) when ‘travel to and from university’ is included</a:t>
            </a:r>
          </a:p>
          <a:p>
            <a:pPr>
              <a:buFont typeface="Arial" panose="020B0604020202020204" pitchFamily="34" charset="0"/>
              <a:buChar char="•"/>
            </a:pPr>
            <a:r>
              <a:rPr lang="en-AU" sz="2000" dirty="0" smtClean="0">
                <a:latin typeface="Calibri" panose="020F0502020204030204" pitchFamily="34" charset="0"/>
              </a:rPr>
              <a:t>1.6% of  students were sexually assaulted in a university setting in 2015 and/or 2016</a:t>
            </a:r>
          </a:p>
        </p:txBody>
      </p:sp>
    </p:spTree>
    <p:extLst>
      <p:ext uri="{BB962C8B-B14F-4D97-AF65-F5344CB8AC3E}">
        <p14:creationId xmlns:p14="http://schemas.microsoft.com/office/powerpoint/2010/main" val="1392707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National Headlines (</a:t>
            </a:r>
            <a:r>
              <a:rPr lang="en-AU" dirty="0" err="1" smtClean="0">
                <a:latin typeface="Calibri" panose="020F0502020204030204" pitchFamily="34" charset="0"/>
              </a:rPr>
              <a:t>cont</a:t>
            </a:r>
            <a:r>
              <a:rPr lang="en-AU" dirty="0" smtClean="0">
                <a:latin typeface="Calibri" panose="020F0502020204030204" pitchFamily="34" charset="0"/>
              </a:rPr>
              <a:t>)</a:t>
            </a:r>
            <a:endParaRPr lang="en-AU" dirty="0">
              <a:latin typeface="Calibri" panose="020F0502020204030204" pitchFamily="34" charset="0"/>
            </a:endParaRPr>
          </a:p>
        </p:txBody>
      </p:sp>
      <p:sp>
        <p:nvSpPr>
          <p:cNvPr id="3" name="Content Placeholder 2"/>
          <p:cNvSpPr>
            <a:spLocks noGrp="1"/>
          </p:cNvSpPr>
          <p:nvPr>
            <p:ph idx="1"/>
          </p:nvPr>
        </p:nvSpPr>
        <p:spPr>
          <a:xfrm>
            <a:off x="360365" y="980729"/>
            <a:ext cx="8351837" cy="4742212"/>
          </a:xfrm>
        </p:spPr>
        <p:txBody>
          <a:bodyPr/>
          <a:lstStyle/>
          <a:p>
            <a:pPr>
              <a:buFont typeface="Arial" panose="020B0604020202020204" pitchFamily="34" charset="0"/>
              <a:buChar char="•"/>
            </a:pPr>
            <a:r>
              <a:rPr lang="en-AU" sz="2000" dirty="0" smtClean="0">
                <a:latin typeface="Calibri" panose="020F0502020204030204" pitchFamily="34" charset="0"/>
              </a:rPr>
              <a:t>Women are almost twice as likely as men to have been sexually harassed in a university setting in 2016, and three times as likely as </a:t>
            </a:r>
            <a:r>
              <a:rPr lang="en-AU" sz="2000" dirty="0">
                <a:latin typeface="Calibri" panose="020F0502020204030204" pitchFamily="34" charset="0"/>
              </a:rPr>
              <a:t>men to have been sexually </a:t>
            </a:r>
            <a:r>
              <a:rPr lang="en-AU" sz="2000" dirty="0" smtClean="0">
                <a:latin typeface="Calibri" panose="020F0502020204030204" pitchFamily="34" charset="0"/>
              </a:rPr>
              <a:t>assaulted in </a:t>
            </a:r>
            <a:r>
              <a:rPr lang="en-AU" sz="2000" dirty="0">
                <a:latin typeface="Calibri" panose="020F0502020204030204" pitchFamily="34" charset="0"/>
              </a:rPr>
              <a:t>a university setting in </a:t>
            </a:r>
            <a:r>
              <a:rPr lang="en-AU" sz="2000" dirty="0" smtClean="0">
                <a:latin typeface="Calibri" panose="020F0502020204030204" pitchFamily="34" charset="0"/>
              </a:rPr>
              <a:t>2015 and/or 2016</a:t>
            </a:r>
          </a:p>
          <a:p>
            <a:pPr>
              <a:buFont typeface="Arial" panose="020B0604020202020204" pitchFamily="34" charset="0"/>
              <a:buChar char="•"/>
            </a:pPr>
            <a:r>
              <a:rPr lang="en-AU" sz="2000" dirty="0" smtClean="0">
                <a:latin typeface="Calibri" panose="020F0502020204030204" pitchFamily="34" charset="0"/>
              </a:rPr>
              <a:t>Trans and gender diverse students were more likely to have been sexually harassed in a university setting in 2016 than women or men</a:t>
            </a:r>
          </a:p>
          <a:p>
            <a:pPr>
              <a:buFont typeface="Arial" panose="020B0604020202020204" pitchFamily="34" charset="0"/>
              <a:buChar char="•"/>
            </a:pPr>
            <a:r>
              <a:rPr lang="en-AU" sz="2000" dirty="0" smtClean="0">
                <a:latin typeface="Calibri" panose="020F0502020204030204" pitchFamily="34" charset="0"/>
              </a:rPr>
              <a:t>45% of students who were sexually harassed and 51% of students who were sexually assaulted knew some or all of the perpetrators</a:t>
            </a:r>
          </a:p>
          <a:p>
            <a:pPr>
              <a:buFont typeface="Arial" panose="020B0604020202020204" pitchFamily="34" charset="0"/>
              <a:buChar char="•"/>
            </a:pPr>
            <a:r>
              <a:rPr lang="en-AU" sz="2000" dirty="0" smtClean="0">
                <a:latin typeface="Calibri" panose="020F0502020204030204" pitchFamily="34" charset="0"/>
              </a:rPr>
              <a:t>For the majority of students sexually harassed (71%) and sexually assaulted (83%), the perpetrator was male</a:t>
            </a:r>
          </a:p>
          <a:p>
            <a:pPr>
              <a:buFont typeface="Arial" panose="020B0604020202020204" pitchFamily="34" charset="0"/>
              <a:buChar char="•"/>
            </a:pPr>
            <a:r>
              <a:rPr lang="en-AU" sz="2000" dirty="0" smtClean="0">
                <a:latin typeface="Calibri" panose="020F0502020204030204" pitchFamily="34" charset="0"/>
              </a:rPr>
              <a:t>In 2016, 1 in 4 (25%) of respondents witnessed sexual harassment; the majority took no action</a:t>
            </a:r>
          </a:p>
          <a:p>
            <a:pPr>
              <a:buFont typeface="Arial" panose="020B0604020202020204" pitchFamily="34" charset="0"/>
              <a:buChar char="•"/>
            </a:pPr>
            <a:r>
              <a:rPr lang="en-AU" sz="2000" dirty="0" smtClean="0">
                <a:latin typeface="Calibri" panose="020F0502020204030204" pitchFamily="34" charset="0"/>
              </a:rPr>
              <a:t>The majority of students experiencing sexual harassment (94%) or sexual assault (87%) did not report to their university or seek help</a:t>
            </a:r>
          </a:p>
          <a:p>
            <a:pPr>
              <a:buFont typeface="Arial" panose="020B0604020202020204" pitchFamily="34" charset="0"/>
              <a:buChar char="•"/>
            </a:pPr>
            <a:r>
              <a:rPr lang="en-AU" sz="2000" dirty="0" smtClean="0">
                <a:latin typeface="Calibri" panose="020F0502020204030204" pitchFamily="34" charset="0"/>
              </a:rPr>
              <a:t>Many students have low awareness of support and reporting options</a:t>
            </a:r>
          </a:p>
          <a:p>
            <a:pPr>
              <a:buFont typeface="Arial" panose="020B0604020202020204" pitchFamily="34" charset="0"/>
              <a:buChar char="•"/>
            </a:pPr>
            <a:endParaRPr lang="en-AU" sz="2000" dirty="0" smtClean="0">
              <a:latin typeface="Calibri" panose="020F0502020204030204" pitchFamily="34" charset="0"/>
            </a:endParaRPr>
          </a:p>
          <a:p>
            <a:pPr>
              <a:buFont typeface="Arial" panose="020B0604020202020204" pitchFamily="34" charset="0"/>
              <a:buChar char="•"/>
            </a:pPr>
            <a:endParaRPr lang="en-AU" sz="2000" dirty="0" smtClean="0">
              <a:latin typeface="Calibri" panose="020F0502020204030204" pitchFamily="34" charset="0"/>
            </a:endParaRPr>
          </a:p>
        </p:txBody>
      </p:sp>
    </p:spTree>
    <p:extLst>
      <p:ext uri="{BB962C8B-B14F-4D97-AF65-F5344CB8AC3E}">
        <p14:creationId xmlns:p14="http://schemas.microsoft.com/office/powerpoint/2010/main" val="427701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La Trobe Headlines</a:t>
            </a:r>
          </a:p>
        </p:txBody>
      </p:sp>
    </p:spTree>
    <p:extLst>
      <p:ext uri="{BB962C8B-B14F-4D97-AF65-F5344CB8AC3E}">
        <p14:creationId xmlns:p14="http://schemas.microsoft.com/office/powerpoint/2010/main" val="1871011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La Trobe Headlines: Sexual Harassment</a:t>
            </a:r>
            <a:endParaRPr lang="en-AU" dirty="0">
              <a:latin typeface="Calibri" panose="020F0502020204030204" pitchFamily="34" charset="0"/>
            </a:endParaRPr>
          </a:p>
        </p:txBody>
      </p:sp>
      <p:sp>
        <p:nvSpPr>
          <p:cNvPr id="3" name="Content Placeholder 2"/>
          <p:cNvSpPr>
            <a:spLocks noGrp="1"/>
          </p:cNvSpPr>
          <p:nvPr>
            <p:ph idx="1"/>
          </p:nvPr>
        </p:nvSpPr>
        <p:spPr>
          <a:xfrm>
            <a:off x="364458" y="1340768"/>
            <a:ext cx="8351837" cy="4525963"/>
          </a:xfrm>
        </p:spPr>
        <p:txBody>
          <a:bodyPr/>
          <a:lstStyle/>
          <a:p>
            <a:pPr>
              <a:buFont typeface="Arial" panose="020B0604020202020204" pitchFamily="34" charset="0"/>
              <a:buChar char="•"/>
            </a:pPr>
            <a:r>
              <a:rPr lang="en-AU" dirty="0" smtClean="0">
                <a:latin typeface="Calibri" panose="020F0502020204030204" pitchFamily="34" charset="0"/>
              </a:rPr>
              <a:t>The proportion of La Trobe respondents who experienced sexual harassment in the community in 2016 is higher (56%) than national (51%)</a:t>
            </a:r>
          </a:p>
          <a:p>
            <a:pPr>
              <a:buFont typeface="Arial" panose="020B0604020202020204" pitchFamily="34" charset="0"/>
              <a:buChar char="•"/>
            </a:pPr>
            <a:r>
              <a:rPr lang="en-AU" dirty="0" smtClean="0">
                <a:latin typeface="Calibri" panose="020F0502020204030204" pitchFamily="34" charset="0"/>
              </a:rPr>
              <a:t>The </a:t>
            </a:r>
            <a:r>
              <a:rPr lang="en-AU" dirty="0">
                <a:latin typeface="Calibri" panose="020F0502020204030204" pitchFamily="34" charset="0"/>
              </a:rPr>
              <a:t>proportion of La Trobe respondents who experienced sexual harassment </a:t>
            </a:r>
            <a:r>
              <a:rPr lang="en-AU" dirty="0" smtClean="0">
                <a:latin typeface="Calibri" panose="020F0502020204030204" pitchFamily="34" charset="0"/>
              </a:rPr>
              <a:t>at university (</a:t>
            </a:r>
            <a:r>
              <a:rPr lang="en-AU" b="1" u="sng" dirty="0" smtClean="0">
                <a:latin typeface="Calibri" panose="020F0502020204030204" pitchFamily="34" charset="0"/>
              </a:rPr>
              <a:t>including</a:t>
            </a:r>
            <a:r>
              <a:rPr lang="en-AU" dirty="0" smtClean="0">
                <a:latin typeface="Calibri" panose="020F0502020204030204" pitchFamily="34" charset="0"/>
              </a:rPr>
              <a:t> travelling to and from campus) in </a:t>
            </a:r>
            <a:r>
              <a:rPr lang="en-AU" dirty="0">
                <a:latin typeface="Calibri" panose="020F0502020204030204" pitchFamily="34" charset="0"/>
              </a:rPr>
              <a:t>2016 is higher </a:t>
            </a:r>
            <a:r>
              <a:rPr lang="en-AU" dirty="0" smtClean="0">
                <a:latin typeface="Calibri" panose="020F0502020204030204" pitchFamily="34" charset="0"/>
              </a:rPr>
              <a:t>(30%) </a:t>
            </a:r>
            <a:r>
              <a:rPr lang="en-AU" dirty="0">
                <a:latin typeface="Calibri" panose="020F0502020204030204" pitchFamily="34" charset="0"/>
              </a:rPr>
              <a:t>than national </a:t>
            </a:r>
            <a:r>
              <a:rPr lang="en-AU" dirty="0" smtClean="0">
                <a:latin typeface="Calibri" panose="020F0502020204030204" pitchFamily="34" charset="0"/>
              </a:rPr>
              <a:t>(26%)</a:t>
            </a:r>
          </a:p>
          <a:p>
            <a:pPr>
              <a:buFont typeface="Arial" panose="020B0604020202020204" pitchFamily="34" charset="0"/>
              <a:buChar char="•"/>
            </a:pPr>
            <a:r>
              <a:rPr lang="en-AU" dirty="0">
                <a:latin typeface="Calibri" panose="020F0502020204030204" pitchFamily="34" charset="0"/>
              </a:rPr>
              <a:t>The proportion of La Trobe respondents who experienced sexual harassment at university </a:t>
            </a:r>
            <a:r>
              <a:rPr lang="en-AU" dirty="0" smtClean="0">
                <a:latin typeface="Calibri" panose="020F0502020204030204" pitchFamily="34" charset="0"/>
              </a:rPr>
              <a:t>(</a:t>
            </a:r>
            <a:r>
              <a:rPr lang="en-AU" b="1" u="sng" dirty="0" smtClean="0">
                <a:latin typeface="Calibri" panose="020F0502020204030204" pitchFamily="34" charset="0"/>
              </a:rPr>
              <a:t>excluding</a:t>
            </a:r>
            <a:r>
              <a:rPr lang="en-AU" dirty="0" smtClean="0">
                <a:latin typeface="Calibri" panose="020F0502020204030204" pitchFamily="34" charset="0"/>
              </a:rPr>
              <a:t> travelling </a:t>
            </a:r>
            <a:r>
              <a:rPr lang="en-AU" dirty="0">
                <a:latin typeface="Calibri" panose="020F0502020204030204" pitchFamily="34" charset="0"/>
              </a:rPr>
              <a:t>to and from campus) in 2016 is higher </a:t>
            </a:r>
            <a:r>
              <a:rPr lang="en-AU" dirty="0" smtClean="0">
                <a:latin typeface="Calibri" panose="020F0502020204030204" pitchFamily="34" charset="0"/>
              </a:rPr>
              <a:t>(24%) </a:t>
            </a:r>
            <a:r>
              <a:rPr lang="en-AU" dirty="0">
                <a:latin typeface="Calibri" panose="020F0502020204030204" pitchFamily="34" charset="0"/>
              </a:rPr>
              <a:t>than national (</a:t>
            </a:r>
            <a:r>
              <a:rPr lang="en-AU" dirty="0" smtClean="0">
                <a:latin typeface="Calibri" panose="020F0502020204030204" pitchFamily="34" charset="0"/>
              </a:rPr>
              <a:t>21%)</a:t>
            </a:r>
          </a:p>
          <a:p>
            <a:pPr>
              <a:buFont typeface="Arial" panose="020B0604020202020204" pitchFamily="34" charset="0"/>
              <a:buChar char="•"/>
            </a:pPr>
            <a:r>
              <a:rPr lang="en-AU" dirty="0" smtClean="0">
                <a:latin typeface="Calibri" panose="020F0502020204030204" pitchFamily="34" charset="0"/>
              </a:rPr>
              <a:t>The </a:t>
            </a:r>
            <a:r>
              <a:rPr lang="en-AU" dirty="0">
                <a:latin typeface="Calibri" panose="020F0502020204030204" pitchFamily="34" charset="0"/>
              </a:rPr>
              <a:t>proportion of La Trobe respondents who </a:t>
            </a:r>
            <a:r>
              <a:rPr lang="en-AU" dirty="0" smtClean="0">
                <a:latin typeface="Calibri" panose="020F0502020204030204" pitchFamily="34" charset="0"/>
              </a:rPr>
              <a:t>witnessed sexual </a:t>
            </a:r>
            <a:r>
              <a:rPr lang="en-AU" dirty="0">
                <a:latin typeface="Calibri" panose="020F0502020204030204" pitchFamily="34" charset="0"/>
              </a:rPr>
              <a:t>harassment at university (including </a:t>
            </a:r>
            <a:r>
              <a:rPr lang="en-AU" dirty="0" smtClean="0">
                <a:latin typeface="Calibri" panose="020F0502020204030204" pitchFamily="34" charset="0"/>
              </a:rPr>
              <a:t>travelling to </a:t>
            </a:r>
            <a:r>
              <a:rPr lang="en-AU" dirty="0">
                <a:latin typeface="Calibri" panose="020F0502020204030204" pitchFamily="34" charset="0"/>
              </a:rPr>
              <a:t>and from campus) in 2016 is higher (</a:t>
            </a:r>
            <a:r>
              <a:rPr lang="en-AU" dirty="0" smtClean="0">
                <a:latin typeface="Calibri" panose="020F0502020204030204" pitchFamily="34" charset="0"/>
              </a:rPr>
              <a:t>32%) </a:t>
            </a:r>
            <a:r>
              <a:rPr lang="en-AU" dirty="0">
                <a:latin typeface="Calibri" panose="020F0502020204030204" pitchFamily="34" charset="0"/>
              </a:rPr>
              <a:t>than national </a:t>
            </a:r>
            <a:r>
              <a:rPr lang="en-AU" dirty="0" smtClean="0">
                <a:latin typeface="Calibri" panose="020F0502020204030204" pitchFamily="34" charset="0"/>
              </a:rPr>
              <a:t>(25%)</a:t>
            </a:r>
          </a:p>
          <a:p>
            <a:pPr lvl="1">
              <a:buFont typeface="Arial" panose="020B0604020202020204" pitchFamily="34" charset="0"/>
              <a:buChar char="•"/>
            </a:pPr>
            <a:endParaRPr lang="en-AU" dirty="0">
              <a:latin typeface="Calibri" panose="020F0502020204030204" pitchFamily="34" charset="0"/>
            </a:endParaRPr>
          </a:p>
          <a:p>
            <a:pPr lvl="1">
              <a:buFont typeface="Arial" panose="020B0604020202020204" pitchFamily="34" charset="0"/>
              <a:buChar char="•"/>
            </a:pPr>
            <a:endParaRPr lang="en-AU" dirty="0">
              <a:latin typeface="Calibri" panose="020F0502020204030204" pitchFamily="34" charset="0"/>
            </a:endParaRPr>
          </a:p>
          <a:p>
            <a:pPr lvl="1">
              <a:buFont typeface="Arial" panose="020B0604020202020204" pitchFamily="34" charset="0"/>
              <a:buChar char="•"/>
            </a:pPr>
            <a:endParaRPr lang="en-AU" dirty="0" smtClean="0">
              <a:latin typeface="Calibri" panose="020F0502020204030204" pitchFamily="34" charset="0"/>
            </a:endParaRPr>
          </a:p>
          <a:p>
            <a:pPr>
              <a:buFont typeface="Arial" panose="020B0604020202020204" pitchFamily="34" charset="0"/>
              <a:buChar char="•"/>
            </a:pPr>
            <a:endParaRPr lang="en-AU" dirty="0" smtClean="0">
              <a:latin typeface="Calibri" panose="020F0502020204030204" pitchFamily="34" charset="0"/>
            </a:endParaRPr>
          </a:p>
          <a:p>
            <a:pPr>
              <a:buFont typeface="Arial" panose="020B0604020202020204" pitchFamily="34" charset="0"/>
              <a:buChar char="•"/>
            </a:pPr>
            <a:endParaRPr lang="en-AU" dirty="0">
              <a:latin typeface="Calibri" panose="020F0502020204030204" pitchFamily="34" charset="0"/>
            </a:endParaRPr>
          </a:p>
          <a:p>
            <a:pPr>
              <a:buFont typeface="Arial" panose="020B0604020202020204" pitchFamily="34" charset="0"/>
              <a:buChar char="•"/>
            </a:pPr>
            <a:endParaRPr lang="en-AU" dirty="0">
              <a:latin typeface="Calibri" panose="020F0502020204030204" pitchFamily="34" charset="0"/>
            </a:endParaRPr>
          </a:p>
          <a:p>
            <a:pPr>
              <a:buFont typeface="Arial" panose="020B0604020202020204" pitchFamily="34" charset="0"/>
              <a:buChar char="•"/>
            </a:pPr>
            <a:endParaRPr lang="en-AU" dirty="0" smtClean="0">
              <a:latin typeface="Calibri" panose="020F0502020204030204" pitchFamily="34" charset="0"/>
            </a:endParaRPr>
          </a:p>
        </p:txBody>
      </p:sp>
    </p:spTree>
    <p:extLst>
      <p:ext uri="{BB962C8B-B14F-4D97-AF65-F5344CB8AC3E}">
        <p14:creationId xmlns:p14="http://schemas.microsoft.com/office/powerpoint/2010/main" val="545585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La Trobe Headlines: Sexual Harassment</a:t>
            </a:r>
            <a:endParaRPr lang="en-AU" dirty="0">
              <a:latin typeface="Calibri" panose="020F0502020204030204" pitchFamily="34" charset="0"/>
            </a:endParaRPr>
          </a:p>
        </p:txBody>
      </p:sp>
      <p:sp>
        <p:nvSpPr>
          <p:cNvPr id="3" name="Content Placeholder 2"/>
          <p:cNvSpPr>
            <a:spLocks noGrp="1"/>
          </p:cNvSpPr>
          <p:nvPr>
            <p:ph idx="1"/>
          </p:nvPr>
        </p:nvSpPr>
        <p:spPr>
          <a:xfrm>
            <a:off x="360364" y="980728"/>
            <a:ext cx="8351837" cy="4525963"/>
          </a:xfrm>
        </p:spPr>
        <p:txBody>
          <a:bodyPr/>
          <a:lstStyle/>
          <a:p>
            <a:pPr>
              <a:buFont typeface="Arial" panose="020B0604020202020204" pitchFamily="34" charset="0"/>
              <a:buChar char="•"/>
            </a:pPr>
            <a:r>
              <a:rPr lang="en-AU" sz="1600" dirty="0" smtClean="0">
                <a:latin typeface="Calibri" panose="020F0502020204030204" pitchFamily="34" charset="0"/>
              </a:rPr>
              <a:t>Consistent with the national pattern</a:t>
            </a:r>
          </a:p>
          <a:p>
            <a:pPr lvl="2">
              <a:buFont typeface="Calibri" panose="020F0502020204030204" pitchFamily="34" charset="0"/>
              <a:buChar char="─"/>
            </a:pPr>
            <a:r>
              <a:rPr lang="en-AU" sz="1600" dirty="0" smtClean="0">
                <a:latin typeface="Calibri" panose="020F0502020204030204" pitchFamily="34" charset="0"/>
              </a:rPr>
              <a:t>the most common form of sexual harassment is ‘inappropriate staring or leering’ (40% La Trobe; 32% national)</a:t>
            </a:r>
          </a:p>
          <a:p>
            <a:pPr lvl="2">
              <a:buFont typeface="Calibri" panose="020F0502020204030204" pitchFamily="34" charset="0"/>
              <a:buChar char="─"/>
            </a:pPr>
            <a:r>
              <a:rPr lang="en-AU" sz="1600" dirty="0" smtClean="0">
                <a:latin typeface="Calibri" panose="020F0502020204030204" pitchFamily="34" charset="0"/>
              </a:rPr>
              <a:t>the most common location is public transport (25% </a:t>
            </a:r>
            <a:r>
              <a:rPr lang="en-AU" sz="1600" dirty="0">
                <a:latin typeface="Calibri" panose="020F0502020204030204" pitchFamily="34" charset="0"/>
              </a:rPr>
              <a:t>La Trobe; </a:t>
            </a:r>
            <a:r>
              <a:rPr lang="en-AU" sz="1600" dirty="0" smtClean="0">
                <a:latin typeface="Calibri" panose="020F0502020204030204" pitchFamily="34" charset="0"/>
              </a:rPr>
              <a:t>22% </a:t>
            </a:r>
            <a:r>
              <a:rPr lang="en-AU" sz="1600" dirty="0">
                <a:latin typeface="Calibri" panose="020F0502020204030204" pitchFamily="34" charset="0"/>
              </a:rPr>
              <a:t>national</a:t>
            </a:r>
            <a:r>
              <a:rPr lang="en-AU" sz="1600" dirty="0" smtClean="0">
                <a:latin typeface="Calibri" panose="020F0502020204030204" pitchFamily="34" charset="0"/>
              </a:rPr>
              <a:t>)</a:t>
            </a:r>
          </a:p>
          <a:p>
            <a:pPr lvl="2">
              <a:buFont typeface="Calibri" panose="020F0502020204030204" pitchFamily="34" charset="0"/>
              <a:buChar char="─"/>
            </a:pPr>
            <a:r>
              <a:rPr lang="en-AU" sz="1600" dirty="0" smtClean="0">
                <a:latin typeface="Calibri" panose="020F0502020204030204" pitchFamily="34" charset="0"/>
              </a:rPr>
              <a:t>perpetrators are mostly males (73% </a:t>
            </a:r>
            <a:r>
              <a:rPr lang="en-AU" sz="1600" dirty="0">
                <a:latin typeface="Calibri" panose="020F0502020204030204" pitchFamily="34" charset="0"/>
              </a:rPr>
              <a:t>La Trobe; </a:t>
            </a:r>
            <a:r>
              <a:rPr lang="en-AU" sz="1600" dirty="0" smtClean="0">
                <a:latin typeface="Calibri" panose="020F0502020204030204" pitchFamily="34" charset="0"/>
              </a:rPr>
              <a:t>71% </a:t>
            </a:r>
            <a:r>
              <a:rPr lang="en-AU" sz="1600" dirty="0">
                <a:latin typeface="Calibri" panose="020F0502020204030204" pitchFamily="34" charset="0"/>
              </a:rPr>
              <a:t>national</a:t>
            </a:r>
            <a:r>
              <a:rPr lang="en-AU" sz="1600" dirty="0" smtClean="0">
                <a:latin typeface="Calibri" panose="020F0502020204030204" pitchFamily="34" charset="0"/>
              </a:rPr>
              <a:t>)</a:t>
            </a:r>
          </a:p>
          <a:p>
            <a:pPr lvl="2">
              <a:buFont typeface="Calibri" panose="020F0502020204030204" pitchFamily="34" charset="0"/>
              <a:buChar char="─"/>
            </a:pPr>
            <a:r>
              <a:rPr lang="en-AU" sz="1600" dirty="0" smtClean="0">
                <a:latin typeface="Calibri" panose="020F0502020204030204" pitchFamily="34" charset="0"/>
              </a:rPr>
              <a:t>perpetrators </a:t>
            </a:r>
            <a:r>
              <a:rPr lang="en-AU" sz="1600" dirty="0">
                <a:latin typeface="Calibri" panose="020F0502020204030204" pitchFamily="34" charset="0"/>
              </a:rPr>
              <a:t>are mostly </a:t>
            </a:r>
            <a:r>
              <a:rPr lang="en-AU" sz="1600" dirty="0" smtClean="0">
                <a:latin typeface="Calibri" panose="020F0502020204030204" pitchFamily="34" charset="0"/>
              </a:rPr>
              <a:t>fellow students (73</a:t>
            </a:r>
            <a:r>
              <a:rPr lang="en-AU" sz="1600" dirty="0">
                <a:latin typeface="Calibri" panose="020F0502020204030204" pitchFamily="34" charset="0"/>
              </a:rPr>
              <a:t>% La Trobe; </a:t>
            </a:r>
            <a:r>
              <a:rPr lang="en-AU" sz="1600" dirty="0" smtClean="0">
                <a:latin typeface="Calibri" panose="020F0502020204030204" pitchFamily="34" charset="0"/>
              </a:rPr>
              <a:t>68% </a:t>
            </a:r>
            <a:r>
              <a:rPr lang="en-AU" sz="1600" dirty="0">
                <a:latin typeface="Calibri" panose="020F0502020204030204" pitchFamily="34" charset="0"/>
              </a:rPr>
              <a:t>national</a:t>
            </a:r>
            <a:r>
              <a:rPr lang="en-AU" sz="1600" dirty="0" smtClean="0">
                <a:latin typeface="Calibri" panose="020F0502020204030204" pitchFamily="34" charset="0"/>
              </a:rPr>
              <a:t>)</a:t>
            </a:r>
          </a:p>
          <a:p>
            <a:pPr lvl="2">
              <a:buFont typeface="Calibri" panose="020F0502020204030204" pitchFamily="34" charset="0"/>
              <a:buChar char="─"/>
            </a:pPr>
            <a:r>
              <a:rPr lang="en-AU" sz="1600" dirty="0" smtClean="0">
                <a:latin typeface="Calibri" panose="020F0502020204030204" pitchFamily="34" charset="0"/>
              </a:rPr>
              <a:t>most people do not seek support from the University (94% </a:t>
            </a:r>
            <a:r>
              <a:rPr lang="en-AU" sz="1600" dirty="0">
                <a:latin typeface="Calibri" panose="020F0502020204030204" pitchFamily="34" charset="0"/>
              </a:rPr>
              <a:t>La Trobe; </a:t>
            </a:r>
            <a:r>
              <a:rPr lang="en-AU" sz="1600" dirty="0" smtClean="0">
                <a:latin typeface="Calibri" panose="020F0502020204030204" pitchFamily="34" charset="0"/>
              </a:rPr>
              <a:t>92% </a:t>
            </a:r>
            <a:r>
              <a:rPr lang="en-AU" sz="1600" dirty="0">
                <a:latin typeface="Calibri" panose="020F0502020204030204" pitchFamily="34" charset="0"/>
              </a:rPr>
              <a:t>national</a:t>
            </a:r>
            <a:r>
              <a:rPr lang="en-AU" sz="1600" dirty="0" smtClean="0">
                <a:latin typeface="Calibri" panose="020F0502020204030204" pitchFamily="34" charset="0"/>
              </a:rPr>
              <a:t>)</a:t>
            </a:r>
          </a:p>
          <a:p>
            <a:pPr lvl="2">
              <a:buFont typeface="Calibri" panose="020F0502020204030204" pitchFamily="34" charset="0"/>
              <a:buChar char="─"/>
            </a:pPr>
            <a:r>
              <a:rPr lang="en-AU" sz="1600" dirty="0" smtClean="0">
                <a:latin typeface="Calibri" panose="020F0502020204030204" pitchFamily="34" charset="0"/>
              </a:rPr>
              <a:t>the </a:t>
            </a:r>
            <a:r>
              <a:rPr lang="en-AU" sz="1600" dirty="0">
                <a:latin typeface="Calibri" panose="020F0502020204030204" pitchFamily="34" charset="0"/>
              </a:rPr>
              <a:t>most common reason for not seeking support is that ‘I did not think it was serious </a:t>
            </a:r>
            <a:r>
              <a:rPr lang="en-AU" sz="1600" dirty="0" smtClean="0">
                <a:latin typeface="Calibri" panose="020F0502020204030204" pitchFamily="34" charset="0"/>
              </a:rPr>
              <a:t>enough’ (68% La Trobe; 68% national)</a:t>
            </a:r>
            <a:endParaRPr lang="en-AU" sz="1600" dirty="0">
              <a:latin typeface="Calibri" panose="020F0502020204030204" pitchFamily="34" charset="0"/>
            </a:endParaRPr>
          </a:p>
          <a:p>
            <a:pPr lvl="2">
              <a:buFont typeface="Calibri" panose="020F0502020204030204" pitchFamily="34" charset="0"/>
              <a:buChar char="─"/>
            </a:pPr>
            <a:r>
              <a:rPr lang="en-AU" sz="1600" dirty="0" smtClean="0">
                <a:latin typeface="Calibri" panose="020F0502020204030204" pitchFamily="34" charset="0"/>
              </a:rPr>
              <a:t>most </a:t>
            </a:r>
            <a:r>
              <a:rPr lang="en-AU" sz="1600" dirty="0">
                <a:latin typeface="Calibri" panose="020F0502020204030204" pitchFamily="34" charset="0"/>
              </a:rPr>
              <a:t>people do not </a:t>
            </a:r>
            <a:r>
              <a:rPr lang="en-AU" sz="1600" dirty="0" smtClean="0">
                <a:latin typeface="Calibri" panose="020F0502020204030204" pitchFamily="34" charset="0"/>
              </a:rPr>
              <a:t>make a report/complaint (71% </a:t>
            </a:r>
            <a:r>
              <a:rPr lang="en-AU" sz="1600" dirty="0">
                <a:latin typeface="Calibri" panose="020F0502020204030204" pitchFamily="34" charset="0"/>
              </a:rPr>
              <a:t>La </a:t>
            </a:r>
            <a:r>
              <a:rPr lang="en-AU" sz="1600" dirty="0" smtClean="0">
                <a:latin typeface="Calibri" panose="020F0502020204030204" pitchFamily="34" charset="0"/>
              </a:rPr>
              <a:t>Trobe; 68% </a:t>
            </a:r>
            <a:r>
              <a:rPr lang="en-AU" sz="1600" dirty="0">
                <a:latin typeface="Calibri" panose="020F0502020204030204" pitchFamily="34" charset="0"/>
              </a:rPr>
              <a:t>national)</a:t>
            </a:r>
          </a:p>
          <a:p>
            <a:pPr lvl="2">
              <a:buFont typeface="Calibri" panose="020F0502020204030204" pitchFamily="34" charset="0"/>
              <a:buChar char="─"/>
            </a:pPr>
            <a:r>
              <a:rPr lang="en-AU" sz="1600" dirty="0" smtClean="0">
                <a:latin typeface="Calibri" panose="020F0502020204030204" pitchFamily="34" charset="0"/>
              </a:rPr>
              <a:t>the </a:t>
            </a:r>
            <a:r>
              <a:rPr lang="en-AU" sz="1600" dirty="0">
                <a:latin typeface="Calibri" panose="020F0502020204030204" pitchFamily="34" charset="0"/>
              </a:rPr>
              <a:t>most common reason for not </a:t>
            </a:r>
            <a:r>
              <a:rPr lang="en-AU" sz="1600" dirty="0" smtClean="0">
                <a:latin typeface="Calibri" panose="020F0502020204030204" pitchFamily="34" charset="0"/>
              </a:rPr>
              <a:t>making a report/complaint is that ‘I did not think it was serious enough’ (71% La Trobe; 68% national)</a:t>
            </a:r>
          </a:p>
          <a:p>
            <a:pPr lvl="2">
              <a:buFont typeface="Calibri" panose="020F0502020204030204" pitchFamily="34" charset="0"/>
              <a:buChar char="─"/>
            </a:pPr>
            <a:r>
              <a:rPr lang="en-AU" sz="1600" dirty="0" smtClean="0">
                <a:latin typeface="Calibri" panose="020F0502020204030204" pitchFamily="34" charset="0"/>
              </a:rPr>
              <a:t>a sizable number of respondents said they knew nothing about where to seek support (19% </a:t>
            </a:r>
            <a:r>
              <a:rPr lang="en-AU" sz="1600" dirty="0">
                <a:latin typeface="Calibri" panose="020F0502020204030204" pitchFamily="34" charset="0"/>
              </a:rPr>
              <a:t>La Trobe; </a:t>
            </a:r>
            <a:r>
              <a:rPr lang="en-AU" sz="1600" dirty="0" smtClean="0">
                <a:latin typeface="Calibri" panose="020F0502020204030204" pitchFamily="34" charset="0"/>
              </a:rPr>
              <a:t>18% national)</a:t>
            </a:r>
          </a:p>
          <a:p>
            <a:pPr lvl="2">
              <a:buFont typeface="Calibri" panose="020F0502020204030204" pitchFamily="34" charset="0"/>
              <a:buChar char="─"/>
            </a:pPr>
            <a:r>
              <a:rPr lang="en-AU" sz="1600" dirty="0" smtClean="0">
                <a:latin typeface="Calibri" panose="020F0502020204030204" pitchFamily="34" charset="0"/>
              </a:rPr>
              <a:t>a </a:t>
            </a:r>
            <a:r>
              <a:rPr lang="en-AU" sz="1600" dirty="0">
                <a:latin typeface="Calibri" panose="020F0502020204030204" pitchFamily="34" charset="0"/>
              </a:rPr>
              <a:t>sizable number of respondents said they knew nothing about where to </a:t>
            </a:r>
            <a:r>
              <a:rPr lang="en-AU" sz="1600" dirty="0" smtClean="0">
                <a:latin typeface="Calibri" panose="020F0502020204030204" pitchFamily="34" charset="0"/>
              </a:rPr>
              <a:t>make a report/complaint (30% </a:t>
            </a:r>
            <a:r>
              <a:rPr lang="en-AU" sz="1600" dirty="0">
                <a:latin typeface="Calibri" panose="020F0502020204030204" pitchFamily="34" charset="0"/>
              </a:rPr>
              <a:t>La Trobe; </a:t>
            </a:r>
            <a:r>
              <a:rPr lang="en-AU" sz="1600" dirty="0" smtClean="0">
                <a:latin typeface="Calibri" panose="020F0502020204030204" pitchFamily="34" charset="0"/>
              </a:rPr>
              <a:t>28% national)</a:t>
            </a:r>
            <a:endParaRPr lang="en-AU" sz="1600" dirty="0">
              <a:latin typeface="Calibri" panose="020F0502020204030204" pitchFamily="34" charset="0"/>
            </a:endParaRPr>
          </a:p>
          <a:p>
            <a:pPr lvl="2">
              <a:buFont typeface="Calibri" panose="020F0502020204030204" pitchFamily="34" charset="0"/>
              <a:buChar char="─"/>
            </a:pPr>
            <a:endParaRPr lang="en-AU" sz="1600" dirty="0">
              <a:latin typeface="Calibri" panose="020F0502020204030204" pitchFamily="34" charset="0"/>
            </a:endParaRPr>
          </a:p>
          <a:p>
            <a:pPr lvl="2">
              <a:buFont typeface="Calibri" panose="020F0502020204030204" pitchFamily="34" charset="0"/>
              <a:buChar char="─"/>
            </a:pPr>
            <a:endParaRPr lang="en-AU" sz="1600" dirty="0">
              <a:latin typeface="Calibri" panose="020F0502020204030204" pitchFamily="34" charset="0"/>
            </a:endParaRPr>
          </a:p>
          <a:p>
            <a:pPr lvl="1">
              <a:buFont typeface="Arial" panose="020B0604020202020204" pitchFamily="34" charset="0"/>
              <a:buChar char="•"/>
            </a:pPr>
            <a:endParaRPr lang="en-AU" sz="1600" dirty="0">
              <a:latin typeface="Calibri" panose="020F0502020204030204" pitchFamily="34" charset="0"/>
            </a:endParaRPr>
          </a:p>
          <a:p>
            <a:pPr lvl="1">
              <a:buFont typeface="Arial" panose="020B0604020202020204" pitchFamily="34" charset="0"/>
              <a:buChar char="•"/>
            </a:pPr>
            <a:endParaRPr lang="en-AU" sz="1600" dirty="0">
              <a:latin typeface="Calibri" panose="020F0502020204030204" pitchFamily="34" charset="0"/>
            </a:endParaRPr>
          </a:p>
          <a:p>
            <a:pPr lvl="1">
              <a:buFont typeface="Arial" panose="020B0604020202020204" pitchFamily="34" charset="0"/>
              <a:buChar char="•"/>
            </a:pPr>
            <a:endParaRPr lang="en-AU" sz="1600" dirty="0" smtClean="0">
              <a:latin typeface="Calibri" panose="020F0502020204030204" pitchFamily="34" charset="0"/>
            </a:endParaRPr>
          </a:p>
          <a:p>
            <a:pPr>
              <a:buFont typeface="Arial" panose="020B0604020202020204" pitchFamily="34" charset="0"/>
              <a:buChar char="•"/>
            </a:pPr>
            <a:endParaRPr lang="en-AU" sz="1600" dirty="0" smtClean="0">
              <a:latin typeface="Calibri" panose="020F0502020204030204" pitchFamily="34" charset="0"/>
            </a:endParaRPr>
          </a:p>
          <a:p>
            <a:pPr>
              <a:buFont typeface="Arial" panose="020B0604020202020204" pitchFamily="34" charset="0"/>
              <a:buChar char="•"/>
            </a:pPr>
            <a:endParaRPr lang="en-AU" sz="1600" dirty="0">
              <a:latin typeface="Calibri" panose="020F0502020204030204" pitchFamily="34" charset="0"/>
            </a:endParaRPr>
          </a:p>
          <a:p>
            <a:pPr>
              <a:buFont typeface="Arial" panose="020B0604020202020204" pitchFamily="34" charset="0"/>
              <a:buChar char="•"/>
            </a:pPr>
            <a:endParaRPr lang="en-AU" sz="1600" dirty="0">
              <a:latin typeface="Calibri" panose="020F0502020204030204" pitchFamily="34" charset="0"/>
            </a:endParaRPr>
          </a:p>
          <a:p>
            <a:pPr>
              <a:buFont typeface="Arial" panose="020B0604020202020204" pitchFamily="34" charset="0"/>
              <a:buChar char="•"/>
            </a:pPr>
            <a:endParaRPr lang="en-AU" sz="1600" dirty="0" smtClean="0">
              <a:latin typeface="Calibri" panose="020F0502020204030204" pitchFamily="34" charset="0"/>
            </a:endParaRPr>
          </a:p>
        </p:txBody>
      </p:sp>
    </p:spTree>
    <p:extLst>
      <p:ext uri="{BB962C8B-B14F-4D97-AF65-F5344CB8AC3E}">
        <p14:creationId xmlns:p14="http://schemas.microsoft.com/office/powerpoint/2010/main" val="316132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3"/>
          <p:cNvSpPr>
            <a:spLocks noGrp="1"/>
          </p:cNvSpPr>
          <p:nvPr>
            <p:ph type="title"/>
          </p:nvPr>
        </p:nvSpPr>
        <p:spPr>
          <a:xfrm>
            <a:off x="468313" y="431800"/>
            <a:ext cx="8496300" cy="836613"/>
          </a:xfrm>
        </p:spPr>
        <p:txBody>
          <a:bodyPr/>
          <a:lstStyle/>
          <a:p>
            <a:r>
              <a:rPr lang="en-US" altLang="en-US" dirty="0" smtClean="0">
                <a:latin typeface="Calibri" panose="020F0502020204030204" pitchFamily="34" charset="0"/>
              </a:rPr>
              <a:t>Overview</a:t>
            </a:r>
          </a:p>
        </p:txBody>
      </p:sp>
      <p:sp>
        <p:nvSpPr>
          <p:cNvPr id="11267" name="Title 13"/>
          <p:cNvSpPr txBox="1">
            <a:spLocks/>
          </p:cNvSpPr>
          <p:nvPr/>
        </p:nvSpPr>
        <p:spPr bwMode="auto">
          <a:xfrm>
            <a:off x="468313" y="1268413"/>
            <a:ext cx="82073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ts val="600"/>
              </a:spcBef>
              <a:spcAft>
                <a:spcPts val="600"/>
              </a:spcAft>
              <a:buClr>
                <a:schemeClr val="accent2"/>
              </a:buClr>
              <a:defRPr>
                <a:solidFill>
                  <a:srgbClr val="63513D"/>
                </a:solidFill>
                <a:latin typeface="Calibri" panose="020F0502020204030204" pitchFamily="34" charset="0"/>
                <a:ea typeface="MS PGothic" panose="020B0600070205080204" pitchFamily="34" charset="-128"/>
                <a:cs typeface="Arial" panose="020B0604020202020204" pitchFamily="34" charset="0"/>
              </a:defRPr>
            </a:lvl1pPr>
            <a:lvl2pPr marL="285750" indent="-285750">
              <a:spcBef>
                <a:spcPts val="600"/>
              </a:spcBef>
              <a:spcAft>
                <a:spcPts val="600"/>
              </a:spcAft>
              <a:buClr>
                <a:schemeClr val="accent2"/>
              </a:buClr>
              <a:buFont typeface="Wingdings" panose="05000000000000000000" pitchFamily="2" charset="2"/>
              <a:buChar char="§"/>
              <a:defRPr>
                <a:solidFill>
                  <a:srgbClr val="63513D"/>
                </a:solidFill>
                <a:latin typeface="Calibri" panose="020F0502020204030204" pitchFamily="34" charset="0"/>
                <a:ea typeface="Arial" panose="020B0604020202020204" pitchFamily="34" charset="0"/>
                <a:cs typeface="Arial" panose="020B0604020202020204" pitchFamily="34" charset="0"/>
              </a:defRPr>
            </a:lvl2pPr>
            <a:lvl3pPr marL="863600" indent="-323850">
              <a:spcBef>
                <a:spcPts val="600"/>
              </a:spcBef>
              <a:spcAft>
                <a:spcPts val="600"/>
              </a:spcAft>
              <a:buClr>
                <a:schemeClr val="accent2"/>
              </a:buClr>
              <a:buFont typeface="Arial" panose="020B0604020202020204" pitchFamily="34" charset="0"/>
              <a:buChar char="̶"/>
              <a:defRPr>
                <a:solidFill>
                  <a:srgbClr val="63513D"/>
                </a:solidFill>
                <a:latin typeface="Calibri" panose="020F0502020204030204" pitchFamily="34" charset="0"/>
                <a:ea typeface="Arial" panose="020B0604020202020204" pitchFamily="34" charset="0"/>
                <a:cs typeface="Arial" panose="020B0604020202020204" pitchFamily="34" charset="0"/>
              </a:defRPr>
            </a:lvl3pPr>
            <a:lvl4pPr marL="1281113" indent="-412750">
              <a:spcBef>
                <a:spcPts val="600"/>
              </a:spcBef>
              <a:buClr>
                <a:srgbClr val="AB2328"/>
              </a:buClr>
              <a:buFont typeface="Courier New" panose="02070309020205020404" pitchFamily="49" charset="0"/>
              <a:buChar char="o"/>
              <a:defRPr>
                <a:solidFill>
                  <a:srgbClr val="63513D"/>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buClrTx/>
              <a:buFontTx/>
              <a:buChar char="•"/>
            </a:pPr>
            <a:r>
              <a:rPr lang="en-US" altLang="en-US" sz="2400" dirty="0" smtClean="0"/>
              <a:t>Context for </a:t>
            </a:r>
            <a:r>
              <a:rPr lang="en-US" altLang="en-US" sz="2400" dirty="0"/>
              <a:t>the ‘</a:t>
            </a:r>
            <a:r>
              <a:rPr lang="en-US" altLang="en-US" sz="2400" dirty="0" err="1"/>
              <a:t>Respect.Now.Always</a:t>
            </a:r>
            <a:r>
              <a:rPr lang="en-US" altLang="en-US" sz="2400" dirty="0"/>
              <a:t>’ survey </a:t>
            </a:r>
            <a:endParaRPr lang="en-US" altLang="en-US" sz="2400" dirty="0" smtClean="0"/>
          </a:p>
          <a:p>
            <a:pPr>
              <a:buClrTx/>
              <a:buFontTx/>
              <a:buChar char="•"/>
            </a:pPr>
            <a:r>
              <a:rPr lang="en-US" altLang="en-US" sz="2400" dirty="0" smtClean="0"/>
              <a:t>Method, definitions and response rates</a:t>
            </a:r>
          </a:p>
          <a:p>
            <a:pPr>
              <a:buClrTx/>
              <a:buFontTx/>
              <a:buChar char="•"/>
            </a:pPr>
            <a:r>
              <a:rPr lang="en-US" altLang="en-US" sz="2400" dirty="0" smtClean="0"/>
              <a:t>National and La Trobe headlines</a:t>
            </a:r>
          </a:p>
          <a:p>
            <a:pPr>
              <a:buClrTx/>
              <a:buFontTx/>
              <a:buChar char="•"/>
            </a:pPr>
            <a:r>
              <a:rPr lang="en-US" altLang="en-US" sz="2400" dirty="0" smtClean="0"/>
              <a:t>Summary of the data</a:t>
            </a:r>
          </a:p>
          <a:p>
            <a:pPr>
              <a:buClrTx/>
              <a:buFontTx/>
              <a:buChar char="•"/>
            </a:pPr>
            <a:r>
              <a:rPr lang="en-US" altLang="en-US" sz="2400" dirty="0" smtClean="0"/>
              <a:t>Promoting a respectful community and preventing </a:t>
            </a:r>
            <a:r>
              <a:rPr lang="en-US" altLang="en-US" sz="2400" dirty="0"/>
              <a:t>sexual harassment/sexual assault </a:t>
            </a:r>
            <a:endParaRPr lang="en-US" altLang="en-US" sz="2400" dirty="0" smtClean="0"/>
          </a:p>
          <a:p>
            <a:pPr>
              <a:buClrTx/>
              <a:buFontTx/>
              <a:buChar char="•"/>
            </a:pPr>
            <a:r>
              <a:rPr lang="en-US" altLang="en-US" sz="2400" dirty="0" smtClean="0"/>
              <a:t>Responding to reports of </a:t>
            </a:r>
            <a:r>
              <a:rPr lang="en-US" altLang="en-US" sz="2400" dirty="0"/>
              <a:t>sexual </a:t>
            </a:r>
            <a:r>
              <a:rPr lang="en-US" altLang="en-US" sz="2400" dirty="0" smtClean="0"/>
              <a:t>harassment/sexual assault and supporting students and staff</a:t>
            </a:r>
          </a:p>
          <a:p>
            <a:pPr>
              <a:buClrTx/>
              <a:buFontTx/>
              <a:buChar char="•"/>
            </a:pPr>
            <a:r>
              <a:rPr lang="en-US" altLang="en-US" sz="2400" dirty="0" smtClean="0"/>
              <a:t>What next</a:t>
            </a:r>
            <a:endParaRPr lang="en-US" altLang="en-US" sz="2400" dirty="0"/>
          </a:p>
          <a:p>
            <a:pPr>
              <a:buClrTx/>
              <a:buFontTx/>
              <a:buChar char="•"/>
            </a:pPr>
            <a:endParaRPr lang="en-US" altLang="en-US" sz="2400" dirty="0"/>
          </a:p>
        </p:txBody>
      </p:sp>
    </p:spTree>
    <p:extLst>
      <p:ext uri="{BB962C8B-B14F-4D97-AF65-F5344CB8AC3E}">
        <p14:creationId xmlns:p14="http://schemas.microsoft.com/office/powerpoint/2010/main" val="3891189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La Trobe Headlines: Sexual Assault</a:t>
            </a:r>
            <a:endParaRPr lang="en-AU" dirty="0">
              <a:latin typeface="Calibri" panose="020F0502020204030204" pitchFamily="34" charset="0"/>
            </a:endParaRPr>
          </a:p>
        </p:txBody>
      </p:sp>
      <p:sp>
        <p:nvSpPr>
          <p:cNvPr id="3" name="Content Placeholder 2"/>
          <p:cNvSpPr>
            <a:spLocks noGrp="1"/>
          </p:cNvSpPr>
          <p:nvPr>
            <p:ph idx="1"/>
          </p:nvPr>
        </p:nvSpPr>
        <p:spPr>
          <a:xfrm>
            <a:off x="360365" y="1052736"/>
            <a:ext cx="8351837" cy="4525963"/>
          </a:xfrm>
        </p:spPr>
        <p:txBody>
          <a:bodyPr/>
          <a:lstStyle/>
          <a:p>
            <a:pPr>
              <a:buFont typeface="Arial" panose="020B0604020202020204" pitchFamily="34" charset="0"/>
              <a:buChar char="•"/>
            </a:pPr>
            <a:r>
              <a:rPr lang="en-AU" sz="2000" dirty="0" smtClean="0">
                <a:latin typeface="Calibri" panose="020F0502020204030204" pitchFamily="34" charset="0"/>
              </a:rPr>
              <a:t>The proportion of La Trobe respondents who experienced sexual assault in the community in 2015 or 2016 is higher (8.8%) than national (6%)</a:t>
            </a:r>
          </a:p>
          <a:p>
            <a:pPr marL="0" indent="0"/>
            <a:endParaRPr lang="en-AU" sz="1200" dirty="0" smtClean="0">
              <a:latin typeface="Calibri" panose="020F0502020204030204" pitchFamily="34" charset="0"/>
            </a:endParaRPr>
          </a:p>
          <a:p>
            <a:pPr>
              <a:buFont typeface="Arial" panose="020B0604020202020204" pitchFamily="34" charset="0"/>
              <a:buChar char="•"/>
            </a:pPr>
            <a:r>
              <a:rPr lang="en-AU" sz="2000" dirty="0">
                <a:latin typeface="Calibri" panose="020F0502020204030204" pitchFamily="34" charset="0"/>
              </a:rPr>
              <a:t>The proportion of La Trobe respondents who experienced sexual </a:t>
            </a:r>
            <a:r>
              <a:rPr lang="en-AU" sz="2000" dirty="0" smtClean="0">
                <a:latin typeface="Calibri" panose="020F0502020204030204" pitchFamily="34" charset="0"/>
              </a:rPr>
              <a:t>assault at university (including travelling to and from campus) in 2015 or 2016 </a:t>
            </a:r>
            <a:r>
              <a:rPr lang="en-AU" sz="2000" dirty="0">
                <a:latin typeface="Calibri" panose="020F0502020204030204" pitchFamily="34" charset="0"/>
              </a:rPr>
              <a:t>is </a:t>
            </a:r>
            <a:r>
              <a:rPr lang="en-AU" sz="2000" dirty="0" smtClean="0">
                <a:latin typeface="Calibri" panose="020F0502020204030204" pitchFamily="34" charset="0"/>
              </a:rPr>
              <a:t>the same (1.7%) as national (1.6%)</a:t>
            </a:r>
          </a:p>
          <a:p>
            <a:pPr marL="0" indent="0"/>
            <a:endParaRPr lang="en-AU" sz="1200" dirty="0" smtClean="0">
              <a:latin typeface="Calibri" panose="020F0502020204030204" pitchFamily="34" charset="0"/>
            </a:endParaRPr>
          </a:p>
          <a:p>
            <a:pPr>
              <a:buFont typeface="Arial" panose="020B0604020202020204" pitchFamily="34" charset="0"/>
              <a:buChar char="•"/>
            </a:pPr>
            <a:endParaRPr lang="en-AU" sz="2000" dirty="0">
              <a:latin typeface="Calibri" panose="020F0502020204030204" pitchFamily="34" charset="0"/>
            </a:endParaRPr>
          </a:p>
          <a:p>
            <a:pPr>
              <a:buFont typeface="Arial" panose="020B0604020202020204" pitchFamily="34" charset="0"/>
              <a:buChar char="•"/>
            </a:pPr>
            <a:endParaRPr lang="en-AU" sz="2000" dirty="0">
              <a:latin typeface="Calibri" panose="020F0502020204030204" pitchFamily="34" charset="0"/>
            </a:endParaRPr>
          </a:p>
          <a:p>
            <a:pPr>
              <a:buFont typeface="Arial" panose="020B0604020202020204" pitchFamily="34" charset="0"/>
              <a:buChar char="•"/>
            </a:pPr>
            <a:endParaRPr lang="en-AU" sz="2000" dirty="0" smtClean="0">
              <a:latin typeface="Calibri" panose="020F0502020204030204" pitchFamily="34" charset="0"/>
            </a:endParaRPr>
          </a:p>
        </p:txBody>
      </p:sp>
    </p:spTree>
    <p:extLst>
      <p:ext uri="{BB962C8B-B14F-4D97-AF65-F5344CB8AC3E}">
        <p14:creationId xmlns:p14="http://schemas.microsoft.com/office/powerpoint/2010/main" val="222359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Survey results – National and La Trobe</a:t>
            </a:r>
          </a:p>
          <a:p>
            <a:r>
              <a:rPr lang="en-AU" sz="2800" b="1" dirty="0" smtClean="0">
                <a:latin typeface="Calibri" panose="020F0502020204030204" pitchFamily="34" charset="0"/>
              </a:rPr>
              <a:t>Sexual Harassment</a:t>
            </a:r>
          </a:p>
        </p:txBody>
      </p:sp>
    </p:spTree>
    <p:extLst>
      <p:ext uri="{BB962C8B-B14F-4D97-AF65-F5344CB8AC3E}">
        <p14:creationId xmlns:p14="http://schemas.microsoft.com/office/powerpoint/2010/main" val="1698189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886700" cy="670881"/>
          </a:xfrm>
        </p:spPr>
        <p:txBody>
          <a:bodyPr>
            <a:normAutofit/>
          </a:bodyPr>
          <a:lstStyle/>
          <a:p>
            <a:pPr algn="ctr"/>
            <a:r>
              <a:rPr lang="en-AU" sz="3000" dirty="0">
                <a:latin typeface="+mn-lt"/>
              </a:rPr>
              <a:t>Sexually </a:t>
            </a:r>
            <a:r>
              <a:rPr lang="en-AU" sz="3000" dirty="0" smtClean="0">
                <a:latin typeface="+mn-lt"/>
              </a:rPr>
              <a:t>harassed in the community in </a:t>
            </a:r>
            <a:r>
              <a:rPr lang="en-AU" sz="3000" dirty="0">
                <a:latin typeface="+mn-lt"/>
              </a:rPr>
              <a:t>2016</a:t>
            </a:r>
          </a:p>
        </p:txBody>
      </p:sp>
      <p:graphicFrame>
        <p:nvGraphicFramePr>
          <p:cNvPr id="9" name="Chart 8"/>
          <p:cNvGraphicFramePr>
            <a:graphicFrameLocks/>
          </p:cNvGraphicFramePr>
          <p:nvPr>
            <p:extLst>
              <p:ext uri="{D42A27DB-BD31-4B8C-83A1-F6EECF244321}">
                <p14:modId xmlns:p14="http://schemas.microsoft.com/office/powerpoint/2010/main" val="252675203"/>
              </p:ext>
            </p:extLst>
          </p:nvPr>
        </p:nvGraphicFramePr>
        <p:xfrm>
          <a:off x="251520" y="1676569"/>
          <a:ext cx="2888099" cy="3792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86018964"/>
              </p:ext>
            </p:extLst>
          </p:nvPr>
        </p:nvGraphicFramePr>
        <p:xfrm>
          <a:off x="3774872" y="1052736"/>
          <a:ext cx="2296348" cy="2199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78195129"/>
              </p:ext>
            </p:extLst>
          </p:nvPr>
        </p:nvGraphicFramePr>
        <p:xfrm>
          <a:off x="6241075" y="1052736"/>
          <a:ext cx="2274602" cy="23316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511954678"/>
              </p:ext>
            </p:extLst>
          </p:nvPr>
        </p:nvGraphicFramePr>
        <p:xfrm>
          <a:off x="3800644" y="3704868"/>
          <a:ext cx="2211516" cy="2316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518272635"/>
              </p:ext>
            </p:extLst>
          </p:nvPr>
        </p:nvGraphicFramePr>
        <p:xfrm>
          <a:off x="6265230" y="3704868"/>
          <a:ext cx="2483234" cy="231642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22</a:t>
            </a:fld>
            <a:endParaRPr lang="en-AU">
              <a:solidFill>
                <a:prstClr val="black">
                  <a:tint val="75000"/>
                </a:prstClr>
              </a:solidFill>
            </a:endParaRPr>
          </a:p>
        </p:txBody>
      </p:sp>
    </p:spTree>
    <p:extLst>
      <p:ext uri="{BB962C8B-B14F-4D97-AF65-F5344CB8AC3E}">
        <p14:creationId xmlns:p14="http://schemas.microsoft.com/office/powerpoint/2010/main" val="3660729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92"/>
            <a:ext cx="7886700" cy="670881"/>
          </a:xfrm>
        </p:spPr>
        <p:txBody>
          <a:bodyPr>
            <a:noAutofit/>
          </a:bodyPr>
          <a:lstStyle/>
          <a:p>
            <a:pPr algn="ctr"/>
            <a:r>
              <a:rPr lang="en-AU" sz="3000" dirty="0">
                <a:latin typeface="+mn-lt"/>
              </a:rPr>
              <a:t>Sexually </a:t>
            </a:r>
            <a:r>
              <a:rPr lang="en-AU" sz="3000" dirty="0" smtClean="0">
                <a:latin typeface="+mn-lt"/>
              </a:rPr>
              <a:t>harassed </a:t>
            </a:r>
            <a:r>
              <a:rPr lang="en-AU" sz="3000" dirty="0">
                <a:latin typeface="+mn-lt"/>
              </a:rPr>
              <a:t>at </a:t>
            </a:r>
            <a:r>
              <a:rPr lang="en-AU" sz="3000" dirty="0" smtClean="0">
                <a:latin typeface="+mn-lt"/>
              </a:rPr>
              <a:t>university in 2016 </a:t>
            </a:r>
            <a:br>
              <a:rPr lang="en-AU" sz="3000" dirty="0" smtClean="0">
                <a:latin typeface="+mn-lt"/>
              </a:rPr>
            </a:br>
            <a:r>
              <a:rPr lang="en-AU" sz="3000" dirty="0" smtClean="0">
                <a:latin typeface="+mn-lt"/>
              </a:rPr>
              <a:t>(including </a:t>
            </a:r>
            <a:r>
              <a:rPr lang="en-AU" sz="3000" dirty="0">
                <a:latin typeface="+mn-lt"/>
              </a:rPr>
              <a:t>travelling to or from university</a:t>
            </a:r>
            <a:r>
              <a:rPr lang="en-AU" sz="3000" dirty="0" smtClean="0">
                <a:latin typeface="+mn-lt"/>
              </a:rPr>
              <a:t>)</a:t>
            </a:r>
            <a:endParaRPr lang="en-AU" sz="3000" dirty="0">
              <a:latin typeface="+mn-lt"/>
            </a:endParaRPr>
          </a:p>
        </p:txBody>
      </p:sp>
      <p:graphicFrame>
        <p:nvGraphicFramePr>
          <p:cNvPr id="14" name="Chart 13"/>
          <p:cNvGraphicFramePr>
            <a:graphicFrameLocks/>
          </p:cNvGraphicFramePr>
          <p:nvPr>
            <p:extLst>
              <p:ext uri="{D42A27DB-BD31-4B8C-83A1-F6EECF244321}">
                <p14:modId xmlns:p14="http://schemas.microsoft.com/office/powerpoint/2010/main" val="79465423"/>
              </p:ext>
            </p:extLst>
          </p:nvPr>
        </p:nvGraphicFramePr>
        <p:xfrm>
          <a:off x="400941" y="1484784"/>
          <a:ext cx="3039583" cy="37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596161038"/>
              </p:ext>
            </p:extLst>
          </p:nvPr>
        </p:nvGraphicFramePr>
        <p:xfrm>
          <a:off x="3907877" y="1124744"/>
          <a:ext cx="1890000" cy="18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3844325560"/>
              </p:ext>
            </p:extLst>
          </p:nvPr>
        </p:nvGraphicFramePr>
        <p:xfrm>
          <a:off x="6265230" y="1124744"/>
          <a:ext cx="2339218" cy="189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1421225387"/>
              </p:ext>
            </p:extLst>
          </p:nvPr>
        </p:nvGraphicFramePr>
        <p:xfrm>
          <a:off x="3925140" y="3789040"/>
          <a:ext cx="2340089" cy="189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1075037517"/>
              </p:ext>
            </p:extLst>
          </p:nvPr>
        </p:nvGraphicFramePr>
        <p:xfrm>
          <a:off x="6441342" y="3429000"/>
          <a:ext cx="2198502" cy="2250040"/>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23</a:t>
            </a:fld>
            <a:endParaRPr lang="en-AU">
              <a:solidFill>
                <a:prstClr val="black">
                  <a:tint val="75000"/>
                </a:prstClr>
              </a:solidFill>
            </a:endParaRPr>
          </a:p>
        </p:txBody>
      </p:sp>
    </p:spTree>
    <p:extLst>
      <p:ext uri="{BB962C8B-B14F-4D97-AF65-F5344CB8AC3E}">
        <p14:creationId xmlns:p14="http://schemas.microsoft.com/office/powerpoint/2010/main" val="2656955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36" y="318590"/>
            <a:ext cx="7886700" cy="670881"/>
          </a:xfrm>
        </p:spPr>
        <p:txBody>
          <a:bodyPr>
            <a:noAutofit/>
          </a:bodyPr>
          <a:lstStyle/>
          <a:p>
            <a:pPr algn="ctr"/>
            <a:r>
              <a:rPr lang="en-AU" sz="3000" dirty="0">
                <a:latin typeface="+mn-lt"/>
              </a:rPr>
              <a:t>Sexually  </a:t>
            </a:r>
            <a:r>
              <a:rPr lang="en-AU" sz="3000" dirty="0" smtClean="0">
                <a:latin typeface="+mn-lt"/>
              </a:rPr>
              <a:t>harassed  </a:t>
            </a:r>
            <a:r>
              <a:rPr lang="en-AU" sz="3000" dirty="0">
                <a:latin typeface="+mn-lt"/>
              </a:rPr>
              <a:t>at </a:t>
            </a:r>
            <a:r>
              <a:rPr lang="en-AU" sz="3000" dirty="0" smtClean="0">
                <a:latin typeface="+mn-lt"/>
              </a:rPr>
              <a:t>university  in </a:t>
            </a:r>
            <a:r>
              <a:rPr lang="en-AU" sz="3000" dirty="0">
                <a:latin typeface="+mn-lt"/>
              </a:rPr>
              <a:t>2016 </a:t>
            </a:r>
            <a:r>
              <a:rPr lang="en-AU" sz="3000" dirty="0" smtClean="0">
                <a:latin typeface="+mn-lt"/>
              </a:rPr>
              <a:t/>
            </a:r>
            <a:br>
              <a:rPr lang="en-AU" sz="3000" dirty="0" smtClean="0">
                <a:latin typeface="+mn-lt"/>
              </a:rPr>
            </a:br>
            <a:r>
              <a:rPr lang="en-AU" sz="3000" dirty="0" smtClean="0">
                <a:latin typeface="+mn-lt"/>
              </a:rPr>
              <a:t>(excluding travelling </a:t>
            </a:r>
            <a:r>
              <a:rPr lang="en-AU" sz="3000" dirty="0">
                <a:latin typeface="+mn-lt"/>
              </a:rPr>
              <a:t>to or from </a:t>
            </a:r>
            <a:r>
              <a:rPr lang="en-AU" sz="3000" dirty="0" smtClean="0">
                <a:latin typeface="+mn-lt"/>
              </a:rPr>
              <a:t>university</a:t>
            </a:r>
            <a:r>
              <a:rPr lang="en-AU" sz="3000" dirty="0">
                <a:latin typeface="+mn-lt"/>
              </a:rPr>
              <a:t>)</a:t>
            </a:r>
          </a:p>
        </p:txBody>
      </p:sp>
      <p:graphicFrame>
        <p:nvGraphicFramePr>
          <p:cNvPr id="10" name="Chart 9"/>
          <p:cNvGraphicFramePr>
            <a:graphicFrameLocks/>
          </p:cNvGraphicFramePr>
          <p:nvPr>
            <p:extLst>
              <p:ext uri="{D42A27DB-BD31-4B8C-83A1-F6EECF244321}">
                <p14:modId xmlns:p14="http://schemas.microsoft.com/office/powerpoint/2010/main" val="1223852145"/>
              </p:ext>
            </p:extLst>
          </p:nvPr>
        </p:nvGraphicFramePr>
        <p:xfrm>
          <a:off x="358427" y="1887635"/>
          <a:ext cx="3024000" cy="31590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4151692695"/>
              </p:ext>
            </p:extLst>
          </p:nvPr>
        </p:nvGraphicFramePr>
        <p:xfrm>
          <a:off x="4005327" y="1507066"/>
          <a:ext cx="2160000" cy="18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642017654"/>
              </p:ext>
            </p:extLst>
          </p:nvPr>
        </p:nvGraphicFramePr>
        <p:xfrm>
          <a:off x="6214336" y="1507066"/>
          <a:ext cx="2160000" cy="189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52047398"/>
              </p:ext>
            </p:extLst>
          </p:nvPr>
        </p:nvGraphicFramePr>
        <p:xfrm>
          <a:off x="4069653" y="3829559"/>
          <a:ext cx="2160000" cy="189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1428496886"/>
              </p:ext>
            </p:extLst>
          </p:nvPr>
        </p:nvGraphicFramePr>
        <p:xfrm>
          <a:off x="6214336" y="3829559"/>
          <a:ext cx="2160000" cy="1890000"/>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24</a:t>
            </a:fld>
            <a:endParaRPr lang="en-AU">
              <a:solidFill>
                <a:prstClr val="black">
                  <a:tint val="75000"/>
                </a:prstClr>
              </a:solidFill>
            </a:endParaRPr>
          </a:p>
        </p:txBody>
      </p:sp>
    </p:spTree>
    <p:extLst>
      <p:ext uri="{BB962C8B-B14F-4D97-AF65-F5344CB8AC3E}">
        <p14:creationId xmlns:p14="http://schemas.microsoft.com/office/powerpoint/2010/main" val="1228701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12394" cy="670881"/>
          </a:xfrm>
        </p:spPr>
        <p:txBody>
          <a:bodyPr>
            <a:noAutofit/>
          </a:bodyPr>
          <a:lstStyle/>
          <a:p>
            <a:pPr algn="ctr"/>
            <a:r>
              <a:rPr lang="en-AU" sz="3000" dirty="0">
                <a:latin typeface="+mn-lt"/>
              </a:rPr>
              <a:t>Witnessed </a:t>
            </a:r>
            <a:r>
              <a:rPr lang="en-AU" sz="3000" dirty="0" smtClean="0">
                <a:latin typeface="+mn-lt"/>
              </a:rPr>
              <a:t>sexual harassment </a:t>
            </a:r>
            <a:r>
              <a:rPr lang="en-AU" sz="3000" dirty="0">
                <a:latin typeface="+mn-lt"/>
              </a:rPr>
              <a:t>at </a:t>
            </a:r>
            <a:r>
              <a:rPr lang="en-AU" sz="3000" dirty="0" smtClean="0">
                <a:latin typeface="+mn-lt"/>
              </a:rPr>
              <a:t>university </a:t>
            </a:r>
            <a:r>
              <a:rPr lang="en-AU" sz="3000" dirty="0">
                <a:latin typeface="+mn-lt"/>
              </a:rPr>
              <a:t>in 2016</a:t>
            </a:r>
          </a:p>
        </p:txBody>
      </p:sp>
      <p:graphicFrame>
        <p:nvGraphicFramePr>
          <p:cNvPr id="8" name="Chart 7"/>
          <p:cNvGraphicFramePr>
            <a:graphicFrameLocks/>
          </p:cNvGraphicFramePr>
          <p:nvPr>
            <p:extLst/>
          </p:nvPr>
        </p:nvGraphicFramePr>
        <p:xfrm>
          <a:off x="498912" y="1814868"/>
          <a:ext cx="2989629" cy="3780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885283263"/>
              </p:ext>
            </p:extLst>
          </p:nvPr>
        </p:nvGraphicFramePr>
        <p:xfrm>
          <a:off x="3799723" y="1438760"/>
          <a:ext cx="2356453" cy="189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64137595"/>
              </p:ext>
            </p:extLst>
          </p:nvPr>
        </p:nvGraphicFramePr>
        <p:xfrm>
          <a:off x="6260173" y="1450228"/>
          <a:ext cx="2621220" cy="18785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856551211"/>
              </p:ext>
            </p:extLst>
          </p:nvPr>
        </p:nvGraphicFramePr>
        <p:xfrm>
          <a:off x="3929356" y="3691976"/>
          <a:ext cx="2330817" cy="189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2191509148"/>
              </p:ext>
            </p:extLst>
          </p:nvPr>
        </p:nvGraphicFramePr>
        <p:xfrm>
          <a:off x="6271260" y="3691976"/>
          <a:ext cx="2610133" cy="189000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25</a:t>
            </a:fld>
            <a:endParaRPr lang="en-AU">
              <a:solidFill>
                <a:prstClr val="black">
                  <a:tint val="75000"/>
                </a:prstClr>
              </a:solidFill>
            </a:endParaRPr>
          </a:p>
        </p:txBody>
      </p:sp>
    </p:spTree>
    <p:extLst>
      <p:ext uri="{BB962C8B-B14F-4D97-AF65-F5344CB8AC3E}">
        <p14:creationId xmlns:p14="http://schemas.microsoft.com/office/powerpoint/2010/main" val="3856198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04" y="597879"/>
            <a:ext cx="8706296" cy="670881"/>
          </a:xfrm>
        </p:spPr>
        <p:txBody>
          <a:bodyPr>
            <a:noAutofit/>
          </a:bodyPr>
          <a:lstStyle/>
          <a:p>
            <a:pPr algn="ctr"/>
            <a:r>
              <a:rPr lang="en-AU" sz="3000" dirty="0">
                <a:latin typeface="+mn-lt"/>
              </a:rPr>
              <a:t>Nature of </a:t>
            </a:r>
            <a:r>
              <a:rPr lang="en-AU" sz="3000" dirty="0" smtClean="0">
                <a:latin typeface="+mn-lt"/>
              </a:rPr>
              <a:t>most recent incident of sexual harassment at university (</a:t>
            </a:r>
            <a:r>
              <a:rPr lang="en-AU" sz="3000" dirty="0" err="1" smtClean="0">
                <a:latin typeface="+mn-lt"/>
              </a:rPr>
              <a:t>incl</a:t>
            </a:r>
            <a:r>
              <a:rPr lang="en-AU" sz="3000" dirty="0" smtClean="0">
                <a:latin typeface="+mn-lt"/>
              </a:rPr>
              <a:t> travel) in </a:t>
            </a:r>
            <a:r>
              <a:rPr lang="en-AU" sz="3000" dirty="0">
                <a:latin typeface="+mn-lt"/>
              </a:rPr>
              <a:t>2016</a:t>
            </a:r>
          </a:p>
        </p:txBody>
      </p:sp>
      <p:graphicFrame>
        <p:nvGraphicFramePr>
          <p:cNvPr id="16" name="Chart 15"/>
          <p:cNvGraphicFramePr>
            <a:graphicFrameLocks/>
          </p:cNvGraphicFramePr>
          <p:nvPr>
            <p:extLst>
              <p:ext uri="{D42A27DB-BD31-4B8C-83A1-F6EECF244321}">
                <p14:modId xmlns:p14="http://schemas.microsoft.com/office/powerpoint/2010/main" val="2062724943"/>
              </p:ext>
            </p:extLst>
          </p:nvPr>
        </p:nvGraphicFramePr>
        <p:xfrm>
          <a:off x="323528" y="1268760"/>
          <a:ext cx="864096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26</a:t>
            </a:fld>
            <a:endParaRPr lang="en-AU">
              <a:solidFill>
                <a:prstClr val="black">
                  <a:tint val="75000"/>
                </a:prstClr>
              </a:solidFill>
            </a:endParaRPr>
          </a:p>
        </p:txBody>
      </p:sp>
    </p:spTree>
    <p:extLst>
      <p:ext uri="{BB962C8B-B14F-4D97-AF65-F5344CB8AC3E}">
        <p14:creationId xmlns:p14="http://schemas.microsoft.com/office/powerpoint/2010/main" val="592400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69887"/>
            <a:ext cx="8208912" cy="670881"/>
          </a:xfrm>
        </p:spPr>
        <p:txBody>
          <a:bodyPr>
            <a:noAutofit/>
          </a:bodyPr>
          <a:lstStyle/>
          <a:p>
            <a:pPr algn="ctr"/>
            <a:r>
              <a:rPr lang="en-AU" sz="3000" dirty="0" smtClean="0">
                <a:latin typeface="+mn-lt"/>
              </a:rPr>
              <a:t>Location of most recent sexual harassment incident at university (</a:t>
            </a:r>
            <a:r>
              <a:rPr lang="en-AU" sz="3000" dirty="0" err="1" smtClean="0">
                <a:latin typeface="+mn-lt"/>
              </a:rPr>
              <a:t>incl</a:t>
            </a:r>
            <a:r>
              <a:rPr lang="en-AU" sz="3000" dirty="0" smtClean="0">
                <a:latin typeface="+mn-lt"/>
              </a:rPr>
              <a:t> travel)</a:t>
            </a:r>
            <a:endParaRPr lang="en-AU" sz="3000"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2534855272"/>
              </p:ext>
            </p:extLst>
          </p:nvPr>
        </p:nvGraphicFramePr>
        <p:xfrm>
          <a:off x="270756" y="1340768"/>
          <a:ext cx="845847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27</a:t>
            </a:fld>
            <a:endParaRPr lang="en-AU">
              <a:solidFill>
                <a:prstClr val="black">
                  <a:tint val="75000"/>
                </a:prstClr>
              </a:solidFill>
            </a:endParaRPr>
          </a:p>
        </p:txBody>
      </p:sp>
    </p:spTree>
    <p:extLst>
      <p:ext uri="{BB962C8B-B14F-4D97-AF65-F5344CB8AC3E}">
        <p14:creationId xmlns:p14="http://schemas.microsoft.com/office/powerpoint/2010/main" val="1098080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25433"/>
            <a:ext cx="7992888" cy="864096"/>
          </a:xfrm>
        </p:spPr>
        <p:txBody>
          <a:bodyPr>
            <a:noAutofit/>
          </a:bodyPr>
          <a:lstStyle/>
          <a:p>
            <a:pPr algn="ctr"/>
            <a:r>
              <a:rPr lang="en-AU" sz="3000" dirty="0" smtClean="0">
                <a:latin typeface="+mn-lt"/>
              </a:rPr>
              <a:t>Familiarity with perpetrator(s) of most recent sexual harassment at university (</a:t>
            </a:r>
            <a:r>
              <a:rPr lang="en-AU" sz="3000" dirty="0" err="1" smtClean="0">
                <a:latin typeface="+mn-lt"/>
              </a:rPr>
              <a:t>incl</a:t>
            </a:r>
            <a:r>
              <a:rPr lang="en-AU" sz="3000" dirty="0" smtClean="0">
                <a:latin typeface="+mn-lt"/>
              </a:rPr>
              <a:t> travel)</a:t>
            </a:r>
            <a:endParaRPr lang="en-AU" sz="3000" dirty="0">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1084833915"/>
              </p:ext>
            </p:extLst>
          </p:nvPr>
        </p:nvGraphicFramePr>
        <p:xfrm>
          <a:off x="179512" y="1916832"/>
          <a:ext cx="8031325" cy="362844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1259632" y="3435534"/>
            <a:ext cx="1224136" cy="5910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600" dirty="0" smtClean="0"/>
              <a:t>Knew all of them</a:t>
            </a:r>
            <a:endParaRPr lang="en-AU" sz="1600" dirty="0"/>
          </a:p>
        </p:txBody>
      </p:sp>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28</a:t>
            </a:fld>
            <a:endParaRPr lang="en-AU">
              <a:solidFill>
                <a:prstClr val="black">
                  <a:tint val="75000"/>
                </a:prstClr>
              </a:solidFill>
            </a:endParaRPr>
          </a:p>
        </p:txBody>
      </p:sp>
    </p:spTree>
    <p:extLst>
      <p:ext uri="{BB962C8B-B14F-4D97-AF65-F5344CB8AC3E}">
        <p14:creationId xmlns:p14="http://schemas.microsoft.com/office/powerpoint/2010/main" val="2750740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64" y="596143"/>
            <a:ext cx="7886700" cy="670881"/>
          </a:xfrm>
        </p:spPr>
        <p:txBody>
          <a:bodyPr>
            <a:noAutofit/>
          </a:bodyPr>
          <a:lstStyle/>
          <a:p>
            <a:pPr algn="ctr"/>
            <a:r>
              <a:rPr lang="en-AU" sz="3000" dirty="0">
                <a:latin typeface="+mn-lt"/>
              </a:rPr>
              <a:t>Gender </a:t>
            </a:r>
            <a:r>
              <a:rPr lang="en-AU" sz="3000" dirty="0" smtClean="0">
                <a:latin typeface="+mn-lt"/>
              </a:rPr>
              <a:t>of perpetrator(s) of most recent sexual harassment at </a:t>
            </a:r>
            <a:r>
              <a:rPr lang="en-AU" sz="3000" dirty="0" smtClean="0">
                <a:latin typeface="Calibri" panose="020F0502020204030204" pitchFamily="34" charset="0"/>
              </a:rPr>
              <a:t>university </a:t>
            </a:r>
            <a:r>
              <a:rPr lang="en-AU" sz="3000" dirty="0">
                <a:latin typeface="Calibri" panose="020F0502020204030204" pitchFamily="34" charset="0"/>
              </a:rPr>
              <a:t>(</a:t>
            </a:r>
            <a:r>
              <a:rPr lang="en-AU" sz="3000" dirty="0" err="1">
                <a:latin typeface="Calibri" panose="020F0502020204030204" pitchFamily="34" charset="0"/>
              </a:rPr>
              <a:t>incl</a:t>
            </a:r>
            <a:r>
              <a:rPr lang="en-AU" sz="3000" dirty="0">
                <a:latin typeface="Calibri" panose="020F0502020204030204" pitchFamily="34" charset="0"/>
              </a:rPr>
              <a:t> travel)</a:t>
            </a:r>
          </a:p>
        </p:txBody>
      </p:sp>
      <p:graphicFrame>
        <p:nvGraphicFramePr>
          <p:cNvPr id="5" name="Chart 4"/>
          <p:cNvGraphicFramePr>
            <a:graphicFrameLocks/>
          </p:cNvGraphicFramePr>
          <p:nvPr>
            <p:extLst>
              <p:ext uri="{D42A27DB-BD31-4B8C-83A1-F6EECF244321}">
                <p14:modId xmlns:p14="http://schemas.microsoft.com/office/powerpoint/2010/main" val="3889783612"/>
              </p:ext>
            </p:extLst>
          </p:nvPr>
        </p:nvGraphicFramePr>
        <p:xfrm>
          <a:off x="506264" y="1268760"/>
          <a:ext cx="811203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29</a:t>
            </a:fld>
            <a:endParaRPr lang="en-AU">
              <a:solidFill>
                <a:prstClr val="black">
                  <a:tint val="75000"/>
                </a:prstClr>
              </a:solidFill>
            </a:endParaRPr>
          </a:p>
        </p:txBody>
      </p:sp>
    </p:spTree>
    <p:extLst>
      <p:ext uri="{BB962C8B-B14F-4D97-AF65-F5344CB8AC3E}">
        <p14:creationId xmlns:p14="http://schemas.microsoft.com/office/powerpoint/2010/main" val="400795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Context for the RNA survey</a:t>
            </a:r>
          </a:p>
        </p:txBody>
      </p:sp>
    </p:spTree>
    <p:extLst>
      <p:ext uri="{BB962C8B-B14F-4D97-AF65-F5344CB8AC3E}">
        <p14:creationId xmlns:p14="http://schemas.microsoft.com/office/powerpoint/2010/main" val="181745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10" y="778259"/>
            <a:ext cx="7886700" cy="670881"/>
          </a:xfrm>
        </p:spPr>
        <p:txBody>
          <a:bodyPr>
            <a:noAutofit/>
          </a:bodyPr>
          <a:lstStyle/>
          <a:p>
            <a:pPr algn="ctr"/>
            <a:r>
              <a:rPr lang="en-AU" sz="3000" dirty="0" smtClean="0">
                <a:latin typeface="+mn-lt"/>
              </a:rPr>
              <a:t>Nature of perpetrator of most recent sexual harassment at university (</a:t>
            </a:r>
            <a:r>
              <a:rPr lang="en-AU" sz="3000" dirty="0" err="1" smtClean="0">
                <a:latin typeface="+mn-lt"/>
              </a:rPr>
              <a:t>incl</a:t>
            </a:r>
            <a:r>
              <a:rPr lang="en-AU" sz="3000" dirty="0" smtClean="0">
                <a:latin typeface="+mn-lt"/>
              </a:rPr>
              <a:t> travel)</a:t>
            </a:r>
            <a:endParaRPr lang="en-AU" sz="30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2216774307"/>
              </p:ext>
            </p:extLst>
          </p:nvPr>
        </p:nvGraphicFramePr>
        <p:xfrm>
          <a:off x="42826" y="1700808"/>
          <a:ext cx="8993669"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FF0F44B-FF84-4827-8AA2-7E752D903702}" type="slidenum">
              <a:rPr lang="en-AU" smtClean="0">
                <a:solidFill>
                  <a:prstClr val="black">
                    <a:tint val="75000"/>
                  </a:prstClr>
                </a:solidFill>
              </a:rPr>
              <a:pPr/>
              <a:t>30</a:t>
            </a:fld>
            <a:endParaRPr lang="en-AU">
              <a:solidFill>
                <a:prstClr val="black">
                  <a:tint val="75000"/>
                </a:prstClr>
              </a:solidFill>
            </a:endParaRPr>
          </a:p>
        </p:txBody>
      </p:sp>
    </p:spTree>
    <p:extLst>
      <p:ext uri="{BB962C8B-B14F-4D97-AF65-F5344CB8AC3E}">
        <p14:creationId xmlns:p14="http://schemas.microsoft.com/office/powerpoint/2010/main" val="3301315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536" y="548680"/>
            <a:ext cx="840454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800" dirty="0">
                <a:latin typeface="+mn-lt"/>
              </a:rPr>
              <a:t> Sought </a:t>
            </a:r>
            <a:r>
              <a:rPr lang="en-AU" sz="2800" dirty="0" smtClean="0">
                <a:latin typeface="+mn-lt"/>
              </a:rPr>
              <a:t>support and assistance from university after most recent sexual harassment at university</a:t>
            </a:r>
            <a:endParaRPr lang="en-AU" sz="2800"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3062850177"/>
              </p:ext>
            </p:extLst>
          </p:nvPr>
        </p:nvGraphicFramePr>
        <p:xfrm>
          <a:off x="755576" y="1484784"/>
          <a:ext cx="7272808"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31</a:t>
            </a:fld>
            <a:endParaRPr lang="en-AU">
              <a:solidFill>
                <a:prstClr val="black">
                  <a:tint val="75000"/>
                </a:prstClr>
              </a:solidFill>
            </a:endParaRPr>
          </a:p>
        </p:txBody>
      </p:sp>
    </p:spTree>
    <p:extLst>
      <p:ext uri="{BB962C8B-B14F-4D97-AF65-F5344CB8AC3E}">
        <p14:creationId xmlns:p14="http://schemas.microsoft.com/office/powerpoint/2010/main" val="2226173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6078" y="476672"/>
            <a:ext cx="892239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800" dirty="0" smtClean="0">
                <a:latin typeface="+mn-lt"/>
              </a:rPr>
              <a:t>Reason for not seeking support from university in relation to most recent sexual harassment at university</a:t>
            </a:r>
            <a:endParaRPr lang="en-AU" sz="2800"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1121998216"/>
              </p:ext>
            </p:extLst>
          </p:nvPr>
        </p:nvGraphicFramePr>
        <p:xfrm>
          <a:off x="0" y="1484784"/>
          <a:ext cx="8820472"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32</a:t>
            </a:fld>
            <a:endParaRPr lang="en-AU">
              <a:solidFill>
                <a:prstClr val="black">
                  <a:tint val="75000"/>
                </a:prstClr>
              </a:solidFill>
            </a:endParaRPr>
          </a:p>
        </p:txBody>
      </p:sp>
    </p:spTree>
    <p:extLst>
      <p:ext uri="{BB962C8B-B14F-4D97-AF65-F5344CB8AC3E}">
        <p14:creationId xmlns:p14="http://schemas.microsoft.com/office/powerpoint/2010/main" val="1604448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91617"/>
            <a:ext cx="892239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800" dirty="0">
                <a:latin typeface="+mn-lt"/>
              </a:rPr>
              <a:t>Reasons </a:t>
            </a:r>
            <a:r>
              <a:rPr lang="en-AU" sz="2800" dirty="0" smtClean="0">
                <a:latin typeface="+mn-lt"/>
              </a:rPr>
              <a:t>for not making a report/complaint about most recent sexual harassment at university</a:t>
            </a:r>
            <a:endParaRPr lang="en-AU" sz="2800"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571725034"/>
              </p:ext>
            </p:extLst>
          </p:nvPr>
        </p:nvGraphicFramePr>
        <p:xfrm>
          <a:off x="-3076" y="1484784"/>
          <a:ext cx="8811305"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33</a:t>
            </a:fld>
            <a:endParaRPr lang="en-AU">
              <a:solidFill>
                <a:prstClr val="black">
                  <a:tint val="75000"/>
                </a:prstClr>
              </a:solidFill>
            </a:endParaRPr>
          </a:p>
        </p:txBody>
      </p:sp>
    </p:spTree>
    <p:extLst>
      <p:ext uri="{BB962C8B-B14F-4D97-AF65-F5344CB8AC3E}">
        <p14:creationId xmlns:p14="http://schemas.microsoft.com/office/powerpoint/2010/main" val="3172468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5678" y="548680"/>
            <a:ext cx="892239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000" dirty="0">
                <a:latin typeface="+mn-lt"/>
              </a:rPr>
              <a:t> Knowledge </a:t>
            </a:r>
            <a:r>
              <a:rPr lang="en-AU" sz="3000" dirty="0" smtClean="0">
                <a:latin typeface="+mn-lt"/>
              </a:rPr>
              <a:t>on where to seek support/assistance within university regarding sexual harassment  </a:t>
            </a:r>
            <a:endParaRPr lang="en-AU" sz="30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2633086179"/>
              </p:ext>
            </p:extLst>
          </p:nvPr>
        </p:nvGraphicFramePr>
        <p:xfrm>
          <a:off x="175678" y="1801975"/>
          <a:ext cx="8922398" cy="429132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34</a:t>
            </a:fld>
            <a:endParaRPr lang="en-AU">
              <a:solidFill>
                <a:prstClr val="black">
                  <a:tint val="75000"/>
                </a:prstClr>
              </a:solidFill>
            </a:endParaRPr>
          </a:p>
        </p:txBody>
      </p:sp>
    </p:spTree>
    <p:extLst>
      <p:ext uri="{BB962C8B-B14F-4D97-AF65-F5344CB8AC3E}">
        <p14:creationId xmlns:p14="http://schemas.microsoft.com/office/powerpoint/2010/main" val="979953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4704"/>
            <a:ext cx="892239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000" dirty="0">
                <a:latin typeface="+mn-lt"/>
              </a:rPr>
              <a:t> Knowledge </a:t>
            </a:r>
            <a:r>
              <a:rPr lang="en-AU" sz="3000" dirty="0" smtClean="0">
                <a:latin typeface="+mn-lt"/>
              </a:rPr>
              <a:t>on where to go within university to make a complaint about sexual harassment  </a:t>
            </a:r>
            <a:endParaRPr lang="en-AU" sz="3000"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671572280"/>
              </p:ext>
            </p:extLst>
          </p:nvPr>
        </p:nvGraphicFramePr>
        <p:xfrm>
          <a:off x="308201" y="1801973"/>
          <a:ext cx="8296247" cy="414730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35</a:t>
            </a:fld>
            <a:endParaRPr lang="en-AU">
              <a:solidFill>
                <a:prstClr val="black">
                  <a:tint val="75000"/>
                </a:prstClr>
              </a:solidFill>
            </a:endParaRPr>
          </a:p>
        </p:txBody>
      </p:sp>
    </p:spTree>
    <p:extLst>
      <p:ext uri="{BB962C8B-B14F-4D97-AF65-F5344CB8AC3E}">
        <p14:creationId xmlns:p14="http://schemas.microsoft.com/office/powerpoint/2010/main" val="3254862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Survey results – National and La Trobe</a:t>
            </a:r>
          </a:p>
          <a:p>
            <a:r>
              <a:rPr lang="en-AU" sz="2800" b="1" dirty="0" smtClean="0">
                <a:latin typeface="Calibri" panose="020F0502020204030204" pitchFamily="34" charset="0"/>
              </a:rPr>
              <a:t>Sexual Assault</a:t>
            </a:r>
          </a:p>
        </p:txBody>
      </p:sp>
    </p:spTree>
    <p:extLst>
      <p:ext uri="{BB962C8B-B14F-4D97-AF65-F5344CB8AC3E}">
        <p14:creationId xmlns:p14="http://schemas.microsoft.com/office/powerpoint/2010/main" val="3324077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98" y="262816"/>
            <a:ext cx="8993394" cy="670881"/>
          </a:xfrm>
        </p:spPr>
        <p:txBody>
          <a:bodyPr>
            <a:noAutofit/>
          </a:bodyPr>
          <a:lstStyle/>
          <a:p>
            <a:pPr algn="ctr"/>
            <a:r>
              <a:rPr lang="en-AU" sz="3000" dirty="0">
                <a:latin typeface="+mn-lt"/>
              </a:rPr>
              <a:t>Sexually </a:t>
            </a:r>
            <a:r>
              <a:rPr lang="en-AU" sz="3000" dirty="0" smtClean="0">
                <a:latin typeface="+mn-lt"/>
              </a:rPr>
              <a:t>assaulted in the community </a:t>
            </a:r>
            <a:r>
              <a:rPr lang="en-AU" sz="3000" dirty="0">
                <a:latin typeface="+mn-lt"/>
              </a:rPr>
              <a:t>2015 </a:t>
            </a:r>
            <a:r>
              <a:rPr lang="en-AU" sz="3000" dirty="0" smtClean="0">
                <a:latin typeface="+mn-lt"/>
              </a:rPr>
              <a:t>and/or 2016</a:t>
            </a:r>
            <a:endParaRPr lang="en-AU" sz="30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1798714306"/>
              </p:ext>
            </p:extLst>
          </p:nvPr>
        </p:nvGraphicFramePr>
        <p:xfrm>
          <a:off x="340299" y="1891774"/>
          <a:ext cx="3475997" cy="3312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084756449"/>
              </p:ext>
            </p:extLst>
          </p:nvPr>
        </p:nvGraphicFramePr>
        <p:xfrm>
          <a:off x="4082498" y="1268760"/>
          <a:ext cx="2080869" cy="18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800491961"/>
              </p:ext>
            </p:extLst>
          </p:nvPr>
        </p:nvGraphicFramePr>
        <p:xfrm>
          <a:off x="6429569" y="1366751"/>
          <a:ext cx="2369412" cy="189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3730692298"/>
              </p:ext>
            </p:extLst>
          </p:nvPr>
        </p:nvGraphicFramePr>
        <p:xfrm>
          <a:off x="4082498" y="3547958"/>
          <a:ext cx="2210499" cy="24733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ext uri="{D42A27DB-BD31-4B8C-83A1-F6EECF244321}">
                <p14:modId xmlns:p14="http://schemas.microsoft.com/office/powerpoint/2010/main" val="105640770"/>
              </p:ext>
            </p:extLst>
          </p:nvPr>
        </p:nvGraphicFramePr>
        <p:xfrm>
          <a:off x="6451060" y="3704868"/>
          <a:ext cx="2369412" cy="2316420"/>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37</a:t>
            </a:fld>
            <a:endParaRPr lang="en-AU">
              <a:solidFill>
                <a:prstClr val="black">
                  <a:tint val="75000"/>
                </a:prstClr>
              </a:solidFill>
            </a:endParaRPr>
          </a:p>
        </p:txBody>
      </p:sp>
    </p:spTree>
    <p:extLst>
      <p:ext uri="{BB962C8B-B14F-4D97-AF65-F5344CB8AC3E}">
        <p14:creationId xmlns:p14="http://schemas.microsoft.com/office/powerpoint/2010/main" val="435725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76" y="174727"/>
            <a:ext cx="8532440" cy="670881"/>
          </a:xfrm>
        </p:spPr>
        <p:txBody>
          <a:bodyPr>
            <a:noAutofit/>
          </a:bodyPr>
          <a:lstStyle/>
          <a:p>
            <a:pPr algn="ctr"/>
            <a:r>
              <a:rPr lang="en-AU" sz="3000" dirty="0">
                <a:latin typeface="+mn-lt"/>
              </a:rPr>
              <a:t>Sexually a</a:t>
            </a:r>
            <a:r>
              <a:rPr lang="en-AU" sz="3000" dirty="0" smtClean="0">
                <a:latin typeface="+mn-lt"/>
              </a:rPr>
              <a:t>ssaulted at university </a:t>
            </a:r>
            <a:r>
              <a:rPr lang="en-AU" sz="3000" dirty="0">
                <a:latin typeface="+mn-lt"/>
              </a:rPr>
              <a:t>in 2015 </a:t>
            </a:r>
            <a:r>
              <a:rPr lang="en-AU" sz="3000" dirty="0" smtClean="0">
                <a:latin typeface="+mn-lt"/>
              </a:rPr>
              <a:t>and/or 2016</a:t>
            </a:r>
            <a:endParaRPr lang="en-AU" sz="3000"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784296314"/>
              </p:ext>
            </p:extLst>
          </p:nvPr>
        </p:nvGraphicFramePr>
        <p:xfrm>
          <a:off x="414937" y="2276872"/>
          <a:ext cx="3266288" cy="3305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712056370"/>
              </p:ext>
            </p:extLst>
          </p:nvPr>
        </p:nvGraphicFramePr>
        <p:xfrm>
          <a:off x="3923928" y="1052736"/>
          <a:ext cx="2087214" cy="189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340513624"/>
              </p:ext>
            </p:extLst>
          </p:nvPr>
        </p:nvGraphicFramePr>
        <p:xfrm>
          <a:off x="6451060" y="1124744"/>
          <a:ext cx="2225396" cy="189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555553024"/>
              </p:ext>
            </p:extLst>
          </p:nvPr>
        </p:nvGraphicFramePr>
        <p:xfrm>
          <a:off x="3947720" y="3573016"/>
          <a:ext cx="2419639" cy="189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3156176580"/>
              </p:ext>
            </p:extLst>
          </p:nvPr>
        </p:nvGraphicFramePr>
        <p:xfrm>
          <a:off x="6367358" y="3573016"/>
          <a:ext cx="2453114" cy="189000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38</a:t>
            </a:fld>
            <a:endParaRPr lang="en-AU">
              <a:solidFill>
                <a:prstClr val="black">
                  <a:tint val="75000"/>
                </a:prstClr>
              </a:solidFill>
            </a:endParaRPr>
          </a:p>
        </p:txBody>
      </p:sp>
    </p:spTree>
    <p:extLst>
      <p:ext uri="{BB962C8B-B14F-4D97-AF65-F5344CB8AC3E}">
        <p14:creationId xmlns:p14="http://schemas.microsoft.com/office/powerpoint/2010/main" val="1272693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688"/>
            <a:ext cx="7886700" cy="670881"/>
          </a:xfrm>
        </p:spPr>
        <p:txBody>
          <a:bodyPr>
            <a:normAutofit/>
          </a:bodyPr>
          <a:lstStyle/>
          <a:p>
            <a:pPr algn="ctr"/>
            <a:r>
              <a:rPr lang="en-AU" sz="3000" dirty="0">
                <a:latin typeface="+mn-lt"/>
              </a:rPr>
              <a:t>Witnessed </a:t>
            </a:r>
            <a:r>
              <a:rPr lang="en-AU" sz="3000" dirty="0" smtClean="0">
                <a:latin typeface="+mn-lt"/>
              </a:rPr>
              <a:t>sexual assault at university </a:t>
            </a:r>
            <a:r>
              <a:rPr lang="en-AU" sz="3000" dirty="0">
                <a:latin typeface="+mn-lt"/>
              </a:rPr>
              <a:t>in 2016</a:t>
            </a:r>
          </a:p>
        </p:txBody>
      </p:sp>
      <p:graphicFrame>
        <p:nvGraphicFramePr>
          <p:cNvPr id="8" name="Chart 7"/>
          <p:cNvGraphicFramePr>
            <a:graphicFrameLocks/>
          </p:cNvGraphicFramePr>
          <p:nvPr>
            <p:extLst>
              <p:ext uri="{D42A27DB-BD31-4B8C-83A1-F6EECF244321}">
                <p14:modId xmlns:p14="http://schemas.microsoft.com/office/powerpoint/2010/main" val="2135541532"/>
              </p:ext>
            </p:extLst>
          </p:nvPr>
        </p:nvGraphicFramePr>
        <p:xfrm>
          <a:off x="628650" y="1801975"/>
          <a:ext cx="7481985" cy="377189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4FF0F44B-FF84-4827-8AA2-7E752D903702}" type="slidenum">
              <a:rPr lang="en-AU" smtClean="0">
                <a:solidFill>
                  <a:prstClr val="black">
                    <a:tint val="75000"/>
                  </a:prstClr>
                </a:solidFill>
              </a:rPr>
              <a:pPr/>
              <a:t>39</a:t>
            </a:fld>
            <a:endParaRPr lang="en-AU">
              <a:solidFill>
                <a:prstClr val="black">
                  <a:tint val="75000"/>
                </a:prstClr>
              </a:solidFill>
            </a:endParaRPr>
          </a:p>
        </p:txBody>
      </p:sp>
    </p:spTree>
    <p:extLst>
      <p:ext uri="{BB962C8B-B14F-4D97-AF65-F5344CB8AC3E}">
        <p14:creationId xmlns:p14="http://schemas.microsoft.com/office/powerpoint/2010/main" val="594765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Why conduct the </a:t>
            </a:r>
            <a:r>
              <a:rPr lang="en-AU" dirty="0" err="1" smtClean="0">
                <a:latin typeface="Calibri" panose="020F0502020204030204" pitchFamily="34" charset="0"/>
              </a:rPr>
              <a:t>Respect.Now.Always</a:t>
            </a:r>
            <a:r>
              <a:rPr lang="en-AU" dirty="0" smtClean="0">
                <a:latin typeface="Calibri" panose="020F0502020204030204" pitchFamily="34" charset="0"/>
              </a:rPr>
              <a:t> survey?</a:t>
            </a:r>
            <a:endParaRPr lang="en-AU" dirty="0">
              <a:latin typeface="Calibri" panose="020F0502020204030204" pitchFamily="34" charset="0"/>
            </a:endParaRPr>
          </a:p>
        </p:txBody>
      </p:sp>
      <p:sp>
        <p:nvSpPr>
          <p:cNvPr id="3" name="Content Placeholder 2"/>
          <p:cNvSpPr>
            <a:spLocks noGrp="1"/>
          </p:cNvSpPr>
          <p:nvPr>
            <p:ph idx="1"/>
          </p:nvPr>
        </p:nvSpPr>
        <p:spPr>
          <a:xfrm>
            <a:off x="360364" y="1052736"/>
            <a:ext cx="8351837" cy="4525963"/>
          </a:xfrm>
        </p:spPr>
        <p:txBody>
          <a:bodyPr/>
          <a:lstStyle/>
          <a:p>
            <a:pPr>
              <a:buFont typeface="Arial" panose="020B0604020202020204" pitchFamily="34" charset="0"/>
              <a:buChar char="•"/>
            </a:pPr>
            <a:r>
              <a:rPr lang="en-AU" sz="2000" dirty="0" smtClean="0">
                <a:latin typeface="Calibri" panose="020F0502020204030204" pitchFamily="34" charset="0"/>
              </a:rPr>
              <a:t>National studies from the Australian Bureau of Statistics, the Australian Human Rights Commission and other agencies have shown that sexual harassment and sexual assault are experienced by a significant proportion of the Australian population and that women are disproportionately affected by these behaviours</a:t>
            </a:r>
          </a:p>
          <a:p>
            <a:pPr>
              <a:buFont typeface="Arial" panose="020B0604020202020204" pitchFamily="34" charset="0"/>
              <a:buChar char="•"/>
            </a:pPr>
            <a:r>
              <a:rPr lang="en-AU" sz="2000" dirty="0" smtClean="0">
                <a:latin typeface="Calibri" panose="020F0502020204030204" pitchFamily="34" charset="0"/>
              </a:rPr>
              <a:t>The AHRC 2012 </a:t>
            </a:r>
            <a:r>
              <a:rPr lang="en-AU" sz="2000" i="1" dirty="0" smtClean="0">
                <a:latin typeface="Calibri" panose="020F0502020204030204" pitchFamily="34" charset="0"/>
              </a:rPr>
              <a:t>Working Without Fear: National Telephone Survey </a:t>
            </a:r>
            <a:r>
              <a:rPr lang="en-AU" sz="2000" dirty="0" smtClean="0">
                <a:latin typeface="Calibri" panose="020F0502020204030204" pitchFamily="34" charset="0"/>
              </a:rPr>
              <a:t>(2012) found that:</a:t>
            </a:r>
          </a:p>
          <a:p>
            <a:pPr lvl="2">
              <a:buFont typeface="Calibri" panose="020F0502020204030204" pitchFamily="34" charset="0"/>
              <a:buChar char="─"/>
            </a:pPr>
            <a:r>
              <a:rPr lang="en-AU" sz="2000" dirty="0" smtClean="0">
                <a:latin typeface="Calibri" panose="020F0502020204030204" pitchFamily="34" charset="0"/>
              </a:rPr>
              <a:t>approximately 1 in 5 people (21%) aged 15 years and older had experienced sexual harassment in the workplace in the last five years;</a:t>
            </a:r>
          </a:p>
          <a:p>
            <a:pPr lvl="2">
              <a:buFont typeface="Calibri" panose="020F0502020204030204" pitchFamily="34" charset="0"/>
              <a:buChar char="─"/>
            </a:pPr>
            <a:r>
              <a:rPr lang="en-AU" sz="2000" dirty="0" smtClean="0">
                <a:latin typeface="Calibri" panose="020F0502020204030204" pitchFamily="34" charset="0"/>
              </a:rPr>
              <a:t>women (25%) were much more likely than men (16%) to experience </a:t>
            </a:r>
            <a:r>
              <a:rPr lang="en-AU" sz="2000" dirty="0">
                <a:latin typeface="Calibri" panose="020F0502020204030204" pitchFamily="34" charset="0"/>
              </a:rPr>
              <a:t>sexual harassment in the </a:t>
            </a:r>
            <a:r>
              <a:rPr lang="en-AU" sz="2000" dirty="0" smtClean="0">
                <a:latin typeface="Calibri" panose="020F0502020204030204" pitchFamily="34" charset="0"/>
              </a:rPr>
              <a:t>workplace;</a:t>
            </a:r>
          </a:p>
          <a:p>
            <a:pPr lvl="2">
              <a:buFont typeface="Calibri" panose="020F0502020204030204" pitchFamily="34" charset="0"/>
              <a:buChar char="─"/>
            </a:pPr>
            <a:r>
              <a:rPr lang="en-AU" sz="2000" dirty="0" smtClean="0">
                <a:latin typeface="Calibri" panose="020F0502020204030204" pitchFamily="34" charset="0"/>
              </a:rPr>
              <a:t>both men and women were more likely to be sexually harassed or sexually assaulted by a man; and</a:t>
            </a:r>
          </a:p>
          <a:p>
            <a:pPr lvl="2">
              <a:buFont typeface="Calibri" panose="020F0502020204030204" pitchFamily="34" charset="0"/>
              <a:buChar char="─"/>
            </a:pPr>
            <a:r>
              <a:rPr lang="en-AU" sz="2000" dirty="0">
                <a:latin typeface="Calibri" panose="020F0502020204030204" pitchFamily="34" charset="0"/>
              </a:rPr>
              <a:t>v</a:t>
            </a:r>
            <a:r>
              <a:rPr lang="en-AU" sz="2000" dirty="0" smtClean="0">
                <a:latin typeface="Calibri" panose="020F0502020204030204" pitchFamily="34" charset="0"/>
              </a:rPr>
              <a:t>ery few people who had experienced sexual harassment or sexual assault reported their experience.</a:t>
            </a:r>
          </a:p>
        </p:txBody>
      </p:sp>
    </p:spTree>
    <p:extLst>
      <p:ext uri="{BB962C8B-B14F-4D97-AF65-F5344CB8AC3E}">
        <p14:creationId xmlns:p14="http://schemas.microsoft.com/office/powerpoint/2010/main" val="1341076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3774" y="764708"/>
            <a:ext cx="892239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000" dirty="0">
                <a:latin typeface="+mn-lt"/>
              </a:rPr>
              <a:t> Knowledge </a:t>
            </a:r>
            <a:r>
              <a:rPr lang="en-AU" sz="3000" dirty="0" smtClean="0">
                <a:latin typeface="+mn-lt"/>
              </a:rPr>
              <a:t>on where to seek support/assistance within university regarding sexual assault</a:t>
            </a:r>
            <a:endParaRPr lang="en-AU" sz="3000"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4054331495"/>
              </p:ext>
            </p:extLst>
          </p:nvPr>
        </p:nvGraphicFramePr>
        <p:xfrm>
          <a:off x="113774" y="1892851"/>
          <a:ext cx="8835798" cy="393128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40</a:t>
            </a:fld>
            <a:endParaRPr lang="en-AU">
              <a:solidFill>
                <a:prstClr val="black">
                  <a:tint val="75000"/>
                </a:prstClr>
              </a:solidFill>
            </a:endParaRPr>
          </a:p>
        </p:txBody>
      </p:sp>
    </p:spTree>
    <p:extLst>
      <p:ext uri="{BB962C8B-B14F-4D97-AF65-F5344CB8AC3E}">
        <p14:creationId xmlns:p14="http://schemas.microsoft.com/office/powerpoint/2010/main" val="2657279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8023" y="764704"/>
            <a:ext cx="892239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000" dirty="0">
                <a:latin typeface="+mn-lt"/>
              </a:rPr>
              <a:t> Knowledge </a:t>
            </a:r>
            <a:r>
              <a:rPr lang="en-AU" sz="3000" dirty="0" smtClean="0">
                <a:latin typeface="+mn-lt"/>
              </a:rPr>
              <a:t>on where to go within university to make a complaint about sexual assault</a:t>
            </a:r>
            <a:endParaRPr lang="en-AU" sz="30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1009172215"/>
              </p:ext>
            </p:extLst>
          </p:nvPr>
        </p:nvGraphicFramePr>
        <p:xfrm>
          <a:off x="224663" y="1885438"/>
          <a:ext cx="8739825" cy="399183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41</a:t>
            </a:fld>
            <a:endParaRPr lang="en-AU">
              <a:solidFill>
                <a:prstClr val="black">
                  <a:tint val="75000"/>
                </a:prstClr>
              </a:solidFill>
            </a:endParaRPr>
          </a:p>
        </p:txBody>
      </p:sp>
    </p:spTree>
    <p:extLst>
      <p:ext uri="{BB962C8B-B14F-4D97-AF65-F5344CB8AC3E}">
        <p14:creationId xmlns:p14="http://schemas.microsoft.com/office/powerpoint/2010/main" val="3038915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379" y="764704"/>
            <a:ext cx="8922398" cy="6708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000" dirty="0">
                <a:latin typeface="+mn-lt"/>
              </a:rPr>
              <a:t> Knowledge </a:t>
            </a:r>
            <a:r>
              <a:rPr lang="en-AU" sz="3000" dirty="0" smtClean="0">
                <a:latin typeface="+mn-lt"/>
              </a:rPr>
              <a:t>of university policy on sexual assault</a:t>
            </a:r>
            <a:endParaRPr lang="en-AU" sz="3000"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212640436"/>
              </p:ext>
            </p:extLst>
          </p:nvPr>
        </p:nvGraphicFramePr>
        <p:xfrm>
          <a:off x="217666" y="1724487"/>
          <a:ext cx="8314774" cy="415278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FF0F44B-FF84-4827-8AA2-7E752D903702}" type="slidenum">
              <a:rPr lang="en-AU" smtClean="0">
                <a:solidFill>
                  <a:prstClr val="black">
                    <a:tint val="75000"/>
                  </a:prstClr>
                </a:solidFill>
              </a:rPr>
              <a:pPr/>
              <a:t>42</a:t>
            </a:fld>
            <a:endParaRPr lang="en-AU">
              <a:solidFill>
                <a:prstClr val="black">
                  <a:tint val="75000"/>
                </a:prstClr>
              </a:solidFill>
            </a:endParaRPr>
          </a:p>
        </p:txBody>
      </p:sp>
    </p:spTree>
    <p:extLst>
      <p:ext uri="{BB962C8B-B14F-4D97-AF65-F5344CB8AC3E}">
        <p14:creationId xmlns:p14="http://schemas.microsoft.com/office/powerpoint/2010/main" val="2280123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Promoting a respectful community and preventing sexual harassment/sexual assault</a:t>
            </a:r>
          </a:p>
        </p:txBody>
      </p:sp>
    </p:spTree>
    <p:extLst>
      <p:ext uri="{BB962C8B-B14F-4D97-AF65-F5344CB8AC3E}">
        <p14:creationId xmlns:p14="http://schemas.microsoft.com/office/powerpoint/2010/main" val="114403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980" y="908720"/>
            <a:ext cx="8351837" cy="4525963"/>
          </a:xfrm>
        </p:spPr>
        <p:txBody>
          <a:bodyPr/>
          <a:lstStyle/>
          <a:p>
            <a:pPr marL="0" indent="0"/>
            <a:r>
              <a:rPr lang="en-AU" b="1" dirty="0" smtClean="0">
                <a:latin typeface="Calibri" panose="020F0502020204030204" pitchFamily="34" charset="0"/>
              </a:rPr>
              <a:t>La Trobe has a comprehensive suite of planning and policy documents which drive action, including:</a:t>
            </a:r>
            <a:endParaRPr lang="en-AU" dirty="0">
              <a:latin typeface="Calibri" panose="020F0502020204030204" pitchFamily="34" charset="0"/>
            </a:endParaRPr>
          </a:p>
          <a:p>
            <a:pPr lvl="1">
              <a:buFont typeface="Arial" panose="020B0604020202020204" pitchFamily="34" charset="0"/>
              <a:buChar char="•"/>
            </a:pPr>
            <a:r>
              <a:rPr lang="en-AU" sz="1600" dirty="0">
                <a:latin typeface="Calibri" panose="020F0502020204030204" pitchFamily="34" charset="0"/>
              </a:rPr>
              <a:t>Diversity and Inclusion Strategy</a:t>
            </a:r>
          </a:p>
          <a:p>
            <a:pPr lvl="1">
              <a:buFont typeface="Arial" panose="020B0604020202020204" pitchFamily="34" charset="0"/>
              <a:buChar char="•"/>
            </a:pPr>
            <a:r>
              <a:rPr lang="en-AU" sz="1600" dirty="0">
                <a:latin typeface="Calibri" panose="020F0502020204030204" pitchFamily="34" charset="0"/>
              </a:rPr>
              <a:t>HR Gender Equity Strategy</a:t>
            </a:r>
          </a:p>
          <a:p>
            <a:pPr lvl="1">
              <a:buFont typeface="Arial" panose="020B0604020202020204" pitchFamily="34" charset="0"/>
              <a:buChar char="•"/>
            </a:pPr>
            <a:r>
              <a:rPr lang="en-AU" sz="1600" dirty="0">
                <a:latin typeface="Calibri" panose="020F0502020204030204" pitchFamily="34" charset="0"/>
              </a:rPr>
              <a:t>Diversity and Inclusion Policy </a:t>
            </a:r>
          </a:p>
          <a:p>
            <a:pPr lvl="1">
              <a:buFont typeface="Arial" panose="020B0604020202020204" pitchFamily="34" charset="0"/>
              <a:buChar char="•"/>
            </a:pPr>
            <a:r>
              <a:rPr lang="en-AU" sz="1600" dirty="0">
                <a:latin typeface="Calibri" panose="020F0502020204030204" pitchFamily="34" charset="0"/>
              </a:rPr>
              <a:t>Gender Equity </a:t>
            </a:r>
            <a:r>
              <a:rPr lang="en-AU" sz="1600" dirty="0" smtClean="0">
                <a:latin typeface="Calibri" panose="020F0502020204030204" pitchFamily="34" charset="0"/>
              </a:rPr>
              <a:t>Policy</a:t>
            </a:r>
          </a:p>
          <a:p>
            <a:pPr lvl="1">
              <a:buFont typeface="Arial" panose="020B0604020202020204" pitchFamily="34" charset="0"/>
              <a:buChar char="•"/>
            </a:pPr>
            <a:r>
              <a:rPr lang="en-AU" sz="1600" dirty="0">
                <a:latin typeface="Calibri" panose="020F0502020204030204" pitchFamily="34" charset="0"/>
              </a:rPr>
              <a:t>Student </a:t>
            </a:r>
            <a:r>
              <a:rPr lang="en-AU" sz="1600" dirty="0" smtClean="0">
                <a:latin typeface="Calibri" panose="020F0502020204030204" pitchFamily="34" charset="0"/>
              </a:rPr>
              <a:t>Charter – acknowledgement mandated as part of enrolment</a:t>
            </a:r>
            <a:endParaRPr lang="en-AU" sz="1600" dirty="0">
              <a:latin typeface="Calibri" panose="020F0502020204030204" pitchFamily="34" charset="0"/>
            </a:endParaRPr>
          </a:p>
          <a:p>
            <a:pPr lvl="1">
              <a:buFont typeface="Arial" panose="020B0604020202020204" pitchFamily="34" charset="0"/>
              <a:buChar char="•"/>
            </a:pPr>
            <a:r>
              <a:rPr lang="en-AU" sz="1600" dirty="0" smtClean="0">
                <a:latin typeface="Calibri" panose="020F0502020204030204" pitchFamily="34" charset="0"/>
              </a:rPr>
              <a:t>Student </a:t>
            </a:r>
            <a:r>
              <a:rPr lang="en-AU" sz="1600" dirty="0">
                <a:latin typeface="Calibri" panose="020F0502020204030204" pitchFamily="34" charset="0"/>
              </a:rPr>
              <a:t>Behaviours Policy </a:t>
            </a:r>
            <a:endParaRPr lang="en-AU" sz="1600" dirty="0" smtClean="0">
              <a:latin typeface="Calibri" panose="020F0502020204030204" pitchFamily="34" charset="0"/>
            </a:endParaRPr>
          </a:p>
          <a:p>
            <a:pPr lvl="1">
              <a:buFont typeface="Arial" panose="020B0604020202020204" pitchFamily="34" charset="0"/>
              <a:buChar char="•"/>
            </a:pPr>
            <a:r>
              <a:rPr lang="en-AU" sz="1600" dirty="0" smtClean="0">
                <a:latin typeface="Calibri" panose="020F0502020204030204" pitchFamily="34" charset="0"/>
              </a:rPr>
              <a:t>Rules of Residence</a:t>
            </a:r>
          </a:p>
          <a:p>
            <a:pPr lvl="1">
              <a:buFont typeface="Arial" panose="020B0604020202020204" pitchFamily="34" charset="0"/>
              <a:buChar char="•"/>
            </a:pPr>
            <a:r>
              <a:rPr lang="en-AU" sz="1600" dirty="0" smtClean="0">
                <a:latin typeface="Calibri" panose="020F0502020204030204" pitchFamily="34" charset="0"/>
              </a:rPr>
              <a:t>Alcohol </a:t>
            </a:r>
            <a:r>
              <a:rPr lang="en-AU" sz="1600" dirty="0">
                <a:latin typeface="Calibri" panose="020F0502020204030204" pitchFamily="34" charset="0"/>
              </a:rPr>
              <a:t>and Drugs Policy and </a:t>
            </a:r>
            <a:r>
              <a:rPr lang="en-AU" sz="1600" dirty="0" smtClean="0">
                <a:latin typeface="Calibri" panose="020F0502020204030204" pitchFamily="34" charset="0"/>
              </a:rPr>
              <a:t>Procedure</a:t>
            </a:r>
          </a:p>
          <a:p>
            <a:pPr lvl="1">
              <a:buFont typeface="Arial" panose="020B0604020202020204" pitchFamily="34" charset="0"/>
              <a:buChar char="•"/>
            </a:pPr>
            <a:r>
              <a:rPr lang="en-AU" sz="1600" dirty="0" smtClean="0">
                <a:latin typeface="Calibri" panose="020F0502020204030204" pitchFamily="34" charset="0"/>
              </a:rPr>
              <a:t>Responding </a:t>
            </a:r>
            <a:r>
              <a:rPr lang="en-AU" sz="1600" dirty="0">
                <a:latin typeface="Calibri" panose="020F0502020204030204" pitchFamily="34" charset="0"/>
              </a:rPr>
              <a:t>to Violence </a:t>
            </a:r>
            <a:r>
              <a:rPr lang="en-AU" sz="1600" dirty="0" smtClean="0">
                <a:latin typeface="Calibri" panose="020F0502020204030204" pitchFamily="34" charset="0"/>
              </a:rPr>
              <a:t>Procedure</a:t>
            </a:r>
          </a:p>
          <a:p>
            <a:pPr lvl="1">
              <a:buFont typeface="Arial" panose="020B0604020202020204" pitchFamily="34" charset="0"/>
              <a:buChar char="•"/>
            </a:pPr>
            <a:r>
              <a:rPr lang="en-AU" sz="1600" smtClean="0">
                <a:latin typeface="Calibri" panose="020F0502020204030204" pitchFamily="34" charset="0"/>
              </a:rPr>
              <a:t>Code </a:t>
            </a:r>
            <a:r>
              <a:rPr lang="en-AU" sz="1600" dirty="0">
                <a:latin typeface="Calibri" panose="020F0502020204030204" pitchFamily="34" charset="0"/>
              </a:rPr>
              <a:t>of Conduct for staff </a:t>
            </a:r>
            <a:endParaRPr lang="en-AU" sz="1600" dirty="0" smtClean="0">
              <a:latin typeface="Calibri" panose="020F0502020204030204" pitchFamily="34" charset="0"/>
            </a:endParaRPr>
          </a:p>
          <a:p>
            <a:pPr lvl="1">
              <a:buFont typeface="Arial" panose="020B0604020202020204" pitchFamily="34" charset="0"/>
              <a:buChar char="•"/>
            </a:pPr>
            <a:r>
              <a:rPr lang="en-AU" sz="1600" dirty="0" smtClean="0">
                <a:latin typeface="Calibri" panose="020F0502020204030204" pitchFamily="34" charset="0"/>
              </a:rPr>
              <a:t>Working with Children Policy</a:t>
            </a:r>
          </a:p>
          <a:p>
            <a:pPr lvl="1">
              <a:buFont typeface="Arial" panose="020B0604020202020204" pitchFamily="34" charset="0"/>
              <a:buChar char="•"/>
            </a:pPr>
            <a:endParaRPr lang="en-AU" dirty="0">
              <a:latin typeface="Calibri" panose="020F0502020204030204" pitchFamily="34" charset="0"/>
            </a:endParaRPr>
          </a:p>
          <a:p>
            <a:pPr lvl="1"/>
            <a:endParaRPr lang="en-AU" dirty="0" smtClean="0">
              <a:latin typeface="Calibri" panose="020F0502020204030204" pitchFamily="34" charset="0"/>
            </a:endParaRPr>
          </a:p>
          <a:p>
            <a:pPr marL="342900" indent="-342900">
              <a:buFont typeface="Arial" panose="020B0604020202020204" pitchFamily="34" charset="0"/>
              <a:buChar char="•"/>
            </a:pPr>
            <a:endParaRPr lang="en-AU" dirty="0" smtClean="0">
              <a:latin typeface="Calibri" panose="020F0502020204030204" pitchFamily="34" charset="0"/>
            </a:endParaRPr>
          </a:p>
          <a:p>
            <a:pPr marL="342900" indent="-342900">
              <a:buFont typeface="Arial" panose="020B0604020202020204" pitchFamily="34" charset="0"/>
              <a:buChar char="•"/>
            </a:pPr>
            <a:endParaRPr lang="en-AU" dirty="0" smtClean="0">
              <a:latin typeface="Calibri" panose="020F0502020204030204" pitchFamily="34" charset="0"/>
            </a:endParaRPr>
          </a:p>
        </p:txBody>
      </p:sp>
      <p:sp>
        <p:nvSpPr>
          <p:cNvPr id="7" name="Title 1"/>
          <p:cNvSpPr>
            <a:spLocks noGrp="1"/>
          </p:cNvSpPr>
          <p:nvPr>
            <p:ph type="title"/>
          </p:nvPr>
        </p:nvSpPr>
        <p:spPr>
          <a:xfrm>
            <a:off x="389980" y="248300"/>
            <a:ext cx="2178867" cy="426730"/>
          </a:xfrm>
        </p:spPr>
        <p:txBody>
          <a:bodyPr/>
          <a:lstStyle/>
          <a:p>
            <a:r>
              <a:rPr lang="en-AU" altLang="en-US" dirty="0" smtClean="0">
                <a:latin typeface="Calibri" panose="020F0502020204030204" pitchFamily="34" charset="0"/>
              </a:rPr>
              <a:t>Prevention</a:t>
            </a:r>
            <a:r>
              <a:rPr lang="en-US" altLang="en-US" dirty="0">
                <a:latin typeface="Calibri" panose="020F0502020204030204" pitchFamily="34" charset="0"/>
              </a:rPr>
              <a:t/>
            </a:r>
            <a:br>
              <a:rPr lang="en-US" altLang="en-US" dirty="0">
                <a:latin typeface="Calibri" panose="020F0502020204030204" pitchFamily="34" charset="0"/>
              </a:rPr>
            </a:br>
            <a:endParaRPr lang="en-AU" dirty="0">
              <a:latin typeface="Calibri" panose="020F0502020204030204" pitchFamily="34" charset="0"/>
            </a:endParaRPr>
          </a:p>
        </p:txBody>
      </p:sp>
    </p:spTree>
    <p:extLst>
      <p:ext uri="{BB962C8B-B14F-4D97-AF65-F5344CB8AC3E}">
        <p14:creationId xmlns:p14="http://schemas.microsoft.com/office/powerpoint/2010/main" val="729398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516" y="673542"/>
            <a:ext cx="8351837" cy="4525963"/>
          </a:xfrm>
        </p:spPr>
        <p:txBody>
          <a:bodyPr/>
          <a:lstStyle/>
          <a:p>
            <a:pPr marL="0" indent="0"/>
            <a:r>
              <a:rPr lang="en-AU" sz="1600" b="1" dirty="0" smtClean="0">
                <a:latin typeface="Calibri" panose="020F0502020204030204" pitchFamily="34" charset="0"/>
              </a:rPr>
              <a:t>We undertake a range of awareness raising activities and training</a:t>
            </a:r>
            <a:endParaRPr lang="en-AU" sz="1600" b="1" dirty="0">
              <a:latin typeface="Calibri" panose="020F0502020204030204" pitchFamily="34" charset="0"/>
            </a:endParaRPr>
          </a:p>
          <a:p>
            <a:pPr marL="285750" indent="-285750">
              <a:buFont typeface="Arial" panose="020B0604020202020204" pitchFamily="34" charset="0"/>
              <a:buChar char="•"/>
            </a:pPr>
            <a:r>
              <a:rPr lang="en-AU" sz="1600" dirty="0" smtClean="0">
                <a:latin typeface="Calibri" panose="020F0502020204030204" pitchFamily="34" charset="0"/>
              </a:rPr>
              <a:t>Speak Up </a:t>
            </a:r>
            <a:r>
              <a:rPr lang="en-AU" sz="1600" dirty="0">
                <a:latin typeface="Calibri" panose="020F0502020204030204" pitchFamily="34" charset="0"/>
              </a:rPr>
              <a:t>central web portal for students to seek information, advice and support </a:t>
            </a:r>
          </a:p>
          <a:p>
            <a:pPr marL="285750" indent="-285750">
              <a:buFont typeface="Arial" panose="020B0604020202020204" pitchFamily="34" charset="0"/>
              <a:buChar char="•"/>
            </a:pPr>
            <a:r>
              <a:rPr lang="en-AU" sz="1600" dirty="0" smtClean="0">
                <a:latin typeface="Calibri" panose="020F0502020204030204" pitchFamily="34" charset="0"/>
              </a:rPr>
              <a:t>‘</a:t>
            </a:r>
            <a:r>
              <a:rPr lang="en-AU" sz="1600" dirty="0">
                <a:latin typeface="Calibri" panose="020F0502020204030204" pitchFamily="34" charset="0"/>
              </a:rPr>
              <a:t>Respect at La Trobe’ program to address prevention and the drivers of violence, as well as providing timely support for </a:t>
            </a:r>
            <a:r>
              <a:rPr lang="en-AU" sz="1600" dirty="0" smtClean="0">
                <a:latin typeface="Calibri" panose="020F0502020204030204" pitchFamily="34" charset="0"/>
              </a:rPr>
              <a:t>disclosures</a:t>
            </a:r>
          </a:p>
          <a:p>
            <a:pPr marL="285750" indent="-285750">
              <a:buFont typeface="Arial" panose="020B0604020202020204" pitchFamily="34" charset="0"/>
              <a:buChar char="•"/>
            </a:pPr>
            <a:r>
              <a:rPr lang="en-AU" sz="1600" dirty="0">
                <a:latin typeface="Calibri" panose="020F0502020204030204" pitchFamily="34" charset="0"/>
              </a:rPr>
              <a:t>A social media campaign targeting students via Facebook, Twitter and other online </a:t>
            </a:r>
            <a:r>
              <a:rPr lang="en-AU" sz="1600" dirty="0" smtClean="0">
                <a:latin typeface="Calibri" panose="020F0502020204030204" pitchFamily="34" charset="0"/>
              </a:rPr>
              <a:t>portals</a:t>
            </a:r>
          </a:p>
          <a:p>
            <a:pPr marL="285750" indent="-285750">
              <a:buFont typeface="Arial" panose="020B0604020202020204" pitchFamily="34" charset="0"/>
              <a:buChar char="•"/>
            </a:pPr>
            <a:r>
              <a:rPr lang="en-AU" sz="1600" dirty="0">
                <a:latin typeface="Calibri" panose="020F0502020204030204" pitchFamily="34" charset="0"/>
              </a:rPr>
              <a:t>Presentations into the La Trobe Student Union internal conference</a:t>
            </a:r>
            <a:endParaRPr lang="en-AU" sz="1600" dirty="0" smtClean="0">
              <a:latin typeface="Calibri" panose="020F0502020204030204" pitchFamily="34" charset="0"/>
            </a:endParaRPr>
          </a:p>
          <a:p>
            <a:pPr marL="285750" indent="-285750">
              <a:buFont typeface="Arial" panose="020B0604020202020204" pitchFamily="34" charset="0"/>
              <a:buChar char="•"/>
            </a:pPr>
            <a:r>
              <a:rPr lang="en-AU" sz="1600" dirty="0" smtClean="0">
                <a:latin typeface="Calibri" panose="020F0502020204030204" pitchFamily="34" charset="0"/>
              </a:rPr>
              <a:t>Student training – ‘Consent </a:t>
            </a:r>
            <a:r>
              <a:rPr lang="en-AU" sz="1600" dirty="0">
                <a:latin typeface="Calibri" panose="020F0502020204030204" pitchFamily="34" charset="0"/>
              </a:rPr>
              <a:t>and healthy </a:t>
            </a:r>
            <a:r>
              <a:rPr lang="en-AU" sz="1600" dirty="0" smtClean="0">
                <a:latin typeface="Calibri" panose="020F0502020204030204" pitchFamily="34" charset="0"/>
              </a:rPr>
              <a:t>relationships’  and ‘Responding </a:t>
            </a:r>
            <a:r>
              <a:rPr lang="en-AU" sz="1600" dirty="0">
                <a:latin typeface="Calibri" panose="020F0502020204030204" pitchFamily="34" charset="0"/>
              </a:rPr>
              <a:t>to </a:t>
            </a:r>
            <a:r>
              <a:rPr lang="en-AU" sz="1600" dirty="0" smtClean="0">
                <a:latin typeface="Calibri" panose="020F0502020204030204" pitchFamily="34" charset="0"/>
              </a:rPr>
              <a:t>disclosures’</a:t>
            </a:r>
          </a:p>
          <a:p>
            <a:pPr marL="285750" indent="-285750">
              <a:buFont typeface="Arial" panose="020B0604020202020204" pitchFamily="34" charset="0"/>
              <a:buChar char="•"/>
            </a:pPr>
            <a:r>
              <a:rPr lang="en-AU" sz="1600" dirty="0">
                <a:latin typeface="Calibri" panose="020F0502020204030204" pitchFamily="34" charset="0"/>
              </a:rPr>
              <a:t>Tailored training for welfare officers and accommodation services staff and student </a:t>
            </a:r>
            <a:r>
              <a:rPr lang="en-AU" sz="1600" dirty="0" smtClean="0">
                <a:latin typeface="Calibri" panose="020F0502020204030204" pitchFamily="34" charset="0"/>
              </a:rPr>
              <a:t>ambassadors/leaders</a:t>
            </a:r>
            <a:endParaRPr lang="en-AU" sz="1600" dirty="0">
              <a:latin typeface="Calibri" panose="020F0502020204030204" pitchFamily="34" charset="0"/>
            </a:endParaRPr>
          </a:p>
          <a:p>
            <a:pPr marL="285750" indent="-285750">
              <a:buFont typeface="Arial" panose="020B0604020202020204" pitchFamily="34" charset="0"/>
              <a:buChar char="•"/>
            </a:pPr>
            <a:r>
              <a:rPr lang="en-AU" sz="1600" dirty="0">
                <a:latin typeface="Calibri" panose="020F0502020204030204" pitchFamily="34" charset="0"/>
              </a:rPr>
              <a:t>Residential Education </a:t>
            </a:r>
            <a:r>
              <a:rPr lang="en-AU" sz="1600" dirty="0" smtClean="0">
                <a:latin typeface="Calibri" panose="020F0502020204030204" pitchFamily="34" charset="0"/>
              </a:rPr>
              <a:t>Program</a:t>
            </a:r>
          </a:p>
          <a:p>
            <a:pPr marL="285750" indent="-285750">
              <a:buFont typeface="Arial" panose="020B0604020202020204" pitchFamily="34" charset="0"/>
              <a:buChar char="•"/>
            </a:pPr>
            <a:r>
              <a:rPr lang="en-AU" sz="1600" dirty="0" smtClean="0">
                <a:latin typeface="Calibri" panose="020F0502020204030204" pitchFamily="34" charset="0"/>
              </a:rPr>
              <a:t>Briefings to sporting and other student clubs</a:t>
            </a:r>
          </a:p>
          <a:p>
            <a:pPr marL="285750" indent="-285750">
              <a:buFont typeface="Arial" panose="020B0604020202020204" pitchFamily="34" charset="0"/>
              <a:buChar char="•"/>
            </a:pPr>
            <a:r>
              <a:rPr lang="en-AU" sz="1600" dirty="0" smtClean="0">
                <a:latin typeface="Calibri" panose="020F0502020204030204" pitchFamily="34" charset="0"/>
              </a:rPr>
              <a:t>Information </a:t>
            </a:r>
            <a:r>
              <a:rPr lang="en-AU" sz="1600" dirty="0">
                <a:latin typeface="Calibri" panose="020F0502020204030204" pitchFamily="34" charset="0"/>
              </a:rPr>
              <a:t>embedded into post graduate student induction sessions and induction packs </a:t>
            </a:r>
          </a:p>
          <a:p>
            <a:pPr marL="285750" indent="-285750">
              <a:buFont typeface="Arial" panose="020B0604020202020204" pitchFamily="34" charset="0"/>
              <a:buChar char="•"/>
            </a:pPr>
            <a:r>
              <a:rPr lang="en-AU" sz="1600" dirty="0" smtClean="0">
                <a:latin typeface="Calibri" panose="020F0502020204030204" pitchFamily="34" charset="0"/>
              </a:rPr>
              <a:t>Graduate </a:t>
            </a:r>
            <a:r>
              <a:rPr lang="en-AU" sz="1600" dirty="0">
                <a:latin typeface="Calibri" panose="020F0502020204030204" pitchFamily="34" charset="0"/>
              </a:rPr>
              <a:t>Research School communications from the Dean and via the online scholar </a:t>
            </a:r>
            <a:r>
              <a:rPr lang="en-AU" sz="1600" dirty="0" smtClean="0">
                <a:latin typeface="Calibri" panose="020F0502020204030204" pitchFamily="34" charset="0"/>
              </a:rPr>
              <a:t>publication</a:t>
            </a:r>
            <a:endParaRPr lang="en-AU" sz="1600" dirty="0">
              <a:latin typeface="Calibri" panose="020F0502020204030204" pitchFamily="34" charset="0"/>
            </a:endParaRPr>
          </a:p>
          <a:p>
            <a:pPr marL="285750" indent="-285750">
              <a:buFont typeface="Arial" panose="020B0604020202020204" pitchFamily="34" charset="0"/>
              <a:buChar char="•"/>
            </a:pPr>
            <a:r>
              <a:rPr lang="en-AU" sz="1600" dirty="0" smtClean="0">
                <a:latin typeface="Calibri" panose="020F0502020204030204" pitchFamily="34" charset="0"/>
              </a:rPr>
              <a:t>Information </a:t>
            </a:r>
            <a:r>
              <a:rPr lang="en-AU" sz="1600" dirty="0">
                <a:latin typeface="Calibri" panose="020F0502020204030204" pitchFamily="34" charset="0"/>
              </a:rPr>
              <a:t>and presentations into </a:t>
            </a:r>
            <a:r>
              <a:rPr lang="en-AU" sz="1600" dirty="0" smtClean="0">
                <a:latin typeface="Calibri" panose="020F0502020204030204" pitchFamily="34" charset="0"/>
              </a:rPr>
              <a:t>La Trobe101 </a:t>
            </a:r>
            <a:r>
              <a:rPr lang="en-AU" sz="1600" dirty="0">
                <a:latin typeface="Calibri" panose="020F0502020204030204" pitchFamily="34" charset="0"/>
              </a:rPr>
              <a:t>induction </a:t>
            </a:r>
            <a:r>
              <a:rPr lang="en-AU" sz="1600" dirty="0" smtClean="0">
                <a:latin typeface="Calibri" panose="020F0502020204030204" pitchFamily="34" charset="0"/>
              </a:rPr>
              <a:t>sessions for staff</a:t>
            </a:r>
          </a:p>
          <a:p>
            <a:pPr marL="285750" indent="-285750">
              <a:buFont typeface="Arial" panose="020B0604020202020204" pitchFamily="34" charset="0"/>
              <a:buChar char="•"/>
            </a:pPr>
            <a:r>
              <a:rPr lang="en-AU" sz="1600" dirty="0">
                <a:latin typeface="Calibri" panose="020F0502020204030204" pitchFamily="34" charset="0"/>
              </a:rPr>
              <a:t>Staff training around ‘Making it safe on campus’ and ‘Addressing concerning behaviours’ </a:t>
            </a:r>
            <a:r>
              <a:rPr lang="en-AU" sz="1600" dirty="0" smtClean="0">
                <a:latin typeface="Calibri" panose="020F0502020204030204" pitchFamily="34" charset="0"/>
              </a:rPr>
              <a:t> and ‘Positive </a:t>
            </a:r>
            <a:r>
              <a:rPr lang="en-AU" sz="1600" dirty="0">
                <a:latin typeface="Calibri" panose="020F0502020204030204" pitchFamily="34" charset="0"/>
              </a:rPr>
              <a:t>Workplace </a:t>
            </a:r>
            <a:r>
              <a:rPr lang="en-AU" sz="1600" dirty="0" smtClean="0">
                <a:latin typeface="Calibri" panose="020F0502020204030204" pitchFamily="34" charset="0"/>
              </a:rPr>
              <a:t>Behaviour’</a:t>
            </a:r>
          </a:p>
          <a:p>
            <a:pPr marL="0" indent="0"/>
            <a:endParaRPr lang="en-AU" sz="1600" dirty="0" smtClean="0">
              <a:latin typeface="Calibri" panose="020F0502020204030204" pitchFamily="34" charset="0"/>
            </a:endParaRPr>
          </a:p>
        </p:txBody>
      </p:sp>
      <p:sp>
        <p:nvSpPr>
          <p:cNvPr id="6" name="Title 1"/>
          <p:cNvSpPr txBox="1">
            <a:spLocks/>
          </p:cNvSpPr>
          <p:nvPr/>
        </p:nvSpPr>
        <p:spPr bwMode="auto">
          <a:xfrm>
            <a:off x="333982" y="207808"/>
            <a:ext cx="2178867" cy="42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kern="1200">
                <a:solidFill>
                  <a:srgbClr val="AB2328"/>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5pPr>
            <a:lvl6pPr marL="457039" algn="l" rtl="0" eaLnBrk="1" fontAlgn="base" hangingPunct="1">
              <a:spcBef>
                <a:spcPct val="0"/>
              </a:spcBef>
              <a:spcAft>
                <a:spcPct val="0"/>
              </a:spcAft>
              <a:defRPr sz="2400">
                <a:solidFill>
                  <a:srgbClr val="AB2328"/>
                </a:solidFill>
                <a:latin typeface="Arial" charset="0"/>
                <a:cs typeface="Arial" charset="0"/>
              </a:defRPr>
            </a:lvl6pPr>
            <a:lvl7pPr marL="914077" algn="l" rtl="0" eaLnBrk="1" fontAlgn="base" hangingPunct="1">
              <a:spcBef>
                <a:spcPct val="0"/>
              </a:spcBef>
              <a:spcAft>
                <a:spcPct val="0"/>
              </a:spcAft>
              <a:defRPr sz="2400">
                <a:solidFill>
                  <a:srgbClr val="AB2328"/>
                </a:solidFill>
                <a:latin typeface="Arial" charset="0"/>
                <a:cs typeface="Arial" charset="0"/>
              </a:defRPr>
            </a:lvl7pPr>
            <a:lvl8pPr marL="1371116" algn="l" rtl="0" eaLnBrk="1" fontAlgn="base" hangingPunct="1">
              <a:spcBef>
                <a:spcPct val="0"/>
              </a:spcBef>
              <a:spcAft>
                <a:spcPct val="0"/>
              </a:spcAft>
              <a:defRPr sz="2400">
                <a:solidFill>
                  <a:srgbClr val="AB2328"/>
                </a:solidFill>
                <a:latin typeface="Arial" charset="0"/>
                <a:cs typeface="Arial" charset="0"/>
              </a:defRPr>
            </a:lvl8pPr>
            <a:lvl9pPr marL="1828155" algn="l" rtl="0" eaLnBrk="1" fontAlgn="base" hangingPunct="1">
              <a:spcBef>
                <a:spcPct val="0"/>
              </a:spcBef>
              <a:spcAft>
                <a:spcPct val="0"/>
              </a:spcAft>
              <a:defRPr sz="2400">
                <a:solidFill>
                  <a:srgbClr val="AB2328"/>
                </a:solidFill>
                <a:latin typeface="Arial" charset="0"/>
                <a:cs typeface="Arial" charset="0"/>
              </a:defRPr>
            </a:lvl9pPr>
          </a:lstStyle>
          <a:p>
            <a:pPr defTabSz="914400"/>
            <a:r>
              <a:rPr lang="en-AU" altLang="en-US" dirty="0" smtClean="0">
                <a:latin typeface="Calibri" panose="020F0502020204030204" pitchFamily="34" charset="0"/>
              </a:rPr>
              <a:t>Prevention</a:t>
            </a:r>
            <a:r>
              <a:rPr lang="en-US" altLang="en-US" dirty="0" smtClean="0">
                <a:latin typeface="Calibri" panose="020F0502020204030204" pitchFamily="34" charset="0"/>
              </a:rPr>
              <a:t/>
            </a:r>
            <a:br>
              <a:rPr lang="en-US" altLang="en-US" dirty="0" smtClean="0">
                <a:latin typeface="Calibri" panose="020F0502020204030204" pitchFamily="34" charset="0"/>
              </a:rPr>
            </a:br>
            <a:endParaRPr lang="en-AU" dirty="0">
              <a:latin typeface="Calibri" panose="020F0502020204030204" pitchFamily="34" charset="0"/>
            </a:endParaRPr>
          </a:p>
        </p:txBody>
      </p:sp>
    </p:spTree>
    <p:extLst>
      <p:ext uri="{BB962C8B-B14F-4D97-AF65-F5344CB8AC3E}">
        <p14:creationId xmlns:p14="http://schemas.microsoft.com/office/powerpoint/2010/main" val="1672955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980" y="908720"/>
            <a:ext cx="8351837" cy="4525963"/>
          </a:xfrm>
        </p:spPr>
        <p:txBody>
          <a:bodyPr/>
          <a:lstStyle/>
          <a:p>
            <a:pPr marL="0" indent="0"/>
            <a:r>
              <a:rPr lang="en-AU" sz="1600" b="1" dirty="0" smtClean="0">
                <a:latin typeface="Calibri" panose="020F0502020204030204" pitchFamily="34" charset="0"/>
              </a:rPr>
              <a:t>We have implemented a range of physical safety and facilities management initiatives:</a:t>
            </a:r>
            <a:endParaRPr lang="en-AU" sz="1600" b="1" dirty="0">
              <a:latin typeface="Calibri" panose="020F0502020204030204" pitchFamily="34" charset="0"/>
            </a:endParaRPr>
          </a:p>
          <a:p>
            <a:pPr marL="285750" indent="-285750">
              <a:buFont typeface="Arial" panose="020B0604020202020204" pitchFamily="34" charset="0"/>
              <a:buChar char="•"/>
            </a:pPr>
            <a:r>
              <a:rPr lang="en-AU" sz="1600" dirty="0" smtClean="0">
                <a:latin typeface="Calibri" panose="020F0502020204030204" pitchFamily="34" charset="0"/>
              </a:rPr>
              <a:t>On campus security 24/7 and emergency services on call</a:t>
            </a:r>
          </a:p>
          <a:p>
            <a:pPr marL="285750" indent="-285750">
              <a:buFont typeface="Arial" panose="020B0604020202020204" pitchFamily="34" charset="0"/>
              <a:buChar char="•"/>
            </a:pPr>
            <a:r>
              <a:rPr lang="en-AU" sz="1600" dirty="0" smtClean="0">
                <a:latin typeface="Calibri" panose="020F0502020204030204" pitchFamily="34" charset="0"/>
              </a:rPr>
              <a:t>CCTV monitoring</a:t>
            </a:r>
          </a:p>
          <a:p>
            <a:pPr marL="285750" indent="-285750">
              <a:buFont typeface="Arial" panose="020B0604020202020204" pitchFamily="34" charset="0"/>
              <a:buChar char="•"/>
            </a:pPr>
            <a:r>
              <a:rPr lang="en-AU" sz="1600" dirty="0" smtClean="0">
                <a:latin typeface="Calibri" panose="020F0502020204030204" pitchFamily="34" charset="0"/>
              </a:rPr>
              <a:t>Campus </a:t>
            </a:r>
            <a:r>
              <a:rPr lang="en-AU" sz="1600" dirty="0">
                <a:latin typeface="Calibri" panose="020F0502020204030204" pitchFamily="34" charset="0"/>
              </a:rPr>
              <a:t>lighting </a:t>
            </a:r>
            <a:r>
              <a:rPr lang="en-AU" sz="1600" dirty="0" smtClean="0">
                <a:latin typeface="Calibri" panose="020F0502020204030204" pitchFamily="34" charset="0"/>
              </a:rPr>
              <a:t>program</a:t>
            </a:r>
          </a:p>
          <a:p>
            <a:pPr marL="285750" indent="-285750">
              <a:buFont typeface="Arial" panose="020B0604020202020204" pitchFamily="34" charset="0"/>
              <a:buChar char="•"/>
            </a:pPr>
            <a:r>
              <a:rPr lang="en-AU" sz="1600" dirty="0" smtClean="0">
                <a:latin typeface="Calibri" panose="020F0502020204030204" pitchFamily="34" charset="0"/>
              </a:rPr>
              <a:t>84 </a:t>
            </a:r>
            <a:r>
              <a:rPr lang="en-AU" sz="1600" dirty="0">
                <a:latin typeface="Calibri" panose="020F0502020204030204" pitchFamily="34" charset="0"/>
              </a:rPr>
              <a:t>gender neutral toilets across all campuses to support LGBTIQA </a:t>
            </a:r>
            <a:r>
              <a:rPr lang="en-AU" sz="1600" dirty="0" smtClean="0">
                <a:latin typeface="Calibri" panose="020F0502020204030204" pitchFamily="34" charset="0"/>
              </a:rPr>
              <a:t>community</a:t>
            </a:r>
          </a:p>
          <a:p>
            <a:pPr marL="285750" indent="-285750">
              <a:buFont typeface="Arial" panose="020B0604020202020204" pitchFamily="34" charset="0"/>
              <a:buChar char="•"/>
            </a:pPr>
            <a:r>
              <a:rPr lang="en-AU" sz="1600" dirty="0" smtClean="0">
                <a:latin typeface="Calibri" panose="020F0502020204030204" pitchFamily="34" charset="0"/>
              </a:rPr>
              <a:t>After </a:t>
            </a:r>
            <a:r>
              <a:rPr lang="en-AU" sz="1600" dirty="0">
                <a:latin typeface="Calibri" panose="020F0502020204030204" pitchFamily="34" charset="0"/>
              </a:rPr>
              <a:t>hours UNI-Safe </a:t>
            </a:r>
            <a:r>
              <a:rPr lang="en-AU" sz="1600" dirty="0" smtClean="0">
                <a:latin typeface="Calibri" panose="020F0502020204030204" pitchFamily="34" charset="0"/>
              </a:rPr>
              <a:t>Escort </a:t>
            </a:r>
            <a:r>
              <a:rPr lang="en-AU" sz="1600" dirty="0">
                <a:latin typeface="Calibri" panose="020F0502020204030204" pitchFamily="34" charset="0"/>
              </a:rPr>
              <a:t>to escort students and staff after dark between buildings, campus car parks and local transport </a:t>
            </a:r>
            <a:r>
              <a:rPr lang="en-AU" sz="1600" dirty="0" smtClean="0">
                <a:latin typeface="Calibri" panose="020F0502020204030204" pitchFamily="34" charset="0"/>
              </a:rPr>
              <a:t>points</a:t>
            </a:r>
          </a:p>
          <a:p>
            <a:pPr marL="285750" indent="-285750">
              <a:buFont typeface="Arial" panose="020B0604020202020204" pitchFamily="34" charset="0"/>
              <a:buChar char="•"/>
            </a:pPr>
            <a:r>
              <a:rPr lang="en-AU" sz="1600" dirty="0" smtClean="0">
                <a:latin typeface="Calibri" panose="020F0502020204030204" pitchFamily="34" charset="0"/>
              </a:rPr>
              <a:t>Liquor licensing controls</a:t>
            </a:r>
          </a:p>
          <a:p>
            <a:pPr marL="285750" indent="-285750">
              <a:buFont typeface="Arial" panose="020B0604020202020204" pitchFamily="34" charset="0"/>
              <a:buChar char="•"/>
            </a:pPr>
            <a:endParaRPr lang="en-AU" sz="1600" dirty="0">
              <a:latin typeface="Calibri" panose="020F0502020204030204" pitchFamily="34" charset="0"/>
            </a:endParaRPr>
          </a:p>
          <a:p>
            <a:pPr marL="0" indent="0"/>
            <a:r>
              <a:rPr lang="en-AU" sz="1600" b="1" dirty="0" smtClean="0">
                <a:latin typeface="Calibri" panose="020F0502020204030204" pitchFamily="34" charset="0"/>
              </a:rPr>
              <a:t>There is active </a:t>
            </a:r>
            <a:r>
              <a:rPr lang="en-AU" sz="1600" b="1" dirty="0">
                <a:latin typeface="Calibri" panose="020F0502020204030204" pitchFamily="34" charset="0"/>
              </a:rPr>
              <a:t>management </a:t>
            </a:r>
            <a:r>
              <a:rPr lang="en-AU" sz="1600" b="1" dirty="0" smtClean="0">
                <a:latin typeface="Calibri" panose="020F0502020204030204" pitchFamily="34" charset="0"/>
              </a:rPr>
              <a:t>oversight of Campus Safety matters</a:t>
            </a:r>
            <a:endParaRPr lang="en-AU" sz="1600" b="1" dirty="0">
              <a:latin typeface="Calibri" panose="020F0502020204030204" pitchFamily="34" charset="0"/>
            </a:endParaRPr>
          </a:p>
          <a:p>
            <a:pPr marL="342900" indent="-342900">
              <a:buFont typeface="Arial" panose="020B0604020202020204" pitchFamily="34" charset="0"/>
              <a:buChar char="•"/>
            </a:pPr>
            <a:r>
              <a:rPr lang="en-AU" sz="1600" dirty="0" smtClean="0">
                <a:latin typeface="Calibri" panose="020F0502020204030204" pitchFamily="34" charset="0"/>
              </a:rPr>
              <a:t>The Campus </a:t>
            </a:r>
            <a:r>
              <a:rPr lang="en-AU" sz="1600" dirty="0">
                <a:latin typeface="Calibri" panose="020F0502020204030204" pitchFamily="34" charset="0"/>
              </a:rPr>
              <a:t>Safety Group and Complex Behaviours Advisory Group coordinate activity and analyse data on the prevalence and nature of violence on campus, identifying opportunities for improvement</a:t>
            </a:r>
          </a:p>
          <a:p>
            <a:pPr marL="342900" indent="-342900">
              <a:buFont typeface="Arial" panose="020B0604020202020204" pitchFamily="34" charset="0"/>
              <a:buChar char="•"/>
            </a:pPr>
            <a:r>
              <a:rPr lang="en-AU" sz="1600" dirty="0" smtClean="0">
                <a:latin typeface="Calibri" panose="020F0502020204030204" pitchFamily="34" charset="0"/>
              </a:rPr>
              <a:t>Campus Safety Group reports to the Senior Executive Group via the Vice-President (Administration)</a:t>
            </a:r>
            <a:endParaRPr lang="en-AU" sz="1600" dirty="0">
              <a:latin typeface="Calibri" panose="020F0502020204030204" pitchFamily="34" charset="0"/>
            </a:endParaRPr>
          </a:p>
          <a:p>
            <a:pPr marL="285750" indent="-285750">
              <a:buFont typeface="Arial" panose="020B0604020202020204" pitchFamily="34" charset="0"/>
              <a:buChar char="•"/>
            </a:pPr>
            <a:endParaRPr lang="en-AU" sz="1600" dirty="0">
              <a:latin typeface="Calibri" panose="020F0502020204030204" pitchFamily="34" charset="0"/>
            </a:endParaRPr>
          </a:p>
        </p:txBody>
      </p:sp>
      <p:sp>
        <p:nvSpPr>
          <p:cNvPr id="6" name="Title 1"/>
          <p:cNvSpPr txBox="1">
            <a:spLocks/>
          </p:cNvSpPr>
          <p:nvPr/>
        </p:nvSpPr>
        <p:spPr bwMode="auto">
          <a:xfrm>
            <a:off x="389980" y="248300"/>
            <a:ext cx="2178867" cy="42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kern="1200">
                <a:solidFill>
                  <a:srgbClr val="AB2328"/>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AB2328"/>
                </a:solidFill>
                <a:latin typeface="Arial" charset="0"/>
                <a:ea typeface="MS PGothic" pitchFamily="34" charset="-128"/>
                <a:cs typeface="Arial" charset="0"/>
              </a:defRPr>
            </a:lvl5pPr>
            <a:lvl6pPr marL="457039" algn="l" rtl="0" eaLnBrk="1" fontAlgn="base" hangingPunct="1">
              <a:spcBef>
                <a:spcPct val="0"/>
              </a:spcBef>
              <a:spcAft>
                <a:spcPct val="0"/>
              </a:spcAft>
              <a:defRPr sz="2400">
                <a:solidFill>
                  <a:srgbClr val="AB2328"/>
                </a:solidFill>
                <a:latin typeface="Arial" charset="0"/>
                <a:cs typeface="Arial" charset="0"/>
              </a:defRPr>
            </a:lvl6pPr>
            <a:lvl7pPr marL="914077" algn="l" rtl="0" eaLnBrk="1" fontAlgn="base" hangingPunct="1">
              <a:spcBef>
                <a:spcPct val="0"/>
              </a:spcBef>
              <a:spcAft>
                <a:spcPct val="0"/>
              </a:spcAft>
              <a:defRPr sz="2400">
                <a:solidFill>
                  <a:srgbClr val="AB2328"/>
                </a:solidFill>
                <a:latin typeface="Arial" charset="0"/>
                <a:cs typeface="Arial" charset="0"/>
              </a:defRPr>
            </a:lvl7pPr>
            <a:lvl8pPr marL="1371116" algn="l" rtl="0" eaLnBrk="1" fontAlgn="base" hangingPunct="1">
              <a:spcBef>
                <a:spcPct val="0"/>
              </a:spcBef>
              <a:spcAft>
                <a:spcPct val="0"/>
              </a:spcAft>
              <a:defRPr sz="2400">
                <a:solidFill>
                  <a:srgbClr val="AB2328"/>
                </a:solidFill>
                <a:latin typeface="Arial" charset="0"/>
                <a:cs typeface="Arial" charset="0"/>
              </a:defRPr>
            </a:lvl8pPr>
            <a:lvl9pPr marL="1828155" algn="l" rtl="0" eaLnBrk="1" fontAlgn="base" hangingPunct="1">
              <a:spcBef>
                <a:spcPct val="0"/>
              </a:spcBef>
              <a:spcAft>
                <a:spcPct val="0"/>
              </a:spcAft>
              <a:defRPr sz="2400">
                <a:solidFill>
                  <a:srgbClr val="AB2328"/>
                </a:solidFill>
                <a:latin typeface="Arial" charset="0"/>
                <a:cs typeface="Arial" charset="0"/>
              </a:defRPr>
            </a:lvl9pPr>
          </a:lstStyle>
          <a:p>
            <a:pPr defTabSz="914400"/>
            <a:r>
              <a:rPr lang="en-AU" altLang="en-US" smtClean="0">
                <a:latin typeface="Calibri" panose="020F0502020204030204" pitchFamily="34" charset="0"/>
              </a:rPr>
              <a:t>Prevention</a:t>
            </a:r>
            <a:r>
              <a:rPr lang="en-US" altLang="en-US" smtClean="0">
                <a:latin typeface="Calibri" panose="020F0502020204030204" pitchFamily="34" charset="0"/>
              </a:rPr>
              <a:t/>
            </a:r>
            <a:br>
              <a:rPr lang="en-US" altLang="en-US" smtClean="0">
                <a:latin typeface="Calibri" panose="020F0502020204030204" pitchFamily="34" charset="0"/>
              </a:rPr>
            </a:br>
            <a:endParaRPr lang="en-AU" dirty="0">
              <a:latin typeface="Calibri" panose="020F0502020204030204" pitchFamily="34" charset="0"/>
            </a:endParaRPr>
          </a:p>
        </p:txBody>
      </p:sp>
    </p:spTree>
    <p:extLst>
      <p:ext uri="{BB962C8B-B14F-4D97-AF65-F5344CB8AC3E}">
        <p14:creationId xmlns:p14="http://schemas.microsoft.com/office/powerpoint/2010/main" val="3919196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Supporting and responding</a:t>
            </a:r>
          </a:p>
        </p:txBody>
      </p:sp>
    </p:spTree>
    <p:extLst>
      <p:ext uri="{BB962C8B-B14F-4D97-AF65-F5344CB8AC3E}">
        <p14:creationId xmlns:p14="http://schemas.microsoft.com/office/powerpoint/2010/main" val="202156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369332"/>
            <a:ext cx="8351837" cy="765175"/>
          </a:xfrm>
        </p:spPr>
        <p:txBody>
          <a:bodyPr/>
          <a:lstStyle/>
          <a:p>
            <a:r>
              <a:rPr lang="en-AU" dirty="0" smtClean="0">
                <a:latin typeface="Calibri" panose="020F0502020204030204" pitchFamily="34" charset="0"/>
              </a:rPr>
              <a:t>Support and Response</a:t>
            </a:r>
            <a:r>
              <a:rPr lang="en-US" altLang="en-US" dirty="0">
                <a:latin typeface="Calibri" panose="020F0502020204030204" pitchFamily="34" charset="0"/>
              </a:rPr>
              <a:t/>
            </a:r>
            <a:br>
              <a:rPr lang="en-US" altLang="en-US" dirty="0">
                <a:latin typeface="Calibri" panose="020F0502020204030204" pitchFamily="34" charset="0"/>
              </a:rPr>
            </a:br>
            <a:endParaRPr lang="en-AU" dirty="0">
              <a:latin typeface="Calibri" panose="020F0502020204030204" pitchFamily="34" charset="0"/>
            </a:endParaRPr>
          </a:p>
        </p:txBody>
      </p:sp>
      <p:sp>
        <p:nvSpPr>
          <p:cNvPr id="3" name="Content Placeholder 2"/>
          <p:cNvSpPr>
            <a:spLocks noGrp="1"/>
          </p:cNvSpPr>
          <p:nvPr>
            <p:ph idx="1"/>
          </p:nvPr>
        </p:nvSpPr>
        <p:spPr>
          <a:xfrm>
            <a:off x="374837" y="854193"/>
            <a:ext cx="5040560" cy="2338729"/>
          </a:xfrm>
        </p:spPr>
        <p:txBody>
          <a:bodyPr/>
          <a:lstStyle/>
          <a:p>
            <a:pPr marL="342900" indent="-342900">
              <a:buFont typeface="Arial" panose="020B0604020202020204" pitchFamily="34" charset="0"/>
              <a:buChar char="•"/>
            </a:pPr>
            <a:r>
              <a:rPr lang="en-AU" sz="1600" b="1" dirty="0" smtClean="0">
                <a:latin typeface="Calibri" panose="020F0502020204030204" pitchFamily="34" charset="0"/>
              </a:rPr>
              <a:t>Speak </a:t>
            </a:r>
            <a:r>
              <a:rPr lang="en-AU" sz="1600" b="1" dirty="0">
                <a:latin typeface="Calibri" panose="020F0502020204030204" pitchFamily="34" charset="0"/>
              </a:rPr>
              <a:t>Up </a:t>
            </a:r>
            <a:r>
              <a:rPr lang="en-AU" sz="1600" dirty="0" smtClean="0">
                <a:latin typeface="Calibri" panose="020F0502020204030204" pitchFamily="34" charset="0"/>
              </a:rPr>
              <a:t>supports students and staff in </a:t>
            </a:r>
            <a:r>
              <a:rPr lang="en-AU" sz="1600" dirty="0">
                <a:latin typeface="Calibri" panose="020F0502020204030204" pitchFamily="34" charset="0"/>
              </a:rPr>
              <a:t>relation to intimidation, harassment, discrimination, all forms of violence (including sexual and physical assault), and other forms of unacceptable </a:t>
            </a:r>
            <a:r>
              <a:rPr lang="en-AU" sz="1600" dirty="0" smtClean="0">
                <a:latin typeface="Calibri" panose="020F0502020204030204" pitchFamily="34" charset="0"/>
              </a:rPr>
              <a:t>behaviour</a:t>
            </a:r>
          </a:p>
          <a:p>
            <a:pPr marL="863418" lvl="2" indent="-342900">
              <a:buFont typeface="Calibri" panose="020F0502020204030204" pitchFamily="34" charset="0"/>
              <a:buChar char="─"/>
            </a:pPr>
            <a:r>
              <a:rPr lang="en-AU" sz="1600" dirty="0" smtClean="0">
                <a:latin typeface="Calibri" panose="020F0502020204030204" pitchFamily="34" charset="0"/>
              </a:rPr>
              <a:t>www.latrobe.edu.au/speak-up, </a:t>
            </a:r>
            <a:r>
              <a:rPr lang="en-AU" sz="1600" dirty="0">
                <a:latin typeface="Calibri" panose="020F0502020204030204" pitchFamily="34" charset="0"/>
              </a:rPr>
              <a:t>where students and staff can access professional </a:t>
            </a:r>
            <a:r>
              <a:rPr lang="en-AU" sz="1600" dirty="0" smtClean="0">
                <a:latin typeface="Calibri" panose="020F0502020204030204" pitchFamily="34" charset="0"/>
              </a:rPr>
              <a:t>support</a:t>
            </a:r>
          </a:p>
          <a:p>
            <a:pPr marL="863418" lvl="2" indent="-342900">
              <a:buFont typeface="Calibri" panose="020F0502020204030204" pitchFamily="34" charset="0"/>
              <a:buChar char="─"/>
            </a:pPr>
            <a:r>
              <a:rPr lang="en-AU" sz="1600" dirty="0" smtClean="0">
                <a:latin typeface="Calibri" panose="020F0502020204030204" pitchFamily="34" charset="0"/>
              </a:rPr>
              <a:t>24 </a:t>
            </a:r>
            <a:r>
              <a:rPr lang="en-AU" sz="1600" dirty="0">
                <a:latin typeface="Calibri" panose="020F0502020204030204" pitchFamily="34" charset="0"/>
              </a:rPr>
              <a:t>hour hotline for students and staff affected by violence (1300 687 399</a:t>
            </a:r>
            <a:r>
              <a:rPr lang="en-AU" sz="1600" dirty="0" smtClean="0">
                <a:latin typeface="Calibri" panose="020F0502020204030204" pitchFamily="34" charset="0"/>
              </a:rPr>
              <a:t>)</a:t>
            </a:r>
          </a:p>
          <a:p>
            <a:pPr marL="0" indent="0"/>
            <a:endParaRPr lang="en-AU" sz="16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941650"/>
            <a:ext cx="3133664" cy="1762686"/>
          </a:xfrm>
          <a:prstGeom prst="rect">
            <a:avLst/>
          </a:prstGeom>
        </p:spPr>
      </p:pic>
      <p:sp>
        <p:nvSpPr>
          <p:cNvPr id="6" name="Content Placeholder 2"/>
          <p:cNvSpPr txBox="1">
            <a:spLocks/>
          </p:cNvSpPr>
          <p:nvPr/>
        </p:nvSpPr>
        <p:spPr bwMode="auto">
          <a:xfrm>
            <a:off x="387276" y="3189197"/>
            <a:ext cx="8368357" cy="463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778" indent="-342778" algn="l" rtl="0" eaLnBrk="0" fontAlgn="base" hangingPunct="0">
              <a:spcBef>
                <a:spcPts val="600"/>
              </a:spcBef>
              <a:spcAft>
                <a:spcPts val="600"/>
              </a:spcAft>
              <a:buClr>
                <a:schemeClr val="accent2"/>
              </a:buClr>
              <a:defRPr lang="en-US" kern="1200">
                <a:solidFill>
                  <a:srgbClr val="63513D"/>
                </a:solidFill>
                <a:latin typeface="Arial" pitchFamily="34" charset="0"/>
                <a:ea typeface="MS PGothic" pitchFamily="34" charset="-128"/>
                <a:cs typeface="Arial" pitchFamily="34" charset="0"/>
              </a:defRPr>
            </a:lvl1pPr>
            <a:lvl2pPr marL="341193" indent="-34119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296" indent="-323736"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0661" indent="-412604"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6674" indent="-228519"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3713"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defTabSz="914400">
              <a:buFont typeface="Arial" panose="020B0604020202020204" pitchFamily="34" charset="0"/>
              <a:buChar char="•"/>
            </a:pPr>
            <a:r>
              <a:rPr lang="en-AU" sz="1600" b="1" dirty="0" smtClean="0">
                <a:latin typeface="Calibri" panose="020F0502020204030204" pitchFamily="34" charset="0"/>
              </a:rPr>
              <a:t>Counselling </a:t>
            </a:r>
            <a:r>
              <a:rPr lang="en-AU" sz="1600" dirty="0" smtClean="0">
                <a:latin typeface="Calibri" panose="020F0502020204030204" pitchFamily="34" charset="0"/>
              </a:rPr>
              <a:t>on all campuses, including after-hours access</a:t>
            </a:r>
          </a:p>
          <a:p>
            <a:pPr marL="342900" indent="-342900" defTabSz="914400">
              <a:buFont typeface="Arial" panose="020B0604020202020204" pitchFamily="34" charset="0"/>
              <a:buChar char="•"/>
            </a:pPr>
            <a:r>
              <a:rPr lang="en-AU" sz="1600" b="1" dirty="0">
                <a:latin typeface="Calibri" panose="020F0502020204030204" pitchFamily="34" charset="0"/>
              </a:rPr>
              <a:t>Partnerships with external service providers</a:t>
            </a:r>
            <a:r>
              <a:rPr lang="en-AU" sz="1600" dirty="0">
                <a:latin typeface="Calibri" panose="020F0502020204030204" pitchFamily="34" charset="0"/>
              </a:rPr>
              <a:t> including Victorian Centres Against Sexual Assault</a:t>
            </a:r>
          </a:p>
          <a:p>
            <a:pPr marL="342900" indent="-342900" defTabSz="914400">
              <a:buFont typeface="Arial" panose="020B0604020202020204" pitchFamily="34" charset="0"/>
              <a:buChar char="•"/>
            </a:pPr>
            <a:r>
              <a:rPr lang="en-AU" sz="1600" b="1" dirty="0" smtClean="0">
                <a:latin typeface="Calibri" panose="020F0502020204030204" pitchFamily="34" charset="0"/>
              </a:rPr>
              <a:t>Case management</a:t>
            </a:r>
            <a:r>
              <a:rPr lang="en-AU" sz="1600" dirty="0" smtClean="0">
                <a:latin typeface="Calibri" panose="020F0502020204030204" pitchFamily="34" charset="0"/>
              </a:rPr>
              <a:t> working </a:t>
            </a:r>
            <a:r>
              <a:rPr lang="en-AU" sz="1600" dirty="0">
                <a:latin typeface="Calibri" panose="020F0502020204030204" pitchFamily="34" charset="0"/>
              </a:rPr>
              <a:t>closely with </a:t>
            </a:r>
            <a:r>
              <a:rPr lang="en-AU" sz="1600" dirty="0" smtClean="0">
                <a:latin typeface="Calibri" panose="020F0502020204030204" pitchFamily="34" charset="0"/>
              </a:rPr>
              <a:t>complainants and respondents to </a:t>
            </a:r>
            <a:r>
              <a:rPr lang="en-AU" sz="1600" dirty="0">
                <a:latin typeface="Calibri" panose="020F0502020204030204" pitchFamily="34" charset="0"/>
              </a:rPr>
              <a:t>ensure all reports are fully investigated and </a:t>
            </a:r>
            <a:r>
              <a:rPr lang="en-AU" sz="1600" dirty="0" smtClean="0">
                <a:latin typeface="Calibri" panose="020F0502020204030204" pitchFamily="34" charset="0"/>
              </a:rPr>
              <a:t>the appropriate support is provided and appropriate action taken</a:t>
            </a:r>
          </a:p>
          <a:p>
            <a:pPr marL="342900" indent="-342900" defTabSz="914400">
              <a:buFont typeface="Arial" panose="020B0604020202020204" pitchFamily="34" charset="0"/>
              <a:buChar char="•"/>
            </a:pPr>
            <a:r>
              <a:rPr lang="en-AU" sz="1600" b="1" dirty="0" smtClean="0">
                <a:latin typeface="Calibri" panose="020F0502020204030204" pitchFamily="34" charset="0"/>
              </a:rPr>
              <a:t>Investigation and disciplinary action</a:t>
            </a:r>
          </a:p>
          <a:p>
            <a:pPr marL="863418" lvl="2" indent="-342900" defTabSz="914400">
              <a:buFont typeface="Calibri" panose="020F0502020204030204" pitchFamily="34" charset="0"/>
              <a:buChar char="─"/>
            </a:pPr>
            <a:r>
              <a:rPr lang="en-AU" sz="1600" dirty="0" smtClean="0">
                <a:latin typeface="Calibri" panose="020F0502020204030204" pitchFamily="34" charset="0"/>
              </a:rPr>
              <a:t>We </a:t>
            </a:r>
            <a:r>
              <a:rPr lang="en-AU" sz="1600" dirty="0">
                <a:latin typeface="Calibri" panose="020F0502020204030204" pitchFamily="34" charset="0"/>
              </a:rPr>
              <a:t>expect the highest professional standards in our staff. Allegations of inappropriate conduct </a:t>
            </a:r>
            <a:r>
              <a:rPr lang="en-AU" sz="1600" dirty="0" smtClean="0">
                <a:latin typeface="Calibri" panose="020F0502020204030204" pitchFamily="34" charset="0"/>
              </a:rPr>
              <a:t>are fully investigated </a:t>
            </a:r>
            <a:r>
              <a:rPr lang="en-AU" sz="1600" dirty="0">
                <a:latin typeface="Calibri" panose="020F0502020204030204" pitchFamily="34" charset="0"/>
              </a:rPr>
              <a:t>and promptly dealt </a:t>
            </a:r>
            <a:r>
              <a:rPr lang="en-AU" sz="1600" dirty="0" smtClean="0">
                <a:latin typeface="Calibri" panose="020F0502020204030204" pitchFamily="34" charset="0"/>
              </a:rPr>
              <a:t>with. The Code of Conduct and employment </a:t>
            </a:r>
            <a:r>
              <a:rPr lang="en-AU" sz="1600" dirty="0">
                <a:latin typeface="Calibri" panose="020F0502020204030204" pitchFamily="34" charset="0"/>
              </a:rPr>
              <a:t>contracts </a:t>
            </a:r>
            <a:r>
              <a:rPr lang="en-AU" sz="1600" dirty="0" smtClean="0">
                <a:latin typeface="Calibri" panose="020F0502020204030204" pitchFamily="34" charset="0"/>
              </a:rPr>
              <a:t>outline expectations.  Clear disciplinary </a:t>
            </a:r>
            <a:r>
              <a:rPr lang="en-AU" sz="1600" dirty="0">
                <a:latin typeface="Calibri" panose="020F0502020204030204" pitchFamily="34" charset="0"/>
              </a:rPr>
              <a:t>procedures </a:t>
            </a:r>
            <a:r>
              <a:rPr lang="en-AU" sz="1600" dirty="0" smtClean="0">
                <a:latin typeface="Calibri" panose="020F0502020204030204" pitchFamily="34" charset="0"/>
              </a:rPr>
              <a:t>exist</a:t>
            </a:r>
          </a:p>
          <a:p>
            <a:pPr marL="863418" lvl="2" indent="-342900" defTabSz="914400">
              <a:buFont typeface="Calibri" panose="020F0502020204030204" pitchFamily="34" charset="0"/>
              <a:buChar char="─"/>
            </a:pPr>
            <a:r>
              <a:rPr lang="en-AU" sz="1600" dirty="0" smtClean="0">
                <a:latin typeface="Calibri" panose="020F0502020204030204" pitchFamily="34" charset="0"/>
              </a:rPr>
              <a:t>Allegations of inappropriate behaviour by students and investigated and dealt with through the General </a:t>
            </a:r>
            <a:r>
              <a:rPr lang="en-AU" sz="1600" dirty="0">
                <a:latin typeface="Calibri" panose="020F0502020204030204" pitchFamily="34" charset="0"/>
              </a:rPr>
              <a:t>Misconduct </a:t>
            </a:r>
            <a:r>
              <a:rPr lang="en-AU" sz="1600" dirty="0" smtClean="0">
                <a:latin typeface="Calibri" panose="020F0502020204030204" pitchFamily="34" charset="0"/>
              </a:rPr>
              <a:t>Statute as appropriate</a:t>
            </a:r>
          </a:p>
        </p:txBody>
      </p:sp>
    </p:spTree>
    <p:extLst>
      <p:ext uri="{BB962C8B-B14F-4D97-AF65-F5344CB8AC3E}">
        <p14:creationId xmlns:p14="http://schemas.microsoft.com/office/powerpoint/2010/main" val="3911142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What will happen next</a:t>
            </a:r>
          </a:p>
        </p:txBody>
      </p:sp>
    </p:spTree>
    <p:extLst>
      <p:ext uri="{BB962C8B-B14F-4D97-AF65-F5344CB8AC3E}">
        <p14:creationId xmlns:p14="http://schemas.microsoft.com/office/powerpoint/2010/main" val="2790258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Why conduct the </a:t>
            </a:r>
            <a:r>
              <a:rPr lang="en-AU" dirty="0" err="1" smtClean="0">
                <a:latin typeface="Calibri" panose="020F0502020204030204" pitchFamily="34" charset="0"/>
              </a:rPr>
              <a:t>Respect.Now.Always</a:t>
            </a:r>
            <a:r>
              <a:rPr lang="en-AU" dirty="0" smtClean="0">
                <a:latin typeface="Calibri" panose="020F0502020204030204" pitchFamily="34" charset="0"/>
              </a:rPr>
              <a:t> survey?</a:t>
            </a:r>
            <a:endParaRPr lang="en-AU" dirty="0">
              <a:latin typeface="Calibri" panose="020F0502020204030204" pitchFamily="34" charset="0"/>
            </a:endParaRPr>
          </a:p>
        </p:txBody>
      </p:sp>
      <p:sp>
        <p:nvSpPr>
          <p:cNvPr id="3" name="Content Placeholder 2"/>
          <p:cNvSpPr>
            <a:spLocks noGrp="1"/>
          </p:cNvSpPr>
          <p:nvPr>
            <p:ph idx="1"/>
          </p:nvPr>
        </p:nvSpPr>
        <p:spPr>
          <a:xfrm>
            <a:off x="360365" y="1196977"/>
            <a:ext cx="8351837" cy="4525963"/>
          </a:xfrm>
        </p:spPr>
        <p:txBody>
          <a:bodyPr/>
          <a:lstStyle/>
          <a:p>
            <a:pPr>
              <a:buFont typeface="Arial" panose="020B0604020202020204" pitchFamily="34" charset="0"/>
              <a:buChar char="•"/>
            </a:pPr>
            <a:r>
              <a:rPr lang="en-AU" sz="2000" dirty="0" smtClean="0">
                <a:latin typeface="Calibri" panose="020F0502020204030204" pitchFamily="34" charset="0"/>
              </a:rPr>
              <a:t>Recognising these societal issues, the RNA survey was commissioned by the Vice-Chancellors and undertaken by the Australian Human Rights Commission (with support from Roy Morgan Research)</a:t>
            </a:r>
          </a:p>
          <a:p>
            <a:pPr>
              <a:buFont typeface="Arial" panose="020B0604020202020204" pitchFamily="34" charset="0"/>
              <a:buChar char="•"/>
            </a:pPr>
            <a:r>
              <a:rPr lang="en-AU" sz="2000" dirty="0" smtClean="0">
                <a:latin typeface="Calibri" panose="020F0502020204030204" pitchFamily="34" charset="0"/>
              </a:rPr>
              <a:t>Australia is the first country where an independent human rights agency has been engaged to gather comprehensive national data of this type and </a:t>
            </a:r>
            <a:r>
              <a:rPr lang="en-AU" sz="2000" smtClean="0">
                <a:latin typeface="Calibri" panose="020F0502020204030204" pitchFamily="34" charset="0"/>
              </a:rPr>
              <a:t>share it transparently</a:t>
            </a:r>
            <a:endParaRPr lang="en-AU" sz="2000" dirty="0" smtClean="0">
              <a:latin typeface="Calibri" panose="020F0502020204030204" pitchFamily="34" charset="0"/>
            </a:endParaRPr>
          </a:p>
        </p:txBody>
      </p:sp>
    </p:spTree>
    <p:extLst>
      <p:ext uri="{BB962C8B-B14F-4D97-AF65-F5344CB8AC3E}">
        <p14:creationId xmlns:p14="http://schemas.microsoft.com/office/powerpoint/2010/main" val="1900944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What next</a:t>
            </a:r>
            <a:endParaRPr lang="en-AU" dirty="0">
              <a:latin typeface="Calibri" panose="020F0502020204030204" pitchFamily="34" charset="0"/>
            </a:endParaRPr>
          </a:p>
        </p:txBody>
      </p:sp>
      <p:sp>
        <p:nvSpPr>
          <p:cNvPr id="3" name="Content Placeholder 2"/>
          <p:cNvSpPr>
            <a:spLocks noGrp="1"/>
          </p:cNvSpPr>
          <p:nvPr>
            <p:ph idx="1"/>
          </p:nvPr>
        </p:nvSpPr>
        <p:spPr>
          <a:xfrm>
            <a:off x="360365" y="1196977"/>
            <a:ext cx="8351837" cy="4525963"/>
          </a:xfrm>
        </p:spPr>
        <p:txBody>
          <a:bodyPr/>
          <a:lstStyle/>
          <a:p>
            <a:pPr>
              <a:buFont typeface="Arial" panose="020B0604020202020204" pitchFamily="34" charset="0"/>
              <a:buChar char="•"/>
            </a:pPr>
            <a:r>
              <a:rPr lang="en-AU" sz="2000" dirty="0" smtClean="0">
                <a:latin typeface="Calibri" panose="020F0502020204030204" pitchFamily="34" charset="0"/>
              </a:rPr>
              <a:t>The University has posted information for students and staff including the support available to them and how to access the RNA data</a:t>
            </a:r>
          </a:p>
          <a:p>
            <a:pPr marL="0" indent="0"/>
            <a:r>
              <a:rPr lang="en-AU" sz="2000" dirty="0" smtClean="0">
                <a:latin typeface="Calibri" panose="020F0502020204030204" pitchFamily="34" charset="0"/>
                <a:hlinkClick r:id="rId2"/>
              </a:rPr>
              <a:t>http</a:t>
            </a:r>
            <a:r>
              <a:rPr lang="en-AU" sz="2000" dirty="0">
                <a:latin typeface="Calibri" panose="020F0502020204030204" pitchFamily="34" charset="0"/>
                <a:hlinkClick r:id="rId2"/>
              </a:rPr>
              <a:t>://</a:t>
            </a:r>
            <a:r>
              <a:rPr lang="en-AU" sz="2000" dirty="0" smtClean="0">
                <a:latin typeface="Calibri" panose="020F0502020204030204" pitchFamily="34" charset="0"/>
                <a:hlinkClick r:id="rId2"/>
              </a:rPr>
              <a:t>www.latrobe.edu.au/about/at-a-glance/plans/2017-student-survey-results</a:t>
            </a:r>
            <a:endParaRPr lang="en-AU" sz="2000" dirty="0">
              <a:latin typeface="Calibri" panose="020F0502020204030204" pitchFamily="34" charset="0"/>
            </a:endParaRPr>
          </a:p>
          <a:p>
            <a:pPr marL="0" indent="0"/>
            <a:endParaRPr lang="en-AU" sz="2000" dirty="0">
              <a:latin typeface="Calibri" panose="020F0502020204030204" pitchFamily="34" charset="0"/>
            </a:endParaRPr>
          </a:p>
          <a:p>
            <a:pPr>
              <a:buFont typeface="Arial" panose="020B0604020202020204" pitchFamily="34" charset="0"/>
              <a:buChar char="•"/>
            </a:pPr>
            <a:r>
              <a:rPr lang="en-AU" sz="2000" dirty="0" smtClean="0">
                <a:latin typeface="Calibri" panose="020F0502020204030204" pitchFamily="34" charset="0"/>
              </a:rPr>
              <a:t>Messages </a:t>
            </a:r>
            <a:r>
              <a:rPr lang="en-AU" sz="2000" dirty="0" smtClean="0">
                <a:latin typeface="Calibri" panose="020F0502020204030204" pitchFamily="34" charset="0"/>
              </a:rPr>
              <a:t>have been released to students </a:t>
            </a:r>
            <a:r>
              <a:rPr lang="en-AU" sz="2000" smtClean="0">
                <a:latin typeface="Calibri" panose="020F0502020204030204" pitchFamily="34" charset="0"/>
              </a:rPr>
              <a:t>and </a:t>
            </a:r>
            <a:r>
              <a:rPr lang="en-AU" sz="2000" smtClean="0">
                <a:latin typeface="Calibri" panose="020F0502020204030204" pitchFamily="34" charset="0"/>
              </a:rPr>
              <a:t>staff</a:t>
            </a:r>
          </a:p>
          <a:p>
            <a:pPr marL="0" indent="0"/>
            <a:endParaRPr lang="en-AU" sz="2000" dirty="0" smtClean="0">
              <a:latin typeface="Calibri" panose="020F0502020204030204" pitchFamily="34" charset="0"/>
            </a:endParaRPr>
          </a:p>
          <a:p>
            <a:pPr>
              <a:buFont typeface="Arial" panose="020B0604020202020204" pitchFamily="34" charset="0"/>
              <a:buChar char="•"/>
            </a:pPr>
            <a:r>
              <a:rPr lang="en-AU" sz="2000" dirty="0" smtClean="0">
                <a:latin typeface="Calibri" panose="020F0502020204030204" pitchFamily="34" charset="0"/>
              </a:rPr>
              <a:t>La Trobe will develop an action plan against the AHRC Recommendations</a:t>
            </a:r>
          </a:p>
          <a:p>
            <a:pPr>
              <a:buFont typeface="Arial" panose="020B0604020202020204" pitchFamily="34" charset="0"/>
              <a:buChar char="•"/>
            </a:pPr>
            <a:endParaRPr lang="en-AU" sz="2000" dirty="0">
              <a:latin typeface="Calibri" panose="020F0502020204030204" pitchFamily="34" charset="0"/>
            </a:endParaRPr>
          </a:p>
        </p:txBody>
      </p:sp>
    </p:spTree>
    <p:extLst>
      <p:ext uri="{BB962C8B-B14F-4D97-AF65-F5344CB8AC3E}">
        <p14:creationId xmlns:p14="http://schemas.microsoft.com/office/powerpoint/2010/main" val="3451836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AHRC Recommendations</a:t>
            </a:r>
            <a:endParaRPr lang="en-AU" dirty="0">
              <a:latin typeface="Calibri" panose="020F0502020204030204" pitchFamily="34" charset="0"/>
            </a:endParaRPr>
          </a:p>
        </p:txBody>
      </p:sp>
      <p:sp>
        <p:nvSpPr>
          <p:cNvPr id="3" name="Content Placeholder 2"/>
          <p:cNvSpPr>
            <a:spLocks noGrp="1"/>
          </p:cNvSpPr>
          <p:nvPr>
            <p:ph idx="1"/>
          </p:nvPr>
        </p:nvSpPr>
        <p:spPr>
          <a:xfrm>
            <a:off x="360365" y="908720"/>
            <a:ext cx="8532115" cy="4525963"/>
          </a:xfrm>
        </p:spPr>
        <p:txBody>
          <a:bodyPr/>
          <a:lstStyle/>
          <a:p>
            <a:pPr marL="457200" indent="-457200">
              <a:buFont typeface="+mj-lt"/>
              <a:buAutoNum type="arabicPeriod"/>
            </a:pPr>
            <a:r>
              <a:rPr lang="en-AU" sz="2000" dirty="0" smtClean="0">
                <a:latin typeface="Calibri" panose="020F0502020204030204" pitchFamily="34" charset="0"/>
              </a:rPr>
              <a:t>Vice-Chancellors to take responsibility for implementation and monitoring actions.  Establish advisory body for action planning and public reporting within 18 months</a:t>
            </a:r>
          </a:p>
          <a:p>
            <a:pPr marL="457200" indent="-457200">
              <a:buFont typeface="+mj-lt"/>
              <a:buAutoNum type="arabicPeriod"/>
            </a:pPr>
            <a:r>
              <a:rPr lang="en-AU" sz="2000" dirty="0" smtClean="0">
                <a:latin typeface="Calibri" panose="020F0502020204030204" pitchFamily="34" charset="0"/>
              </a:rPr>
              <a:t>Develop plan to address drivers of sexual harassment and sexual assault</a:t>
            </a:r>
          </a:p>
          <a:p>
            <a:pPr marL="457200" indent="-457200">
              <a:buFont typeface="+mj-lt"/>
              <a:buAutoNum type="arabicPeriod"/>
            </a:pPr>
            <a:r>
              <a:rPr lang="en-AU" sz="2000" dirty="0" smtClean="0">
                <a:latin typeface="Calibri" panose="020F0502020204030204" pitchFamily="34" charset="0"/>
              </a:rPr>
              <a:t>Communicate to students and staff about support available</a:t>
            </a:r>
          </a:p>
          <a:p>
            <a:pPr marL="457200" indent="-457200">
              <a:buFont typeface="+mj-lt"/>
              <a:buAutoNum type="arabicPeriod"/>
            </a:pPr>
            <a:r>
              <a:rPr lang="en-AU" sz="2000" dirty="0" smtClean="0">
                <a:latin typeface="Calibri" panose="020F0502020204030204" pitchFamily="34" charset="0"/>
              </a:rPr>
              <a:t>Within 12 months, commission independent review of policies and response paths. In the interim, review all approaches</a:t>
            </a:r>
          </a:p>
          <a:p>
            <a:pPr marL="457200" indent="-457200">
              <a:buFont typeface="+mj-lt"/>
              <a:buAutoNum type="arabicPeriod"/>
            </a:pPr>
            <a:r>
              <a:rPr lang="en-AU" sz="2000" dirty="0" smtClean="0">
                <a:latin typeface="Calibri" panose="020F0502020204030204" pitchFamily="34" charset="0"/>
              </a:rPr>
              <a:t>Implement first responder training of relevant staff</a:t>
            </a:r>
          </a:p>
          <a:p>
            <a:pPr marL="457200" indent="-457200">
              <a:buFont typeface="+mj-lt"/>
              <a:buAutoNum type="arabicPeriod"/>
            </a:pPr>
            <a:r>
              <a:rPr lang="en-AU" sz="2000" dirty="0" smtClean="0">
                <a:latin typeface="Calibri" panose="020F0502020204030204" pitchFamily="34" charset="0"/>
              </a:rPr>
              <a:t>Collect, confidentially store and use for improvement information on disclosures</a:t>
            </a:r>
          </a:p>
          <a:p>
            <a:pPr marL="457200" indent="-457200">
              <a:buFont typeface="+mj-lt"/>
              <a:buAutoNum type="arabicPeriod"/>
            </a:pPr>
            <a:r>
              <a:rPr lang="en-AU" sz="2000" dirty="0">
                <a:latin typeface="Calibri" panose="020F0502020204030204" pitchFamily="34" charset="0"/>
              </a:rPr>
              <a:t>Within </a:t>
            </a:r>
            <a:r>
              <a:rPr lang="en-AU" sz="2000" dirty="0" smtClean="0">
                <a:latin typeface="Calibri" panose="020F0502020204030204" pitchFamily="34" charset="0"/>
              </a:rPr>
              <a:t>6 </a:t>
            </a:r>
            <a:r>
              <a:rPr lang="en-AU" sz="2000" dirty="0">
                <a:latin typeface="Calibri" panose="020F0502020204030204" pitchFamily="34" charset="0"/>
              </a:rPr>
              <a:t>months, </a:t>
            </a:r>
            <a:r>
              <a:rPr lang="en-AU" sz="2000" dirty="0" smtClean="0">
                <a:latin typeface="Calibri" panose="020F0502020204030204" pitchFamily="34" charset="0"/>
              </a:rPr>
              <a:t>review adequacy of counselling services</a:t>
            </a:r>
          </a:p>
          <a:p>
            <a:pPr marL="457200" indent="-457200">
              <a:buFont typeface="+mj-lt"/>
              <a:buAutoNum type="arabicPeriod"/>
            </a:pPr>
            <a:r>
              <a:rPr lang="en-AU" sz="2000" dirty="0" smtClean="0">
                <a:latin typeface="Calibri" panose="020F0502020204030204" pitchFamily="34" charset="0"/>
              </a:rPr>
              <a:t>Commission other surveys at three yearly intervals to track progress</a:t>
            </a:r>
          </a:p>
          <a:p>
            <a:pPr marL="457200" indent="-457200">
              <a:buFont typeface="+mj-lt"/>
              <a:buAutoNum type="arabicPeriod"/>
            </a:pPr>
            <a:r>
              <a:rPr lang="en-AU" sz="2000" dirty="0" smtClean="0">
                <a:latin typeface="Calibri" panose="020F0502020204030204" pitchFamily="34" charset="0"/>
              </a:rPr>
              <a:t>Commission external review of residential college policy, process and adequacy of prevention measures and support/response</a:t>
            </a:r>
          </a:p>
          <a:p>
            <a:pPr marL="457200" indent="-457200">
              <a:buFont typeface="+mj-lt"/>
              <a:buAutoNum type="arabicPeriod"/>
            </a:pPr>
            <a:endParaRPr lang="en-AU" sz="2000" dirty="0" smtClean="0">
              <a:latin typeface="Calibri" panose="020F0502020204030204" pitchFamily="34" charset="0"/>
            </a:endParaRPr>
          </a:p>
          <a:p>
            <a:pPr>
              <a:buFont typeface="Arial" panose="020B0604020202020204" pitchFamily="34" charset="0"/>
              <a:buChar char="•"/>
            </a:pPr>
            <a:endParaRPr lang="en-AU" sz="2000" dirty="0">
              <a:latin typeface="Calibri" panose="020F0502020204030204" pitchFamily="34" charset="0"/>
            </a:endParaRPr>
          </a:p>
        </p:txBody>
      </p:sp>
    </p:spTree>
    <p:extLst>
      <p:ext uri="{BB962C8B-B14F-4D97-AF65-F5344CB8AC3E}">
        <p14:creationId xmlns:p14="http://schemas.microsoft.com/office/powerpoint/2010/main" val="111993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AU" sz="2800" dirty="0" smtClean="0">
                <a:latin typeface="Calibri" panose="020F0502020204030204" pitchFamily="34" charset="0"/>
              </a:rPr>
              <a:t>Survey Method and Definitions</a:t>
            </a:r>
          </a:p>
        </p:txBody>
      </p:sp>
    </p:spTree>
    <p:extLst>
      <p:ext uri="{BB962C8B-B14F-4D97-AF65-F5344CB8AC3E}">
        <p14:creationId xmlns:p14="http://schemas.microsoft.com/office/powerpoint/2010/main" val="1908461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latin typeface="Calibri" panose="020F0502020204030204" pitchFamily="34" charset="0"/>
              </a:rPr>
              <a:t>Respect.Now.Always</a:t>
            </a:r>
            <a:r>
              <a:rPr lang="en-AU" dirty="0" smtClean="0">
                <a:latin typeface="Calibri" panose="020F0502020204030204" pitchFamily="34" charset="0"/>
              </a:rPr>
              <a:t> Survey</a:t>
            </a:r>
            <a:endParaRPr lang="en-AU" dirty="0">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1957092"/>
            <a:ext cx="3311946" cy="331194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875" y="1191917"/>
            <a:ext cx="4464496" cy="615420"/>
          </a:xfrm>
          <a:prstGeom prst="rect">
            <a:avLst/>
          </a:prstGeom>
          <a:ln>
            <a:solidFill>
              <a:schemeClr val="tx1"/>
            </a:solidFill>
          </a:ln>
        </p:spPr>
      </p:pic>
      <p:sp>
        <p:nvSpPr>
          <p:cNvPr id="6" name="Title 13"/>
          <p:cNvSpPr txBox="1">
            <a:spLocks/>
          </p:cNvSpPr>
          <p:nvPr/>
        </p:nvSpPr>
        <p:spPr bwMode="auto">
          <a:xfrm>
            <a:off x="360365" y="1312988"/>
            <a:ext cx="3959671" cy="273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ts val="600"/>
              </a:spcBef>
              <a:spcAft>
                <a:spcPts val="600"/>
              </a:spcAft>
              <a:buClr>
                <a:schemeClr val="accent2"/>
              </a:buClr>
              <a:defRPr>
                <a:solidFill>
                  <a:srgbClr val="63513D"/>
                </a:solidFill>
                <a:latin typeface="Calibri" panose="020F0502020204030204" pitchFamily="34" charset="0"/>
                <a:ea typeface="MS PGothic" panose="020B0600070205080204" pitchFamily="34" charset="-128"/>
                <a:cs typeface="Arial" panose="020B0604020202020204" pitchFamily="34" charset="0"/>
              </a:defRPr>
            </a:lvl1pPr>
            <a:lvl2pPr marL="285750" indent="-285750">
              <a:spcBef>
                <a:spcPts val="600"/>
              </a:spcBef>
              <a:spcAft>
                <a:spcPts val="600"/>
              </a:spcAft>
              <a:buClr>
                <a:schemeClr val="accent2"/>
              </a:buClr>
              <a:buFont typeface="Wingdings" panose="05000000000000000000" pitchFamily="2" charset="2"/>
              <a:buChar char="§"/>
              <a:defRPr>
                <a:solidFill>
                  <a:srgbClr val="63513D"/>
                </a:solidFill>
                <a:latin typeface="Calibri" panose="020F0502020204030204" pitchFamily="34" charset="0"/>
                <a:ea typeface="Arial" panose="020B0604020202020204" pitchFamily="34" charset="0"/>
                <a:cs typeface="Arial" panose="020B0604020202020204" pitchFamily="34" charset="0"/>
              </a:defRPr>
            </a:lvl2pPr>
            <a:lvl3pPr marL="863600" indent="-323850">
              <a:spcBef>
                <a:spcPts val="600"/>
              </a:spcBef>
              <a:spcAft>
                <a:spcPts val="600"/>
              </a:spcAft>
              <a:buClr>
                <a:schemeClr val="accent2"/>
              </a:buClr>
              <a:buFont typeface="Arial" panose="020B0604020202020204" pitchFamily="34" charset="0"/>
              <a:buChar char="̶"/>
              <a:defRPr>
                <a:solidFill>
                  <a:srgbClr val="63513D"/>
                </a:solidFill>
                <a:latin typeface="Calibri" panose="020F0502020204030204" pitchFamily="34" charset="0"/>
                <a:ea typeface="Arial" panose="020B0604020202020204" pitchFamily="34" charset="0"/>
                <a:cs typeface="Arial" panose="020B0604020202020204" pitchFamily="34" charset="0"/>
              </a:defRPr>
            </a:lvl3pPr>
            <a:lvl4pPr marL="1281113" indent="-412750">
              <a:spcBef>
                <a:spcPts val="600"/>
              </a:spcBef>
              <a:buClr>
                <a:srgbClr val="AB2328"/>
              </a:buClr>
              <a:buFont typeface="Courier New" panose="02070309020205020404" pitchFamily="49" charset="0"/>
              <a:buChar char="o"/>
              <a:defRPr>
                <a:solidFill>
                  <a:srgbClr val="63513D"/>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spcAft>
                <a:spcPct val="0"/>
              </a:spcAft>
              <a:buClrTx/>
              <a:buFontTx/>
              <a:buChar char="•"/>
            </a:pPr>
            <a:r>
              <a:rPr lang="en-US" altLang="en-US" sz="2000" dirty="0" smtClean="0"/>
              <a:t>Nationwide </a:t>
            </a:r>
            <a:r>
              <a:rPr lang="en-US" altLang="en-US" sz="2000" dirty="0"/>
              <a:t>survey </a:t>
            </a:r>
            <a:r>
              <a:rPr lang="en-US" altLang="en-US" sz="2000" dirty="0" smtClean="0"/>
              <a:t>to assess the </a:t>
            </a:r>
            <a:r>
              <a:rPr lang="en-AU" sz="2000" dirty="0" smtClean="0"/>
              <a:t>prevalence</a:t>
            </a:r>
            <a:r>
              <a:rPr lang="en-AU" sz="2000" dirty="0"/>
              <a:t>, nature and reporting of sexual </a:t>
            </a:r>
            <a:r>
              <a:rPr lang="en-AU" sz="2000" dirty="0" smtClean="0"/>
              <a:t>harassment and sexual assault among </a:t>
            </a:r>
            <a:r>
              <a:rPr lang="en-AU" sz="2000" dirty="0"/>
              <a:t>university students</a:t>
            </a:r>
            <a:endParaRPr lang="en-US" altLang="en-US" sz="2000" dirty="0" smtClean="0"/>
          </a:p>
          <a:p>
            <a:pPr>
              <a:spcBef>
                <a:spcPct val="0"/>
              </a:spcBef>
              <a:spcAft>
                <a:spcPct val="0"/>
              </a:spcAft>
              <a:buClrTx/>
              <a:buFontTx/>
              <a:buChar char="•"/>
            </a:pPr>
            <a:endParaRPr lang="en-US" altLang="en-US" sz="2000" dirty="0"/>
          </a:p>
          <a:p>
            <a:pPr>
              <a:spcBef>
                <a:spcPct val="0"/>
              </a:spcBef>
              <a:spcAft>
                <a:spcPct val="0"/>
              </a:spcAft>
              <a:buClrTx/>
              <a:buFontTx/>
              <a:buChar char="•"/>
            </a:pPr>
            <a:r>
              <a:rPr lang="en-US" altLang="en-US" sz="2000" dirty="0" smtClean="0"/>
              <a:t>Commissioned by Universities Australia; conducted by Australian Human Rights Commission</a:t>
            </a:r>
          </a:p>
          <a:p>
            <a:pPr>
              <a:spcBef>
                <a:spcPct val="0"/>
              </a:spcBef>
              <a:spcAft>
                <a:spcPct val="0"/>
              </a:spcAft>
              <a:buClrTx/>
              <a:buFontTx/>
              <a:buChar char="•"/>
            </a:pPr>
            <a:endParaRPr lang="en-US" altLang="en-US" sz="2000" dirty="0" smtClean="0"/>
          </a:p>
          <a:p>
            <a:pPr>
              <a:spcBef>
                <a:spcPct val="0"/>
              </a:spcBef>
              <a:spcAft>
                <a:spcPct val="0"/>
              </a:spcAft>
              <a:buClrTx/>
              <a:buFontTx/>
              <a:buChar char="•"/>
            </a:pPr>
            <a:r>
              <a:rPr lang="en-AU" sz="2000" dirty="0" smtClean="0"/>
              <a:t>Supported </a:t>
            </a:r>
            <a:r>
              <a:rPr lang="en-AU" sz="2000" dirty="0"/>
              <a:t>by the National Union of Students and the National Tertiary Education Union</a:t>
            </a:r>
            <a:endParaRPr lang="en-US" altLang="en-US" sz="2000" dirty="0" smtClean="0"/>
          </a:p>
          <a:p>
            <a:pPr>
              <a:spcBef>
                <a:spcPct val="0"/>
              </a:spcBef>
              <a:spcAft>
                <a:spcPct val="0"/>
              </a:spcAft>
              <a:buClrTx/>
              <a:buFontTx/>
              <a:buChar char="•"/>
            </a:pPr>
            <a:endParaRPr lang="en-US" altLang="en-US" sz="2000" dirty="0"/>
          </a:p>
          <a:p>
            <a:pPr>
              <a:spcBef>
                <a:spcPct val="0"/>
              </a:spcBef>
              <a:spcAft>
                <a:spcPct val="0"/>
              </a:spcAft>
              <a:buClrTx/>
              <a:buFontTx/>
              <a:buChar char="•"/>
            </a:pPr>
            <a:r>
              <a:rPr lang="en-US" altLang="en-US" sz="2000" dirty="0" smtClean="0"/>
              <a:t>Survey conducted in late 2016</a:t>
            </a:r>
            <a:endParaRPr lang="en-US" altLang="en-US" sz="2000" dirty="0"/>
          </a:p>
          <a:p>
            <a:pPr>
              <a:spcBef>
                <a:spcPct val="0"/>
              </a:spcBef>
              <a:spcAft>
                <a:spcPct val="0"/>
              </a:spcAft>
              <a:buClrTx/>
              <a:buFontTx/>
              <a:buChar char="•"/>
            </a:pPr>
            <a:endParaRPr lang="en-US" altLang="en-US" sz="2000" dirty="0"/>
          </a:p>
          <a:p>
            <a:pPr>
              <a:spcBef>
                <a:spcPct val="0"/>
              </a:spcBef>
              <a:spcAft>
                <a:spcPct val="0"/>
              </a:spcAft>
              <a:buClrTx/>
              <a:buFontTx/>
              <a:buChar char="•"/>
            </a:pPr>
            <a:endParaRPr lang="en-US" altLang="en-US" sz="2000" dirty="0"/>
          </a:p>
        </p:txBody>
      </p:sp>
    </p:spTree>
    <p:extLst>
      <p:ext uri="{BB962C8B-B14F-4D97-AF65-F5344CB8AC3E}">
        <p14:creationId xmlns:p14="http://schemas.microsoft.com/office/powerpoint/2010/main" val="3329842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RNA Survey (cont)</a:t>
            </a:r>
            <a:endParaRPr lang="en-AU" dirty="0">
              <a:latin typeface="Calibri" panose="020F0502020204030204" pitchFamily="34" charset="0"/>
            </a:endParaRPr>
          </a:p>
        </p:txBody>
      </p:sp>
      <p:sp>
        <p:nvSpPr>
          <p:cNvPr id="6" name="Title 13"/>
          <p:cNvSpPr txBox="1">
            <a:spLocks/>
          </p:cNvSpPr>
          <p:nvPr/>
        </p:nvSpPr>
        <p:spPr bwMode="auto">
          <a:xfrm>
            <a:off x="360365" y="1312989"/>
            <a:ext cx="5579787" cy="269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ts val="600"/>
              </a:spcBef>
              <a:spcAft>
                <a:spcPts val="600"/>
              </a:spcAft>
              <a:buClr>
                <a:schemeClr val="accent2"/>
              </a:buClr>
              <a:defRPr>
                <a:solidFill>
                  <a:srgbClr val="63513D"/>
                </a:solidFill>
                <a:latin typeface="Calibri" panose="020F0502020204030204" pitchFamily="34" charset="0"/>
                <a:ea typeface="MS PGothic" panose="020B0600070205080204" pitchFamily="34" charset="-128"/>
                <a:cs typeface="Arial" panose="020B0604020202020204" pitchFamily="34" charset="0"/>
              </a:defRPr>
            </a:lvl1pPr>
            <a:lvl2pPr marL="285750" indent="-285750">
              <a:spcBef>
                <a:spcPts val="600"/>
              </a:spcBef>
              <a:spcAft>
                <a:spcPts val="600"/>
              </a:spcAft>
              <a:buClr>
                <a:schemeClr val="accent2"/>
              </a:buClr>
              <a:buFont typeface="Wingdings" panose="05000000000000000000" pitchFamily="2" charset="2"/>
              <a:buChar char="§"/>
              <a:defRPr>
                <a:solidFill>
                  <a:srgbClr val="63513D"/>
                </a:solidFill>
                <a:latin typeface="Calibri" panose="020F0502020204030204" pitchFamily="34" charset="0"/>
                <a:ea typeface="Arial" panose="020B0604020202020204" pitchFamily="34" charset="0"/>
                <a:cs typeface="Arial" panose="020B0604020202020204" pitchFamily="34" charset="0"/>
              </a:defRPr>
            </a:lvl2pPr>
            <a:lvl3pPr marL="863600" indent="-323850">
              <a:spcBef>
                <a:spcPts val="600"/>
              </a:spcBef>
              <a:spcAft>
                <a:spcPts val="600"/>
              </a:spcAft>
              <a:buClr>
                <a:schemeClr val="accent2"/>
              </a:buClr>
              <a:buFont typeface="Arial" panose="020B0604020202020204" pitchFamily="34" charset="0"/>
              <a:buChar char="̶"/>
              <a:defRPr>
                <a:solidFill>
                  <a:srgbClr val="63513D"/>
                </a:solidFill>
                <a:latin typeface="Calibri" panose="020F0502020204030204" pitchFamily="34" charset="0"/>
                <a:ea typeface="Arial" panose="020B0604020202020204" pitchFamily="34" charset="0"/>
                <a:cs typeface="Arial" panose="020B0604020202020204" pitchFamily="34" charset="0"/>
              </a:defRPr>
            </a:lvl3pPr>
            <a:lvl4pPr marL="1281113" indent="-412750">
              <a:spcBef>
                <a:spcPts val="600"/>
              </a:spcBef>
              <a:buClr>
                <a:srgbClr val="AB2328"/>
              </a:buClr>
              <a:buFont typeface="Courier New" panose="02070309020205020404" pitchFamily="49" charset="0"/>
              <a:buChar char="o"/>
              <a:defRPr>
                <a:solidFill>
                  <a:srgbClr val="63513D"/>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spcAft>
                <a:spcPct val="0"/>
              </a:spcAft>
              <a:buClrTx/>
              <a:buFontTx/>
              <a:buChar char="•"/>
            </a:pPr>
            <a:r>
              <a:rPr lang="en-US" altLang="en-US" sz="2000" dirty="0" smtClean="0"/>
              <a:t>Separately from survey, the AHRC made an </a:t>
            </a:r>
            <a:r>
              <a:rPr lang="en-AU" sz="2000" dirty="0" smtClean="0"/>
              <a:t>open </a:t>
            </a:r>
            <a:r>
              <a:rPr lang="en-AU" sz="2000" dirty="0"/>
              <a:t>call for submissions on sexual </a:t>
            </a:r>
            <a:r>
              <a:rPr lang="en-AU" sz="2000" dirty="0" smtClean="0"/>
              <a:t>harassment and sexual assault at university, with members of the community able to submit comments via the AHRC website between August and December 2016</a:t>
            </a:r>
          </a:p>
          <a:p>
            <a:pPr>
              <a:spcBef>
                <a:spcPct val="0"/>
              </a:spcBef>
              <a:spcAft>
                <a:spcPct val="0"/>
              </a:spcAft>
              <a:buClrTx/>
              <a:buFontTx/>
              <a:buChar char="•"/>
            </a:pPr>
            <a:endParaRPr lang="en-AU" sz="2000" dirty="0" smtClean="0"/>
          </a:p>
          <a:p>
            <a:pPr>
              <a:spcBef>
                <a:spcPct val="0"/>
              </a:spcBef>
              <a:spcAft>
                <a:spcPct val="0"/>
              </a:spcAft>
              <a:buClrTx/>
              <a:buFontTx/>
              <a:buChar char="•"/>
            </a:pPr>
            <a:endParaRPr lang="en-US" altLang="en-US" sz="2000" dirty="0"/>
          </a:p>
        </p:txBody>
      </p:sp>
      <p:pic>
        <p:nvPicPr>
          <p:cNvPr id="8" name="Picture 7"/>
          <p:cNvPicPr>
            <a:picLocks noChangeAspect="1"/>
          </p:cNvPicPr>
          <p:nvPr/>
        </p:nvPicPr>
        <p:blipFill rotWithShape="1">
          <a:blip r:embed="rId3"/>
          <a:srcRect l="37011" t="28000" r="49208" b="60800"/>
          <a:stretch/>
        </p:blipFill>
        <p:spPr>
          <a:xfrm>
            <a:off x="6084168" y="980728"/>
            <a:ext cx="2914404" cy="1332299"/>
          </a:xfrm>
          <a:prstGeom prst="rect">
            <a:avLst/>
          </a:prstGeom>
        </p:spPr>
      </p:pic>
      <p:sp>
        <p:nvSpPr>
          <p:cNvPr id="3" name="Rectangle 2"/>
          <p:cNvSpPr/>
          <p:nvPr/>
        </p:nvSpPr>
        <p:spPr>
          <a:xfrm>
            <a:off x="251520" y="3140968"/>
            <a:ext cx="7992888" cy="2554545"/>
          </a:xfrm>
          <a:prstGeom prst="rect">
            <a:avLst/>
          </a:prstGeom>
        </p:spPr>
        <p:txBody>
          <a:bodyPr wrap="square">
            <a:spAutoFit/>
          </a:bodyPr>
          <a:lstStyle/>
          <a:p>
            <a:pPr>
              <a:spcBef>
                <a:spcPct val="0"/>
              </a:spcBef>
              <a:spcAft>
                <a:spcPct val="0"/>
              </a:spcAft>
              <a:buClrTx/>
            </a:pPr>
            <a:endParaRPr lang="en-AU" altLang="en-US" sz="2000" dirty="0" smtClean="0">
              <a:solidFill>
                <a:srgbClr val="63513D"/>
              </a:solidFill>
            </a:endParaRPr>
          </a:p>
          <a:p>
            <a:pPr marL="342900" indent="-342900">
              <a:spcBef>
                <a:spcPct val="0"/>
              </a:spcBef>
              <a:spcAft>
                <a:spcPct val="0"/>
              </a:spcAft>
              <a:buClrTx/>
              <a:buFont typeface="Arial" panose="020B0604020202020204" pitchFamily="34" charset="0"/>
              <a:buChar char="•"/>
            </a:pPr>
            <a:r>
              <a:rPr lang="en-AU" altLang="en-US" sz="2000" dirty="0" smtClean="0">
                <a:solidFill>
                  <a:srgbClr val="63513D"/>
                </a:solidFill>
                <a:latin typeface="Calibri" panose="020F0502020204030204" pitchFamily="34" charset="0"/>
              </a:rPr>
              <a:t>Contributors </a:t>
            </a:r>
            <a:r>
              <a:rPr lang="en-AU" altLang="en-US" sz="2000" dirty="0">
                <a:solidFill>
                  <a:srgbClr val="63513D"/>
                </a:solidFill>
                <a:latin typeface="Calibri" panose="020F0502020204030204" pitchFamily="34" charset="0"/>
              </a:rPr>
              <a:t>were not restricted to students and may include </a:t>
            </a:r>
            <a:r>
              <a:rPr lang="en-AU" sz="2000" dirty="0" smtClean="0">
                <a:solidFill>
                  <a:srgbClr val="63513D"/>
                </a:solidFill>
                <a:latin typeface="Calibri" panose="020F0502020204030204" pitchFamily="34" charset="0"/>
              </a:rPr>
              <a:t>current </a:t>
            </a:r>
            <a:r>
              <a:rPr lang="en-AU" sz="2000" dirty="0">
                <a:solidFill>
                  <a:srgbClr val="63513D"/>
                </a:solidFill>
                <a:latin typeface="Calibri" panose="020F0502020204030204" pitchFamily="34" charset="0"/>
              </a:rPr>
              <a:t>and former students, university staff, parents, or the general community</a:t>
            </a:r>
            <a:endParaRPr lang="en-AU" altLang="en-US" sz="2000" dirty="0">
              <a:solidFill>
                <a:srgbClr val="63513D"/>
              </a:solidFill>
              <a:latin typeface="Calibri" panose="020F0502020204030204" pitchFamily="34" charset="0"/>
            </a:endParaRPr>
          </a:p>
          <a:p>
            <a:pPr>
              <a:spcBef>
                <a:spcPct val="0"/>
              </a:spcBef>
              <a:spcAft>
                <a:spcPct val="0"/>
              </a:spcAft>
              <a:buClrTx/>
              <a:buFontTx/>
              <a:buChar char="•"/>
            </a:pPr>
            <a:endParaRPr lang="en-AU" altLang="en-US" sz="2000" dirty="0">
              <a:solidFill>
                <a:srgbClr val="63513D"/>
              </a:solidFill>
              <a:latin typeface="Calibri" panose="020F0502020204030204" pitchFamily="34" charset="0"/>
            </a:endParaRPr>
          </a:p>
          <a:p>
            <a:pPr marL="342900" indent="-342900">
              <a:spcBef>
                <a:spcPct val="0"/>
              </a:spcBef>
              <a:spcAft>
                <a:spcPct val="0"/>
              </a:spcAft>
              <a:buClrTx/>
              <a:buFont typeface="Arial" panose="020B0604020202020204" pitchFamily="34" charset="0"/>
              <a:buChar char="•"/>
            </a:pPr>
            <a:r>
              <a:rPr lang="en-AU" altLang="en-US" sz="2000" dirty="0">
                <a:solidFill>
                  <a:srgbClr val="63513D"/>
                </a:solidFill>
                <a:latin typeface="Calibri" panose="020F0502020204030204" pitchFamily="34" charset="0"/>
              </a:rPr>
              <a:t>In total 1,849 submissions were received</a:t>
            </a:r>
          </a:p>
          <a:p>
            <a:pPr>
              <a:spcBef>
                <a:spcPct val="0"/>
              </a:spcBef>
              <a:spcAft>
                <a:spcPct val="0"/>
              </a:spcAft>
              <a:buClrTx/>
              <a:buFontTx/>
              <a:buChar char="•"/>
            </a:pPr>
            <a:endParaRPr lang="en-AU" altLang="en-US" sz="2000" dirty="0">
              <a:solidFill>
                <a:srgbClr val="63513D"/>
              </a:solidFill>
              <a:latin typeface="Calibri" panose="020F0502020204030204" pitchFamily="34" charset="0"/>
            </a:endParaRPr>
          </a:p>
          <a:p>
            <a:pPr marL="342900" indent="-342900">
              <a:spcBef>
                <a:spcPct val="0"/>
              </a:spcBef>
              <a:spcAft>
                <a:spcPct val="0"/>
              </a:spcAft>
              <a:buClrTx/>
              <a:buFont typeface="Arial" panose="020B0604020202020204" pitchFamily="34" charset="0"/>
              <a:buChar char="•"/>
            </a:pPr>
            <a:r>
              <a:rPr lang="en-AU" altLang="en-US" sz="2000" dirty="0">
                <a:solidFill>
                  <a:srgbClr val="63513D"/>
                </a:solidFill>
                <a:latin typeface="Calibri" panose="020F0502020204030204" pitchFamily="34" charset="0"/>
              </a:rPr>
              <a:t>Some of the submissions are used in the national report to illustrate features of the quantitative survey data</a:t>
            </a:r>
            <a:endParaRPr lang="en-US" altLang="en-US" sz="2000" dirty="0">
              <a:solidFill>
                <a:srgbClr val="63513D"/>
              </a:solidFill>
              <a:latin typeface="Calibri" panose="020F0502020204030204" pitchFamily="34" charset="0"/>
            </a:endParaRPr>
          </a:p>
        </p:txBody>
      </p:sp>
    </p:spTree>
    <p:extLst>
      <p:ext uri="{BB962C8B-B14F-4D97-AF65-F5344CB8AC3E}">
        <p14:creationId xmlns:p14="http://schemas.microsoft.com/office/powerpoint/2010/main" val="153693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anose="020F0502020204030204" pitchFamily="34" charset="0"/>
              </a:rPr>
              <a:t>Some important definitions</a:t>
            </a:r>
            <a:endParaRPr lang="en-AU" dirty="0">
              <a:latin typeface="Calibri" panose="020F0502020204030204" pitchFamily="34" charset="0"/>
            </a:endParaRPr>
          </a:p>
        </p:txBody>
      </p:sp>
      <p:sp>
        <p:nvSpPr>
          <p:cNvPr id="3" name="Content Placeholder 2"/>
          <p:cNvSpPr>
            <a:spLocks noGrp="1"/>
          </p:cNvSpPr>
          <p:nvPr>
            <p:ph idx="1"/>
          </p:nvPr>
        </p:nvSpPr>
        <p:spPr>
          <a:xfrm>
            <a:off x="360365" y="1196977"/>
            <a:ext cx="8351837" cy="4525963"/>
          </a:xfrm>
        </p:spPr>
        <p:txBody>
          <a:bodyPr/>
          <a:lstStyle/>
          <a:p>
            <a:pPr marL="0" indent="0"/>
            <a:r>
              <a:rPr lang="en-AU" sz="2000" b="1" dirty="0" smtClean="0">
                <a:latin typeface="Calibri" panose="020F0502020204030204" pitchFamily="34" charset="0"/>
              </a:rPr>
              <a:t>Sexual harassment </a:t>
            </a:r>
            <a:r>
              <a:rPr lang="en-AU" sz="2000" dirty="0" smtClean="0">
                <a:latin typeface="Calibri" panose="020F0502020204030204" pitchFamily="34" charset="0"/>
              </a:rPr>
              <a:t>is defined in the RNA survey as</a:t>
            </a:r>
            <a:r>
              <a:rPr lang="en-AU" sz="2000" b="1" dirty="0" smtClean="0">
                <a:latin typeface="Calibri" panose="020F0502020204030204" pitchFamily="34" charset="0"/>
              </a:rPr>
              <a:t> </a:t>
            </a:r>
            <a:r>
              <a:rPr lang="en-AU" sz="2000" dirty="0" smtClean="0">
                <a:latin typeface="Calibri" panose="020F0502020204030204" pitchFamily="34" charset="0"/>
              </a:rPr>
              <a:t>“an unwelcome sexual advance, an unwelcome request for sexual favours; or other unwelcome conduct of a sexual nature, which, in the circumstances, a reasonable person, aware of those circumstances, would anticipate the possibility that the person would feel offended, humiliated or intimidated.”</a:t>
            </a:r>
          </a:p>
          <a:p>
            <a:pPr marL="0" indent="0"/>
            <a:endParaRPr lang="en-AU" sz="2000" dirty="0">
              <a:latin typeface="Calibri" panose="020F0502020204030204" pitchFamily="34" charset="0"/>
            </a:endParaRPr>
          </a:p>
          <a:p>
            <a:pPr marL="0" indent="0"/>
            <a:r>
              <a:rPr lang="en-AU" sz="2000" b="1" dirty="0" smtClean="0">
                <a:latin typeface="Calibri" panose="020F0502020204030204" pitchFamily="34" charset="0"/>
              </a:rPr>
              <a:t>Sexual assault </a:t>
            </a:r>
            <a:r>
              <a:rPr lang="en-AU" sz="2000" dirty="0" smtClean="0">
                <a:latin typeface="Calibri" panose="020F0502020204030204" pitchFamily="34" charset="0"/>
              </a:rPr>
              <a:t>is defined </a:t>
            </a:r>
            <a:r>
              <a:rPr lang="en-AU" sz="2000" dirty="0">
                <a:latin typeface="Calibri" panose="020F0502020204030204" pitchFamily="34" charset="0"/>
              </a:rPr>
              <a:t>in the RNA survey as </a:t>
            </a:r>
            <a:r>
              <a:rPr lang="en-AU" sz="2000" dirty="0" smtClean="0">
                <a:latin typeface="Calibri" panose="020F0502020204030204" pitchFamily="34" charset="0"/>
              </a:rPr>
              <a:t>“a range of sexually oriented behaviours all of which are unacceptable and constitute a crime.  Sexual assault occurs when a person is forced, coerced or tricked into sexual acts against their will or without their consent, including when they have withdrawn their consent.”</a:t>
            </a:r>
          </a:p>
          <a:p>
            <a:pPr marL="0" indent="0"/>
            <a:endParaRPr lang="en-AU" sz="2000" dirty="0">
              <a:latin typeface="Calibri" panose="020F0502020204030204" pitchFamily="34" charset="0"/>
            </a:endParaRPr>
          </a:p>
          <a:p>
            <a:pPr marL="0" indent="0"/>
            <a:r>
              <a:rPr lang="en-AU" sz="2000" b="1" dirty="0" smtClean="0">
                <a:latin typeface="Calibri" panose="020F0502020204030204" pitchFamily="34" charset="0"/>
              </a:rPr>
              <a:t>Trans and gender diverse </a:t>
            </a:r>
            <a:r>
              <a:rPr lang="en-AU" sz="2000" dirty="0" smtClean="0">
                <a:latin typeface="Calibri" panose="020F0502020204030204" pitchFamily="34" charset="0"/>
              </a:rPr>
              <a:t>is the term used in the national report for all people who did not self-identify as ‘male’ or ‘female’.</a:t>
            </a:r>
          </a:p>
        </p:txBody>
      </p:sp>
    </p:spTree>
    <p:extLst>
      <p:ext uri="{BB962C8B-B14F-4D97-AF65-F5344CB8AC3E}">
        <p14:creationId xmlns:p14="http://schemas.microsoft.com/office/powerpoint/2010/main" val="11935694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auwR.FaB06ZAzNy8cUs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auwR.FaB06ZAzNy8cUsVw"/>
</p:tagLst>
</file>

<file path=ppt/theme/theme1.xml><?xml version="1.0" encoding="utf-8"?>
<a:theme xmlns:a="http://schemas.openxmlformats.org/drawingml/2006/main" name="LTU PowerPoint Template">
  <a:themeElements>
    <a:clrScheme name="LaTrobe Core Look">
      <a:dk1>
        <a:sysClr val="windowText" lastClr="000000"/>
      </a:dk1>
      <a:lt1>
        <a:sysClr val="window" lastClr="FFFFFF"/>
      </a:lt1>
      <a:dk2>
        <a:srgbClr val="1F497D"/>
      </a:dk2>
      <a:lt2>
        <a:srgbClr val="D6D2C4"/>
      </a:lt2>
      <a:accent1>
        <a:srgbClr val="8A2A2B"/>
      </a:accent1>
      <a:accent2>
        <a:srgbClr val="AB2328"/>
      </a:accent2>
      <a:accent3>
        <a:srgbClr val="D52B1E"/>
      </a:accent3>
      <a:accent4>
        <a:srgbClr val="D14124"/>
      </a:accent4>
      <a:accent5>
        <a:srgbClr val="E87722"/>
      </a:accent5>
      <a:accent6>
        <a:srgbClr val="FF9E1B"/>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2616</Words>
  <Application>Microsoft Office PowerPoint</Application>
  <PresentationFormat>On-screen Show (4:3)</PresentationFormat>
  <Paragraphs>263</Paragraphs>
  <Slides>51</Slides>
  <Notes>11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51</vt:i4>
      </vt:variant>
    </vt:vector>
  </HeadingPairs>
  <TitlesOfParts>
    <vt:vector size="65" baseType="lpstr">
      <vt:lpstr>ＭＳ Ｐゴシック</vt:lpstr>
      <vt:lpstr>ＭＳ Ｐゴシック</vt:lpstr>
      <vt:lpstr>Arial</vt:lpstr>
      <vt:lpstr>Calibri</vt:lpstr>
      <vt:lpstr>Calibri Light</vt:lpstr>
      <vt:lpstr>Courier New</vt:lpstr>
      <vt:lpstr>Times New Roman</vt:lpstr>
      <vt:lpstr>Wingdings</vt:lpstr>
      <vt:lpstr>LTU PowerPoint Template</vt:lpstr>
      <vt:lpstr>1_Custom Design</vt:lpstr>
      <vt:lpstr>Custom Design</vt:lpstr>
      <vt:lpstr>Office Theme</vt:lpstr>
      <vt:lpstr>1_Office Theme</vt:lpstr>
      <vt:lpstr>2_Office Theme</vt:lpstr>
      <vt:lpstr>PowerPoint Presentation</vt:lpstr>
      <vt:lpstr>Overview</vt:lpstr>
      <vt:lpstr>PowerPoint Presentation</vt:lpstr>
      <vt:lpstr>Why conduct the Respect.Now.Always survey?</vt:lpstr>
      <vt:lpstr>Why conduct the Respect.Now.Always survey?</vt:lpstr>
      <vt:lpstr>PowerPoint Presentation</vt:lpstr>
      <vt:lpstr>Respect.Now.Always Survey</vt:lpstr>
      <vt:lpstr>RNA Survey (cont)</vt:lpstr>
      <vt:lpstr>Some important definitions</vt:lpstr>
      <vt:lpstr>Some important definitions (cont)</vt:lpstr>
      <vt:lpstr>PowerPoint Presentation</vt:lpstr>
      <vt:lpstr>Response rate and profile</vt:lpstr>
      <vt:lpstr>Response rate and profile (cont)</vt:lpstr>
      <vt:lpstr>PowerPoint Presentation</vt:lpstr>
      <vt:lpstr>National Headlines</vt:lpstr>
      <vt:lpstr>National Headlines (cont)</vt:lpstr>
      <vt:lpstr>PowerPoint Presentation</vt:lpstr>
      <vt:lpstr>La Trobe Headlines: Sexual Harassment</vt:lpstr>
      <vt:lpstr>La Trobe Headlines: Sexual Harassment</vt:lpstr>
      <vt:lpstr>La Trobe Headlines: Sexual Assault</vt:lpstr>
      <vt:lpstr>PowerPoint Presentation</vt:lpstr>
      <vt:lpstr>Sexually harassed in the community in 2016</vt:lpstr>
      <vt:lpstr>Sexually harassed at university in 2016  (including travelling to or from university)</vt:lpstr>
      <vt:lpstr>Sexually  harassed  at university  in 2016  (excluding travelling to or from university)</vt:lpstr>
      <vt:lpstr>Witnessed sexual harassment at university in 2016</vt:lpstr>
      <vt:lpstr>Nature of most recent incident of sexual harassment at university (incl travel) in 2016</vt:lpstr>
      <vt:lpstr>Location of most recent sexual harassment incident at university (incl travel)</vt:lpstr>
      <vt:lpstr>Familiarity with perpetrator(s) of most recent sexual harassment at university (incl travel)</vt:lpstr>
      <vt:lpstr>Gender of perpetrator(s) of most recent sexual harassment at university (incl travel)</vt:lpstr>
      <vt:lpstr>Nature of perpetrator of most recent sexual harassment at university (incl travel)</vt:lpstr>
      <vt:lpstr>PowerPoint Presentation</vt:lpstr>
      <vt:lpstr>PowerPoint Presentation</vt:lpstr>
      <vt:lpstr>PowerPoint Presentation</vt:lpstr>
      <vt:lpstr>PowerPoint Presentation</vt:lpstr>
      <vt:lpstr>PowerPoint Presentation</vt:lpstr>
      <vt:lpstr>PowerPoint Presentation</vt:lpstr>
      <vt:lpstr>Sexually assaulted in the community 2015 and/or 2016</vt:lpstr>
      <vt:lpstr>Sexually assaulted at university in 2015 and/or 2016</vt:lpstr>
      <vt:lpstr>Witnessed sexual assault at university in 2016</vt:lpstr>
      <vt:lpstr>PowerPoint Presentation</vt:lpstr>
      <vt:lpstr>PowerPoint Presentation</vt:lpstr>
      <vt:lpstr>PowerPoint Presentation</vt:lpstr>
      <vt:lpstr>PowerPoint Presentation</vt:lpstr>
      <vt:lpstr>Prevention </vt:lpstr>
      <vt:lpstr>PowerPoint Presentation</vt:lpstr>
      <vt:lpstr>PowerPoint Presentation</vt:lpstr>
      <vt:lpstr>PowerPoint Presentation</vt:lpstr>
      <vt:lpstr>Support and Response </vt:lpstr>
      <vt:lpstr>PowerPoint Presentation</vt:lpstr>
      <vt:lpstr>What next</vt:lpstr>
      <vt:lpstr>AHRC Recommendations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2016-08-02T00:38:45Z</dcterms:created>
  <dcterms:modified xsi:type="dcterms:W3CDTF">2017-08-01T07:16:31Z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iskA">
    <vt:lpwstr>Revenue/margin erosion: due to market disruption or changes to national funding arrangements (such as HES or Research) or industry partnerships</vt:lpwstr>
  </property>
</Properties>
</file>