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9" r:id="rId3"/>
    <p:sldId id="300" r:id="rId4"/>
    <p:sldId id="276" r:id="rId5"/>
    <p:sldId id="258" r:id="rId6"/>
    <p:sldId id="262" r:id="rId7"/>
    <p:sldId id="270" r:id="rId8"/>
    <p:sldId id="288" r:id="rId9"/>
    <p:sldId id="289" r:id="rId10"/>
    <p:sldId id="261" r:id="rId11"/>
    <p:sldId id="302" r:id="rId12"/>
    <p:sldId id="304" r:id="rId13"/>
    <p:sldId id="263" r:id="rId14"/>
    <p:sldId id="259" r:id="rId15"/>
    <p:sldId id="281" r:id="rId16"/>
    <p:sldId id="291" r:id="rId17"/>
    <p:sldId id="290" r:id="rId18"/>
    <p:sldId id="303" r:id="rId19"/>
    <p:sldId id="29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05" autoAdjust="0"/>
  </p:normalViewPr>
  <p:slideViewPr>
    <p:cSldViewPr snapToGrid="0" snapToObjects="1">
      <p:cViewPr varScale="1">
        <p:scale>
          <a:sx n="45" d="100"/>
          <a:sy n="45" d="100"/>
        </p:scale>
        <p:origin x="1192"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98EEC-EB34-4AE9-A7CD-E5E92547CE23}" type="datetimeFigureOut">
              <a:rPr lang="en-AU" smtClean="0"/>
              <a:t>25/03/2021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3840A-3236-4ECD-B103-26FFB90C3926}" type="slidenum">
              <a:rPr lang="en-AU" smtClean="0"/>
              <a:t>‹#›</a:t>
            </a:fld>
            <a:endParaRPr lang="en-AU"/>
          </a:p>
        </p:txBody>
      </p:sp>
    </p:spTree>
    <p:extLst>
      <p:ext uri="{BB962C8B-B14F-4D97-AF65-F5344CB8AC3E}">
        <p14:creationId xmlns:p14="http://schemas.microsoft.com/office/powerpoint/2010/main" val="1933965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23840A-3236-4ECD-B103-26FFB90C3926}" type="slidenum">
              <a:rPr lang="en-AU" smtClean="0"/>
              <a:t>1</a:t>
            </a:fld>
            <a:endParaRPr lang="en-AU"/>
          </a:p>
        </p:txBody>
      </p:sp>
    </p:spTree>
    <p:extLst>
      <p:ext uri="{BB962C8B-B14F-4D97-AF65-F5344CB8AC3E}">
        <p14:creationId xmlns:p14="http://schemas.microsoft.com/office/powerpoint/2010/main" val="2638381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dirty="0">
                <a:ln>
                  <a:noFill/>
                </a:ln>
                <a:solidFill>
                  <a:prstClr val="black"/>
                </a:solidFill>
                <a:effectLst/>
                <a:uLnTx/>
                <a:uFillTx/>
                <a:latin typeface="+mn-lt"/>
                <a:ea typeface="+mn-ea"/>
                <a:cs typeface="+mn-cs"/>
              </a:rPr>
              <a:t>Ask students if they have heard of an Uma Mahon?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dirty="0">
                <a:ln>
                  <a:noFill/>
                </a:ln>
                <a:solidFill>
                  <a:prstClr val="black"/>
                </a:solidFill>
                <a:effectLst/>
                <a:uLnTx/>
                <a:uFillTx/>
                <a:latin typeface="+mn-lt"/>
                <a:ea typeface="+mn-ea"/>
                <a:cs typeface="+mn-cs"/>
              </a:rPr>
              <a:t>A safe and secure place for women and children victims of violence to stay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dirty="0">
                <a:ln>
                  <a:noFill/>
                </a:ln>
                <a:solidFill>
                  <a:prstClr val="black"/>
                </a:solidFill>
                <a:effectLst/>
                <a:uLnTx/>
                <a:uFillTx/>
                <a:latin typeface="+mn-lt"/>
                <a:ea typeface="+mn-ea"/>
                <a:cs typeface="+mn-cs"/>
              </a:rPr>
              <a:t>Receives referrals from police VPU, health services and other </a:t>
            </a:r>
            <a:r>
              <a:rPr kumimoji="0" lang="en-US" sz="2300" b="0" i="0" u="none" strike="noStrike" kern="1200" cap="none" spc="0" normalizeH="0" baseline="0" noProof="0" dirty="0" err="1">
                <a:ln>
                  <a:noFill/>
                </a:ln>
                <a:solidFill>
                  <a:prstClr val="black"/>
                </a:solidFill>
                <a:effectLst/>
                <a:uLnTx/>
                <a:uFillTx/>
                <a:latin typeface="+mn-lt"/>
                <a:ea typeface="+mn-ea"/>
                <a:cs typeface="+mn-cs"/>
              </a:rPr>
              <a:t>organisations</a:t>
            </a:r>
            <a:r>
              <a:rPr kumimoji="0" lang="en-US" sz="2300" b="0" i="0" u="none" strike="noStrike" kern="1200" cap="none" spc="0" normalizeH="0" baseline="0" noProof="0" dirty="0">
                <a:ln>
                  <a:noFill/>
                </a:ln>
                <a:solidFill>
                  <a:prstClr val="black"/>
                </a:solidFill>
                <a:effectLst/>
                <a:uLnTx/>
                <a:uFillTx/>
                <a:latin typeface="+mn-lt"/>
                <a:ea typeface="+mn-ea"/>
                <a:cs typeface="+mn-cs"/>
              </a:rPr>
              <a:t> in the </a:t>
            </a:r>
            <a:r>
              <a:rPr kumimoji="0" lang="en-US" sz="2300" b="0" i="0" u="none" strike="noStrike" kern="1200" cap="none" spc="0" normalizeH="0" baseline="0" noProof="0" dirty="0" err="1">
                <a:ln>
                  <a:noFill/>
                </a:ln>
                <a:solidFill>
                  <a:prstClr val="black"/>
                </a:solidFill>
                <a:effectLst/>
                <a:uLnTx/>
                <a:uFillTx/>
                <a:latin typeface="+mn-lt"/>
                <a:ea typeface="+mn-ea"/>
                <a:cs typeface="+mn-cs"/>
              </a:rPr>
              <a:t>rede</a:t>
            </a:r>
            <a:r>
              <a:rPr kumimoji="0" lang="en-US" sz="2300" b="0" i="0" u="none" strike="noStrike" kern="1200" cap="none" spc="0" normalizeH="0" baseline="0" noProof="0" dirty="0">
                <a:ln>
                  <a:noFill/>
                </a:ln>
                <a:solidFill>
                  <a:prstClr val="black"/>
                </a:solidFill>
                <a:effectLst/>
                <a:uLnTx/>
                <a:uFillTx/>
                <a:latin typeface="+mn-lt"/>
                <a:ea typeface="+mn-ea"/>
                <a:cs typeface="+mn-cs"/>
              </a:rPr>
              <a:t> referral network</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dirty="0">
                <a:ln>
                  <a:noFill/>
                </a:ln>
                <a:solidFill>
                  <a:prstClr val="black"/>
                </a:solidFill>
                <a:effectLst/>
                <a:uLnTx/>
                <a:uFillTx/>
                <a:latin typeface="+mn-lt"/>
                <a:ea typeface="+mn-ea"/>
                <a:cs typeface="+mn-cs"/>
              </a:rPr>
              <a:t>Provides accommodation (3 days to 3 months or longer), food, mediation, advocacy, connection with other services and reintegration into the community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dirty="0">
                <a:ln>
                  <a:noFill/>
                </a:ln>
                <a:solidFill>
                  <a:prstClr val="black"/>
                </a:solidFill>
                <a:effectLst/>
                <a:uLnTx/>
                <a:uFillTx/>
                <a:latin typeface="+mn-lt"/>
                <a:ea typeface="+mn-ea"/>
                <a:cs typeface="+mn-cs"/>
              </a:rPr>
              <a:t>Examples are </a:t>
            </a:r>
            <a:r>
              <a:rPr kumimoji="0" lang="en-US" sz="2300" b="0" i="0" u="none" strike="noStrike" kern="1200" cap="none" spc="0" normalizeH="0" baseline="0" noProof="0" dirty="0" err="1">
                <a:ln>
                  <a:noFill/>
                </a:ln>
                <a:solidFill>
                  <a:prstClr val="black"/>
                </a:solidFill>
                <a:effectLst/>
                <a:uLnTx/>
                <a:uFillTx/>
                <a:latin typeface="+mn-lt"/>
                <a:ea typeface="+mn-ea"/>
                <a:cs typeface="+mn-cs"/>
              </a:rPr>
              <a:t>Fokupers</a:t>
            </a:r>
            <a:r>
              <a:rPr kumimoji="0" lang="en-US" sz="2300" b="0" i="0" u="none" strike="noStrike" kern="1200" cap="none" spc="0" normalizeH="0" baseline="0" noProof="0" dirty="0">
                <a:ln>
                  <a:noFill/>
                </a:ln>
                <a:solidFill>
                  <a:prstClr val="black"/>
                </a:solidFill>
                <a:effectLst/>
                <a:uLnTx/>
                <a:uFillTx/>
                <a:latin typeface="+mn-lt"/>
                <a:ea typeface="+mn-ea"/>
                <a:cs typeface="+mn-cs"/>
              </a:rPr>
              <a:t> (Dili), Uma Pas (</a:t>
            </a:r>
            <a:r>
              <a:rPr kumimoji="0" lang="en-US" sz="2300" b="0" i="0" u="none" strike="noStrike" kern="1200" cap="none" spc="0" normalizeH="0" baseline="0" noProof="0" dirty="0" err="1">
                <a:ln>
                  <a:noFill/>
                </a:ln>
                <a:solidFill>
                  <a:prstClr val="black"/>
                </a:solidFill>
                <a:effectLst/>
                <a:uLnTx/>
                <a:uFillTx/>
                <a:latin typeface="+mn-lt"/>
                <a:ea typeface="+mn-ea"/>
                <a:cs typeface="+mn-cs"/>
              </a:rPr>
              <a:t>Baucau</a:t>
            </a:r>
            <a:r>
              <a:rPr kumimoji="0" lang="en-US" sz="2300" b="0" i="0" u="none" strike="noStrike" kern="1200" cap="none" spc="0" normalizeH="0" baseline="0" noProof="0" dirty="0">
                <a:ln>
                  <a:noFill/>
                </a:ln>
                <a:solidFill>
                  <a:prstClr val="black"/>
                </a:solidFill>
                <a:effectLst/>
                <a:uLnTx/>
                <a:uFillTx/>
                <a:latin typeface="+mn-lt"/>
                <a:ea typeface="+mn-ea"/>
                <a:cs typeface="+mn-cs"/>
              </a:rPr>
              <a:t>), Maria </a:t>
            </a:r>
            <a:r>
              <a:rPr kumimoji="0" lang="en-US" sz="2300" b="0" i="0" u="none" strike="noStrike" kern="1200" cap="none" spc="0" normalizeH="0" baseline="0" noProof="0" dirty="0" err="1">
                <a:ln>
                  <a:noFill/>
                </a:ln>
                <a:solidFill>
                  <a:prstClr val="black"/>
                </a:solidFill>
                <a:effectLst/>
                <a:uLnTx/>
                <a:uFillTx/>
                <a:latin typeface="+mn-lt"/>
                <a:ea typeface="+mn-ea"/>
                <a:cs typeface="+mn-cs"/>
              </a:rPr>
              <a:t>Tapo</a:t>
            </a:r>
            <a:r>
              <a:rPr kumimoji="0" lang="en-US" sz="2300" b="0" i="0" u="none" strike="noStrike" kern="1200" cap="none" spc="0" normalizeH="0" baseline="0" noProof="0" dirty="0">
                <a:ln>
                  <a:noFill/>
                </a:ln>
                <a:solidFill>
                  <a:prstClr val="black"/>
                </a:solidFill>
                <a:effectLst/>
                <a:uLnTx/>
                <a:uFillTx/>
                <a:latin typeface="+mn-lt"/>
                <a:ea typeface="+mn-ea"/>
                <a:cs typeface="+mn-cs"/>
              </a:rPr>
              <a:t> (</a:t>
            </a:r>
            <a:r>
              <a:rPr kumimoji="0" lang="en-US" sz="2300" b="0" i="0" u="none" strike="noStrike" kern="1200" cap="none" spc="0" normalizeH="0" baseline="0" noProof="0" dirty="0" err="1">
                <a:ln>
                  <a:noFill/>
                </a:ln>
                <a:solidFill>
                  <a:prstClr val="black"/>
                </a:solidFill>
                <a:effectLst/>
                <a:uLnTx/>
                <a:uFillTx/>
                <a:latin typeface="+mn-lt"/>
                <a:ea typeface="+mn-ea"/>
                <a:cs typeface="+mn-cs"/>
              </a:rPr>
              <a:t>Maliana</a:t>
            </a:r>
            <a:r>
              <a:rPr kumimoji="0" lang="en-US" sz="2300" b="0" i="0" u="none" strike="noStrike" kern="1200" cap="none" spc="0" normalizeH="0" baseline="0" noProof="0" dirty="0">
                <a:ln>
                  <a:noFill/>
                </a:ln>
                <a:solidFill>
                  <a:prstClr val="black"/>
                </a:solidFill>
                <a:effectLst/>
                <a:uLnTx/>
                <a:uFillTx/>
                <a:latin typeface="+mn-lt"/>
                <a:ea typeface="+mn-ea"/>
                <a:cs typeface="+mn-cs"/>
              </a:rPr>
              <a:t>), Uma Mahon </a:t>
            </a:r>
            <a:r>
              <a:rPr kumimoji="0" lang="en-US" sz="2300" b="0" i="0" u="none" strike="noStrike" kern="1200" cap="none" spc="0" normalizeH="0" baseline="0" noProof="0" dirty="0" err="1">
                <a:ln>
                  <a:noFill/>
                </a:ln>
                <a:solidFill>
                  <a:prstClr val="black"/>
                </a:solidFill>
                <a:effectLst/>
                <a:uLnTx/>
                <a:uFillTx/>
                <a:latin typeface="+mn-lt"/>
                <a:ea typeface="+mn-ea"/>
                <a:cs typeface="+mn-cs"/>
              </a:rPr>
              <a:t>Esperansa</a:t>
            </a:r>
            <a:r>
              <a:rPr kumimoji="0" lang="en-US" sz="2300" b="0" i="0" u="none" strike="noStrike" kern="1200" cap="none" spc="0" normalizeH="0" baseline="0" noProof="0" dirty="0">
                <a:ln>
                  <a:noFill/>
                </a:ln>
                <a:solidFill>
                  <a:prstClr val="black"/>
                </a:solidFill>
                <a:effectLst/>
                <a:uLnTx/>
                <a:uFillTx/>
                <a:latin typeface="+mn-lt"/>
                <a:ea typeface="+mn-ea"/>
                <a:cs typeface="+mn-cs"/>
              </a:rPr>
              <a:t> (</a:t>
            </a:r>
            <a:r>
              <a:rPr kumimoji="0" lang="en-US" sz="2300" b="0" i="0" u="none" strike="noStrike" kern="1200" cap="none" spc="0" normalizeH="0" baseline="0" noProof="0" dirty="0" err="1">
                <a:ln>
                  <a:noFill/>
                </a:ln>
                <a:solidFill>
                  <a:prstClr val="black"/>
                </a:solidFill>
                <a:effectLst/>
                <a:uLnTx/>
                <a:uFillTx/>
                <a:latin typeface="+mn-lt"/>
                <a:ea typeface="+mn-ea"/>
                <a:cs typeface="+mn-cs"/>
              </a:rPr>
              <a:t>Viqueque</a:t>
            </a:r>
            <a:r>
              <a:rPr kumimoji="0" lang="en-US" sz="2300" b="0" i="0" u="none" strike="noStrike" kern="1200" cap="none" spc="0" normalizeH="0" baseline="0" noProof="0" dirty="0">
                <a:ln>
                  <a:noFill/>
                </a:ln>
                <a:solidFill>
                  <a:prstClr val="black"/>
                </a:solidFill>
                <a:effectLst/>
                <a:uLnTx/>
                <a:uFillTx/>
                <a:latin typeface="+mn-lt"/>
                <a:ea typeface="+mn-ea"/>
                <a:cs typeface="+mn-cs"/>
              </a:rPr>
              <a:t>), Uma Mahon </a:t>
            </a:r>
            <a:r>
              <a:rPr kumimoji="0" lang="en-US" sz="2300" b="0" i="0" u="none" strike="noStrike" kern="1200" cap="none" spc="0" normalizeH="0" baseline="0" noProof="0" dirty="0" err="1">
                <a:ln>
                  <a:noFill/>
                </a:ln>
                <a:solidFill>
                  <a:prstClr val="black"/>
                </a:solidFill>
                <a:effectLst/>
                <a:uLnTx/>
                <a:uFillTx/>
                <a:latin typeface="+mn-lt"/>
                <a:ea typeface="+mn-ea"/>
                <a:cs typeface="+mn-cs"/>
              </a:rPr>
              <a:t>Luzerio</a:t>
            </a:r>
            <a:r>
              <a:rPr kumimoji="0" lang="en-US" sz="2300" b="0" i="0" u="none" strike="noStrike" kern="1200" cap="none" spc="0" normalizeH="0" baseline="0" noProof="0" dirty="0">
                <a:ln>
                  <a:noFill/>
                </a:ln>
                <a:solidFill>
                  <a:prstClr val="black"/>
                </a:solidFill>
                <a:effectLst/>
                <a:uLnTx/>
                <a:uFillTx/>
                <a:latin typeface="+mn-lt"/>
                <a:ea typeface="+mn-ea"/>
                <a:cs typeface="+mn-cs"/>
              </a:rPr>
              <a:t> (</a:t>
            </a:r>
            <a:r>
              <a:rPr kumimoji="0" lang="en-US" sz="2300" b="0" i="0" u="none" strike="noStrike" kern="1200" cap="none" spc="0" normalizeH="0" baseline="0" noProof="0" dirty="0" err="1">
                <a:ln>
                  <a:noFill/>
                </a:ln>
                <a:solidFill>
                  <a:prstClr val="black"/>
                </a:solidFill>
                <a:effectLst/>
                <a:uLnTx/>
                <a:uFillTx/>
                <a:latin typeface="+mn-lt"/>
                <a:ea typeface="+mn-ea"/>
                <a:cs typeface="+mn-cs"/>
              </a:rPr>
              <a:t>Lospalos</a:t>
            </a:r>
            <a:r>
              <a:rPr kumimoji="0" lang="en-US" sz="2300" b="0" i="0" u="none" strike="noStrike" kern="1200" cap="none" spc="0" normalizeH="0" baseline="0" noProof="0" dirty="0">
                <a:ln>
                  <a:noFill/>
                </a:ln>
                <a:solidFill>
                  <a:prstClr val="black"/>
                </a:solidFill>
                <a:effectLst/>
                <a:uLnTx/>
                <a:uFillTx/>
                <a:latin typeface="+mn-lt"/>
                <a:ea typeface="+mn-ea"/>
                <a:cs typeface="+mn-cs"/>
              </a:rPr>
              <a:t>), </a:t>
            </a:r>
            <a:r>
              <a:rPr kumimoji="0" lang="pt-BR" sz="2300" b="0" i="0" u="none" strike="noStrike" kern="1200" cap="none" spc="0" normalizeH="0" baseline="0" noProof="0" dirty="0">
                <a:ln>
                  <a:noFill/>
                </a:ln>
                <a:solidFill>
                  <a:prstClr val="black"/>
                </a:solidFill>
                <a:effectLst/>
                <a:uLnTx/>
                <a:uFillTx/>
                <a:latin typeface="+mn-lt"/>
                <a:ea typeface="+mn-ea"/>
                <a:cs typeface="+mn-cs"/>
              </a:rPr>
              <a:t>Uma Mahon Forum Peduli Wanita (Oecusse)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pt-BR" sz="2300" b="0" i="0" u="none" strike="noStrike" kern="1200" cap="none" spc="0" normalizeH="0" baseline="0" noProof="0" dirty="0">
                <a:ln>
                  <a:noFill/>
                </a:ln>
                <a:solidFill>
                  <a:prstClr val="black"/>
                </a:solidFill>
                <a:effectLst/>
                <a:uLnTx/>
                <a:uFillTx/>
                <a:latin typeface="+mn-lt"/>
                <a:ea typeface="+mn-ea"/>
                <a:cs typeface="+mn-cs"/>
              </a:rPr>
              <a:t>Refuges for young mothers and children – Casa Vida (Dili), Forum Comunicação e Juventude (FCJ), </a:t>
            </a:r>
            <a:r>
              <a:rPr kumimoji="0" lang="en-US" sz="2300" b="0" i="0" u="none" strike="noStrike" kern="1200" cap="none" spc="0" normalizeH="0" baseline="0" noProof="0" dirty="0">
                <a:ln>
                  <a:noFill/>
                </a:ln>
                <a:solidFill>
                  <a:prstClr val="black"/>
                </a:solidFill>
                <a:effectLst/>
                <a:uLnTx/>
                <a:uFillTx/>
                <a:latin typeface="+mn-lt"/>
                <a:ea typeface="+mn-ea"/>
                <a:cs typeface="+mn-cs"/>
              </a:rPr>
              <a:t>Uma Mahon </a:t>
            </a:r>
            <a:r>
              <a:rPr kumimoji="0" lang="en-US" sz="2300" b="0" i="0" u="none" strike="noStrike" kern="1200" cap="none" spc="0" normalizeH="0" baseline="0" noProof="0" dirty="0" err="1">
                <a:ln>
                  <a:noFill/>
                </a:ln>
                <a:solidFill>
                  <a:prstClr val="black"/>
                </a:solidFill>
                <a:effectLst/>
                <a:uLnTx/>
                <a:uFillTx/>
                <a:latin typeface="+mn-lt"/>
                <a:ea typeface="+mn-ea"/>
                <a:cs typeface="+mn-cs"/>
              </a:rPr>
              <a:t>Salele</a:t>
            </a:r>
            <a:r>
              <a:rPr kumimoji="0" lang="en-US" sz="2300" b="0" i="0" u="none" strike="noStrike" kern="1200" cap="none" spc="0" normalizeH="0" baseline="0" noProof="0" dirty="0">
                <a:ln>
                  <a:noFill/>
                </a:ln>
                <a:solidFill>
                  <a:prstClr val="black"/>
                </a:solidFill>
                <a:effectLst/>
                <a:uLnTx/>
                <a:uFillTx/>
                <a:latin typeface="+mn-lt"/>
                <a:ea typeface="+mn-ea"/>
                <a:cs typeface="+mn-cs"/>
              </a:rPr>
              <a:t> (</a:t>
            </a:r>
            <a:r>
              <a:rPr kumimoji="0" lang="en-US" sz="2300" b="0" i="0" u="none" strike="noStrike" kern="1200" cap="none" spc="0" normalizeH="0" baseline="0" noProof="0" dirty="0" err="1">
                <a:ln>
                  <a:noFill/>
                </a:ln>
                <a:solidFill>
                  <a:prstClr val="black"/>
                </a:solidFill>
                <a:effectLst/>
                <a:uLnTx/>
                <a:uFillTx/>
                <a:latin typeface="+mn-lt"/>
                <a:ea typeface="+mn-ea"/>
                <a:cs typeface="+mn-cs"/>
              </a:rPr>
              <a:t>Suai</a:t>
            </a:r>
            <a:r>
              <a:rPr kumimoji="0" lang="en-US" sz="2300" b="0" i="0" u="none" strike="noStrike" kern="1200" cap="none" spc="0" normalizeH="0" baseline="0" noProof="0" dirty="0">
                <a:ln>
                  <a:noFill/>
                </a:ln>
                <a:solidFill>
                  <a:prstClr val="black"/>
                </a:solidFill>
                <a:effectLst/>
                <a:uLnTx/>
                <a:uFillTx/>
                <a:latin typeface="+mn-lt"/>
                <a:ea typeface="+mn-ea"/>
                <a:cs typeface="+mn-cs"/>
              </a:rPr>
              <a:t>)</a:t>
            </a:r>
          </a:p>
          <a:p>
            <a:endParaRPr lang="en-AU" dirty="0"/>
          </a:p>
        </p:txBody>
      </p:sp>
      <p:sp>
        <p:nvSpPr>
          <p:cNvPr id="4" name="Slide Number Placeholder 3"/>
          <p:cNvSpPr>
            <a:spLocks noGrp="1"/>
          </p:cNvSpPr>
          <p:nvPr>
            <p:ph type="sldNum" sz="quarter" idx="10"/>
          </p:nvPr>
        </p:nvSpPr>
        <p:spPr/>
        <p:txBody>
          <a:bodyPr/>
          <a:lstStyle/>
          <a:p>
            <a:fld id="{3923840A-3236-4ECD-B103-26FFB90C3926}" type="slidenum">
              <a:rPr lang="en-AU" smtClean="0"/>
              <a:t>10</a:t>
            </a:fld>
            <a:endParaRPr lang="en-AU"/>
          </a:p>
        </p:txBody>
      </p:sp>
    </p:spTree>
    <p:extLst>
      <p:ext uri="{BB962C8B-B14F-4D97-AF65-F5344CB8AC3E}">
        <p14:creationId xmlns:p14="http://schemas.microsoft.com/office/powerpoint/2010/main" val="2245081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People with a disability are more at risk of violence</a:t>
            </a:r>
          </a:p>
          <a:p>
            <a:pPr marL="171450" indent="-171450">
              <a:buFont typeface="Arial" panose="020B0604020202020204" pitchFamily="34" charset="0"/>
              <a:buChar char="•"/>
            </a:pPr>
            <a:r>
              <a:rPr lang="en-AU" dirty="0"/>
              <a:t>They may need help from additional services to meet their needs </a:t>
            </a:r>
          </a:p>
          <a:p>
            <a:pPr marL="171450" indent="-171450">
              <a:buFont typeface="Arial" panose="020B0604020202020204" pitchFamily="34" charset="0"/>
              <a:buChar char="•"/>
            </a:pPr>
            <a:r>
              <a:rPr lang="en-AU" dirty="0"/>
              <a:t>There are many organisations that can work with the health sector to help people with different disabilities</a:t>
            </a:r>
          </a:p>
          <a:p>
            <a:pPr marL="171450" indent="-171450">
              <a:buFont typeface="Arial" panose="020B0604020202020204" pitchFamily="34" charset="0"/>
              <a:buChar char="•"/>
            </a:pPr>
            <a:r>
              <a:rPr lang="en-AU" dirty="0"/>
              <a:t>Refer to the handout in this section. This poster is from the Ministry of Health funded by the Australian government through Partnership for Human Development (PHD). It shows the organisations that work in the area of disability.</a:t>
            </a:r>
          </a:p>
          <a:p>
            <a:endParaRPr lang="en-AU" dirty="0"/>
          </a:p>
        </p:txBody>
      </p:sp>
      <p:sp>
        <p:nvSpPr>
          <p:cNvPr id="4" name="Slide Number Placeholder 3"/>
          <p:cNvSpPr>
            <a:spLocks noGrp="1"/>
          </p:cNvSpPr>
          <p:nvPr>
            <p:ph type="sldNum" sz="quarter" idx="5"/>
          </p:nvPr>
        </p:nvSpPr>
        <p:spPr/>
        <p:txBody>
          <a:bodyPr/>
          <a:lstStyle/>
          <a:p>
            <a:fld id="{3923840A-3236-4ECD-B103-26FFB90C3926}" type="slidenum">
              <a:rPr lang="en-AU" smtClean="0"/>
              <a:t>11</a:t>
            </a:fld>
            <a:endParaRPr lang="en-AU"/>
          </a:p>
        </p:txBody>
      </p:sp>
    </p:spTree>
    <p:extLst>
      <p:ext uri="{BB962C8B-B14F-4D97-AF65-F5344CB8AC3E}">
        <p14:creationId xmlns:p14="http://schemas.microsoft.com/office/powerpoint/2010/main" val="672389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Purpose: To discuss the different needs of people with disabilities and know the services that can help</a:t>
            </a:r>
          </a:p>
          <a:p>
            <a:pPr lvl="0"/>
            <a:r>
              <a:rPr lang="en-AU" sz="1200" kern="1200" dirty="0">
                <a:solidFill>
                  <a:schemeClr val="tx1"/>
                </a:solidFill>
                <a:effectLst/>
                <a:latin typeface="+mn-lt"/>
                <a:ea typeface="+mn-ea"/>
                <a:cs typeface="+mn-cs"/>
              </a:rPr>
              <a:t>Time: 10 minutes discussion</a:t>
            </a:r>
          </a:p>
          <a:p>
            <a:pPr lvl="0"/>
            <a:r>
              <a:rPr lang="en-AU" sz="1200" kern="1200" dirty="0">
                <a:solidFill>
                  <a:schemeClr val="tx1"/>
                </a:solidFill>
                <a:effectLst/>
                <a:latin typeface="+mn-lt"/>
                <a:ea typeface="+mn-ea"/>
                <a:cs typeface="+mn-cs"/>
              </a:rPr>
              <a:t>Instructions:</a:t>
            </a:r>
          </a:p>
          <a:p>
            <a:pPr marL="228600" lvl="0" indent="-228600">
              <a:buFont typeface="+mj-lt"/>
              <a:buAutoNum type="arabicPeriod"/>
            </a:pPr>
            <a:r>
              <a:rPr lang="en-AU" sz="1200" kern="1200" dirty="0">
                <a:solidFill>
                  <a:schemeClr val="tx1"/>
                </a:solidFill>
                <a:effectLst/>
                <a:latin typeface="+mn-lt"/>
                <a:ea typeface="+mn-ea"/>
                <a:cs typeface="+mn-cs"/>
              </a:rPr>
              <a:t>Ask the students ‘do you know anyone with a disability?’</a:t>
            </a:r>
          </a:p>
          <a:p>
            <a:pPr marL="228600" lvl="0" indent="-228600">
              <a:buFont typeface="+mj-lt"/>
              <a:buAutoNum type="arabicPeriod"/>
            </a:pPr>
            <a:r>
              <a:rPr lang="en-AU" sz="1200" kern="1200" dirty="0">
                <a:solidFill>
                  <a:schemeClr val="tx1"/>
                </a:solidFill>
                <a:effectLst/>
                <a:latin typeface="+mn-lt"/>
                <a:ea typeface="+mn-ea"/>
                <a:cs typeface="+mn-cs"/>
              </a:rPr>
              <a:t>What challenges do they face in their daily lives? </a:t>
            </a:r>
          </a:p>
          <a:p>
            <a:pPr marL="228600" lvl="0" indent="-228600">
              <a:buFont typeface="+mj-lt"/>
              <a:buAutoNum type="arabicPeriod"/>
            </a:pPr>
            <a:r>
              <a:rPr lang="en-AU" sz="1200" kern="1200" dirty="0">
                <a:solidFill>
                  <a:schemeClr val="tx1"/>
                </a:solidFill>
                <a:effectLst/>
                <a:latin typeface="+mn-lt"/>
                <a:ea typeface="+mn-ea"/>
                <a:cs typeface="+mn-cs"/>
              </a:rPr>
              <a:t>Are they getting any assistance from services?</a:t>
            </a:r>
          </a:p>
          <a:p>
            <a:pPr marL="685800" lvl="1" indent="-228600">
              <a:buFont typeface="Courier New" panose="02070309020205020404" pitchFamily="49" charset="0"/>
              <a:buChar char="o"/>
            </a:pPr>
            <a:r>
              <a:rPr lang="en-AU" sz="1200" kern="1200" dirty="0">
                <a:solidFill>
                  <a:schemeClr val="tx1"/>
                </a:solidFill>
                <a:effectLst/>
                <a:latin typeface="+mn-lt"/>
                <a:ea typeface="+mn-ea"/>
                <a:cs typeface="+mn-cs"/>
              </a:rPr>
              <a:t>If yes, is the service listed on the handout (if it isn’t, write it down)</a:t>
            </a:r>
          </a:p>
          <a:p>
            <a:pPr marL="685800" lvl="1" indent="-228600">
              <a:buFont typeface="Courier New" panose="02070309020205020404" pitchFamily="49" charset="0"/>
              <a:buChar char="o"/>
            </a:pPr>
            <a:r>
              <a:rPr lang="en-AU" sz="1200" kern="1200" dirty="0">
                <a:solidFill>
                  <a:schemeClr val="tx1"/>
                </a:solidFill>
                <a:effectLst/>
                <a:latin typeface="+mn-lt"/>
                <a:ea typeface="+mn-ea"/>
                <a:cs typeface="+mn-cs"/>
              </a:rPr>
              <a:t>If no, what services are on the handout that could help them?</a:t>
            </a:r>
          </a:p>
          <a:p>
            <a:pPr marL="457200" lvl="1" indent="0">
              <a:buFont typeface="Courier New" panose="02070309020205020404" pitchFamily="49" charset="0"/>
              <a:buNone/>
            </a:pPr>
            <a:r>
              <a:rPr lang="en-AU" sz="1200" kern="1200" dirty="0">
                <a:solidFill>
                  <a:schemeClr val="tx1"/>
                </a:solidFill>
                <a:effectLst/>
                <a:latin typeface="+mn-lt"/>
                <a:ea typeface="+mn-ea"/>
                <a:cs typeface="+mn-cs"/>
              </a:rPr>
              <a:t>Summarise that it is our job as health providers to assist people with disabilities and connect them to support they need from other services in the community</a:t>
            </a:r>
          </a:p>
        </p:txBody>
      </p:sp>
      <p:sp>
        <p:nvSpPr>
          <p:cNvPr id="4" name="Slide Number Placeholder 3"/>
          <p:cNvSpPr>
            <a:spLocks noGrp="1"/>
          </p:cNvSpPr>
          <p:nvPr>
            <p:ph type="sldNum" sz="quarter" idx="5"/>
          </p:nvPr>
        </p:nvSpPr>
        <p:spPr/>
        <p:txBody>
          <a:bodyPr/>
          <a:lstStyle/>
          <a:p>
            <a:fld id="{3923840A-3236-4ECD-B103-26FFB90C3926}" type="slidenum">
              <a:rPr lang="en-AU" smtClean="0"/>
              <a:t>12</a:t>
            </a:fld>
            <a:endParaRPr lang="en-AU"/>
          </a:p>
        </p:txBody>
      </p:sp>
    </p:spTree>
    <p:extLst>
      <p:ext uri="{BB962C8B-B14F-4D97-AF65-F5344CB8AC3E}">
        <p14:creationId xmlns:p14="http://schemas.microsoft.com/office/powerpoint/2010/main" val="3766963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s-IS" b="0" dirty="0"/>
              <a:t>Can you tell me what types of services these other organisations</a:t>
            </a:r>
            <a:r>
              <a:rPr lang="is-IS" b="0" baseline="0" dirty="0"/>
              <a:t> provide?</a:t>
            </a:r>
            <a:endParaRPr lang="is-IS" b="0" dirty="0"/>
          </a:p>
          <a:p>
            <a:pPr marL="171450" indent="-171450">
              <a:buFont typeface="Arial" panose="020B0604020202020204" pitchFamily="34" charset="0"/>
              <a:buChar char="•"/>
            </a:pPr>
            <a:r>
              <a:rPr lang="is-IS" b="0" dirty="0"/>
              <a:t>PRADET – Psychosocial recovery and mental health counselling, socio-economic program for victims, conducts training (medical forensic examiners, recognising and responding to non-accidental injury, use and abuse of alcohol, healthy relationships, counter trafficking) as well as running</a:t>
            </a:r>
            <a:r>
              <a:rPr lang="is-IS" b="0" baseline="0" dirty="0"/>
              <a:t> </a:t>
            </a:r>
            <a:r>
              <a:rPr lang="is-IS" b="0" dirty="0"/>
              <a:t>Fatin Hakmatek in 5 districts</a:t>
            </a:r>
          </a:p>
          <a:p>
            <a:pPr marL="171450" indent="-171450">
              <a:buFont typeface="Arial" panose="020B0604020202020204" pitchFamily="34" charset="0"/>
              <a:buChar char="•"/>
            </a:pPr>
            <a:r>
              <a:rPr lang="en-US" b="0" dirty="0"/>
              <a:t>Marie Stopes - Counselling and treatment for sexually transmitted infections and family spacing</a:t>
            </a:r>
          </a:p>
          <a:p>
            <a:pPr marL="171450" indent="-171450">
              <a:buFont typeface="Arial" panose="020B0604020202020204" pitchFamily="34" charset="0"/>
              <a:buChar char="•"/>
            </a:pPr>
            <a:r>
              <a:rPr lang="en-US" b="0" dirty="0" err="1"/>
              <a:t>Empreza</a:t>
            </a:r>
            <a:r>
              <a:rPr lang="en-US" b="0" dirty="0"/>
              <a:t> </a:t>
            </a:r>
            <a:r>
              <a:rPr lang="en-US" b="0" dirty="0" err="1"/>
              <a:t>diak</a:t>
            </a:r>
            <a:r>
              <a:rPr lang="en-US" b="0" dirty="0"/>
              <a:t> – women’s economic empowerment</a:t>
            </a:r>
          </a:p>
          <a:p>
            <a:pPr marL="171450" indent="-171450">
              <a:buFont typeface="Arial" panose="020B0604020202020204" pitchFamily="34" charset="0"/>
              <a:buChar char="•"/>
            </a:pPr>
            <a:r>
              <a:rPr lang="en-US" b="0" dirty="0" err="1"/>
              <a:t>RHTO</a:t>
            </a:r>
            <a:r>
              <a:rPr lang="en-US" b="0" dirty="0"/>
              <a:t> – Helps people with disabilities</a:t>
            </a:r>
          </a:p>
          <a:p>
            <a:pPr marL="171450" indent="-171450">
              <a:buFont typeface="Arial" panose="020B0604020202020204" pitchFamily="34" charset="0"/>
              <a:buChar char="•"/>
            </a:pPr>
            <a:r>
              <a:rPr lang="en-US" b="0" dirty="0" err="1"/>
              <a:t>Alola</a:t>
            </a:r>
            <a:r>
              <a:rPr lang="en-US" b="0" dirty="0"/>
              <a:t> Foundation – economic empowerment for women, care packets for newborns</a:t>
            </a:r>
          </a:p>
          <a:p>
            <a:pPr marL="171450" indent="-171450">
              <a:buFont typeface="Arial" panose="020B0604020202020204" pitchFamily="34" charset="0"/>
              <a:buChar char="•"/>
            </a:pPr>
            <a:r>
              <a:rPr lang="en-US" b="0" dirty="0"/>
              <a:t>FOKUPERS – domestic violence and</a:t>
            </a:r>
            <a:r>
              <a:rPr lang="en-US" b="0" baseline="0" dirty="0"/>
              <a:t> women’s rights </a:t>
            </a:r>
            <a:r>
              <a:rPr lang="en-US" b="0" dirty="0"/>
              <a:t>advocacy as well as safe house)</a:t>
            </a:r>
          </a:p>
          <a:p>
            <a:endParaRPr lang="en-AU" dirty="0"/>
          </a:p>
          <a:p>
            <a:pPr marL="171450" indent="-171450">
              <a:buFont typeface="Arial" panose="020B0604020202020204" pitchFamily="34" charset="0"/>
              <a:buChar char="•"/>
            </a:pPr>
            <a:r>
              <a:rPr lang="en-AU" dirty="0"/>
              <a:t>Can you think of any other services that can help victims of violence?</a:t>
            </a:r>
          </a:p>
        </p:txBody>
      </p:sp>
      <p:sp>
        <p:nvSpPr>
          <p:cNvPr id="4" name="Slide Number Placeholder 3"/>
          <p:cNvSpPr>
            <a:spLocks noGrp="1"/>
          </p:cNvSpPr>
          <p:nvPr>
            <p:ph type="sldNum" sz="quarter" idx="10"/>
          </p:nvPr>
        </p:nvSpPr>
        <p:spPr/>
        <p:txBody>
          <a:bodyPr/>
          <a:lstStyle/>
          <a:p>
            <a:fld id="{3923840A-3236-4ECD-B103-26FFB90C3926}" type="slidenum">
              <a:rPr lang="en-AU" smtClean="0"/>
              <a:t>13</a:t>
            </a:fld>
            <a:endParaRPr lang="en-AU"/>
          </a:p>
        </p:txBody>
      </p:sp>
    </p:spTree>
    <p:extLst>
      <p:ext uri="{BB962C8B-B14F-4D97-AF65-F5344CB8AC3E}">
        <p14:creationId xmlns:p14="http://schemas.microsoft.com/office/powerpoint/2010/main" val="1225128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Every place has different resources. When you go to a new placement find out what support is available for women and children in the area. This is especially important in rural areas.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People in the community and in extended families are important for keeping women and children safe and holding perpetrators accountable, abuse should never be hidden! – “the community can be the eyes and ears that keep women and children safe”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There may be additional help available from good people in the area</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err="1">
                <a:ln>
                  <a:noFill/>
                </a:ln>
                <a:solidFill>
                  <a:prstClr val="black"/>
                </a:solidFill>
                <a:effectLst/>
                <a:uLnTx/>
                <a:uFillTx/>
                <a:latin typeface="+mn-lt"/>
                <a:ea typeface="+mn-ea"/>
                <a:cs typeface="+mn-cs"/>
              </a:rPr>
              <a:t>Xefe</a:t>
            </a:r>
            <a:r>
              <a:rPr kumimoji="0" lang="en-US" sz="2400" b="0" i="0" u="none" strike="noStrike" kern="1200" cap="none" spc="0" normalizeH="0" baseline="0" noProof="0" dirty="0">
                <a:ln>
                  <a:noFill/>
                </a:ln>
                <a:solidFill>
                  <a:prstClr val="black"/>
                </a:solidFill>
                <a:effectLst/>
                <a:uLnTx/>
                <a:uFillTx/>
                <a:latin typeface="+mn-lt"/>
                <a:ea typeface="+mn-ea"/>
                <a:cs typeface="+mn-cs"/>
              </a:rPr>
              <a:t> </a:t>
            </a:r>
            <a:r>
              <a:rPr kumimoji="0" lang="en-US" sz="2400" b="0" i="0" u="none" strike="noStrike" kern="1200" cap="none" spc="0" normalizeH="0" baseline="0" noProof="0" dirty="0" err="1">
                <a:ln>
                  <a:noFill/>
                </a:ln>
                <a:solidFill>
                  <a:prstClr val="black"/>
                </a:solidFill>
                <a:effectLst/>
                <a:uLnTx/>
                <a:uFillTx/>
                <a:latin typeface="+mn-lt"/>
                <a:ea typeface="+mn-ea"/>
                <a:cs typeface="+mn-cs"/>
              </a:rPr>
              <a:t>suco</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err="1">
                <a:ln>
                  <a:noFill/>
                </a:ln>
                <a:solidFill>
                  <a:prstClr val="black"/>
                </a:solidFill>
                <a:effectLst/>
                <a:uLnTx/>
                <a:uFillTx/>
                <a:latin typeface="+mn-lt"/>
                <a:ea typeface="+mn-ea"/>
                <a:cs typeface="+mn-cs"/>
              </a:rPr>
              <a:t>Xefe</a:t>
            </a:r>
            <a:r>
              <a:rPr kumimoji="0" lang="en-US" sz="2400" b="0" i="0" u="none" strike="noStrike" kern="1200" cap="none" spc="0" normalizeH="0" baseline="0" noProof="0" dirty="0">
                <a:ln>
                  <a:noFill/>
                </a:ln>
                <a:solidFill>
                  <a:prstClr val="black"/>
                </a:solidFill>
                <a:effectLst/>
                <a:uLnTx/>
                <a:uFillTx/>
                <a:latin typeface="+mn-lt"/>
                <a:ea typeface="+mn-ea"/>
                <a:cs typeface="+mn-cs"/>
              </a:rPr>
              <a:t> </a:t>
            </a:r>
            <a:r>
              <a:rPr kumimoji="0" lang="en-US" sz="2400" b="0" i="0" u="none" strike="noStrike" kern="1200" cap="none" spc="0" normalizeH="0" baseline="0" noProof="0" dirty="0" err="1">
                <a:ln>
                  <a:noFill/>
                </a:ln>
                <a:solidFill>
                  <a:prstClr val="black"/>
                </a:solidFill>
                <a:effectLst/>
                <a:uLnTx/>
                <a:uFillTx/>
                <a:latin typeface="+mn-lt"/>
                <a:ea typeface="+mn-ea"/>
                <a:cs typeface="+mn-cs"/>
              </a:rPr>
              <a:t>aldeia</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Lia </a:t>
            </a:r>
            <a:r>
              <a:rPr kumimoji="0" lang="en-US" sz="2400" b="0" i="0" u="none" strike="noStrike" kern="1200" cap="none" spc="0" normalizeH="0" baseline="0" noProof="0" dirty="0" err="1">
                <a:ln>
                  <a:noFill/>
                </a:ln>
                <a:solidFill>
                  <a:prstClr val="black"/>
                </a:solidFill>
                <a:effectLst/>
                <a:uLnTx/>
                <a:uFillTx/>
                <a:latin typeface="+mn-lt"/>
                <a:ea typeface="+mn-ea"/>
                <a:cs typeface="+mn-cs"/>
              </a:rPr>
              <a:t>na’in</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Family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Church (</a:t>
            </a:r>
            <a:r>
              <a:rPr kumimoji="0" lang="en-US" sz="2400" b="0" i="0" u="none" strike="noStrike" kern="1200" cap="none" spc="0" normalizeH="0" baseline="0" noProof="0" dirty="0" err="1">
                <a:ln>
                  <a:noFill/>
                </a:ln>
                <a:solidFill>
                  <a:prstClr val="black"/>
                </a:solidFill>
                <a:effectLst/>
                <a:uLnTx/>
                <a:uFillTx/>
                <a:latin typeface="+mn-lt"/>
                <a:ea typeface="+mn-ea"/>
                <a:cs typeface="+mn-cs"/>
              </a:rPr>
              <a:t>madre</a:t>
            </a:r>
            <a:r>
              <a:rPr kumimoji="0" lang="en-US" sz="2400" b="0" i="0" u="none" strike="noStrike" kern="1200" cap="none" spc="0" normalizeH="0" baseline="0" noProof="0" dirty="0">
                <a:ln>
                  <a:noFill/>
                </a:ln>
                <a:solidFill>
                  <a:prstClr val="black"/>
                </a:solidFill>
                <a:effectLst/>
                <a:uLnTx/>
                <a:uFillTx/>
                <a:latin typeface="+mn-lt"/>
                <a:ea typeface="+mn-ea"/>
                <a:cs typeface="+mn-cs"/>
              </a:rPr>
              <a:t>, padre)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Can you think of any other people in the community who might be helpful?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The Law says that you cannot refer cases of domestic violence to community leaders to be resolved. But for some women, they can be a good source of additional support.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It is useful to discuss with women who the supportive people are close by and how they might be able to help her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Be aware that because of gender inequality and custom, women may not receive justice within the traditional or formal systems. If her needs are not being met by a particular group, refer her to other women’s advocacy </a:t>
            </a:r>
            <a:r>
              <a:rPr kumimoji="0" lang="en-US" sz="2400" b="0" i="0" u="none" strike="noStrike" kern="1200" cap="none" spc="0" normalizeH="0" baseline="0" noProof="0" dirty="0" err="1">
                <a:ln>
                  <a:noFill/>
                </a:ln>
                <a:solidFill>
                  <a:prstClr val="black"/>
                </a:solidFill>
                <a:effectLst/>
                <a:uLnTx/>
                <a:uFillTx/>
                <a:latin typeface="+mn-lt"/>
                <a:ea typeface="+mn-ea"/>
                <a:cs typeface="+mn-cs"/>
              </a:rPr>
              <a:t>organisations</a:t>
            </a:r>
            <a:r>
              <a:rPr kumimoji="0" lang="en-US" sz="2400" b="0" i="0" u="none" strike="noStrike" kern="1200" cap="none" spc="0" normalizeH="0" baseline="0" noProof="0" dirty="0">
                <a:ln>
                  <a:noFill/>
                </a:ln>
                <a:solidFill>
                  <a:prstClr val="black"/>
                </a:solidFill>
                <a:effectLst/>
                <a:uLnTx/>
                <a:uFillTx/>
                <a:latin typeface="+mn-lt"/>
                <a:ea typeface="+mn-ea"/>
                <a:cs typeface="+mn-cs"/>
              </a:rPr>
              <a:t> listed in the handout on </a:t>
            </a:r>
            <a:r>
              <a:rPr kumimoji="0" lang="en-US" sz="2400" b="0" i="0" u="none" strike="noStrike" kern="1200" cap="none" spc="0" normalizeH="0" baseline="0" noProof="0">
                <a:ln>
                  <a:noFill/>
                </a:ln>
                <a:solidFill>
                  <a:prstClr val="black"/>
                </a:solidFill>
                <a:effectLst/>
                <a:uLnTx/>
                <a:uFillTx/>
                <a:latin typeface="+mn-lt"/>
                <a:ea typeface="+mn-ea"/>
                <a:cs typeface="+mn-cs"/>
              </a:rPr>
              <a:t>referral services. </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923840A-3236-4ECD-B103-26FFB90C3926}" type="slidenum">
              <a:rPr lang="en-AU" smtClean="0"/>
              <a:t>14</a:t>
            </a:fld>
            <a:endParaRPr lang="en-AU"/>
          </a:p>
        </p:txBody>
      </p:sp>
    </p:spTree>
    <p:extLst>
      <p:ext uri="{BB962C8B-B14F-4D97-AF65-F5344CB8AC3E}">
        <p14:creationId xmlns:p14="http://schemas.microsoft.com/office/powerpoint/2010/main" val="3939820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Know at least one individual at that service personally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Be able to refer to them by name in discussion with clients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Know how to contact them, where they are and their up-to-date phone number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Understand what is provided and how so you can tell clients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Have written information you can use to remind yourself and also to give to clients</a:t>
            </a:r>
          </a:p>
          <a:p>
            <a:endParaRPr lang="en-AU" dirty="0"/>
          </a:p>
        </p:txBody>
      </p:sp>
      <p:sp>
        <p:nvSpPr>
          <p:cNvPr id="4" name="Slide Number Placeholder 3"/>
          <p:cNvSpPr>
            <a:spLocks noGrp="1"/>
          </p:cNvSpPr>
          <p:nvPr>
            <p:ph type="sldNum" sz="quarter" idx="10"/>
          </p:nvPr>
        </p:nvSpPr>
        <p:spPr/>
        <p:txBody>
          <a:bodyPr/>
          <a:lstStyle/>
          <a:p>
            <a:fld id="{3923840A-3236-4ECD-B103-26FFB90C3926}" type="slidenum">
              <a:rPr lang="en-AU" smtClean="0"/>
              <a:t>15</a:t>
            </a:fld>
            <a:endParaRPr lang="en-AU"/>
          </a:p>
        </p:txBody>
      </p:sp>
    </p:spTree>
    <p:extLst>
      <p:ext uri="{BB962C8B-B14F-4D97-AF65-F5344CB8AC3E}">
        <p14:creationId xmlns:p14="http://schemas.microsoft.com/office/powerpoint/2010/main" val="4130996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3500" dirty="0"/>
              <a:t>Maintain relationships with other services through:</a:t>
            </a:r>
          </a:p>
          <a:p>
            <a:pPr marL="914400" lvl="1" indent="-457200">
              <a:buFont typeface="Arial" panose="020B0604020202020204" pitchFamily="34" charset="0"/>
              <a:buChar char="•"/>
            </a:pPr>
            <a:r>
              <a:rPr lang="en-US" sz="3000" dirty="0"/>
              <a:t>Attending events </a:t>
            </a:r>
          </a:p>
          <a:p>
            <a:pPr marL="914400" lvl="1" indent="-457200">
              <a:buFont typeface="Arial" panose="020B0604020202020204" pitchFamily="34" charset="0"/>
              <a:buChar char="•"/>
            </a:pPr>
            <a:r>
              <a:rPr lang="en-US" sz="3000" dirty="0"/>
              <a:t>Cross-training together</a:t>
            </a:r>
          </a:p>
          <a:p>
            <a:pPr marL="914400" lvl="1" indent="-457200">
              <a:buFont typeface="Arial" panose="020B0604020202020204" pitchFamily="34" charset="0"/>
              <a:buChar char="•"/>
            </a:pPr>
            <a:r>
              <a:rPr lang="en-US" sz="3000" dirty="0"/>
              <a:t>Sharing information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mn-lt"/>
                <a:ea typeface="+mn-ea"/>
                <a:cs typeface="+mn-cs"/>
              </a:rPr>
              <a:t>Make sure you have up to date phone numbers for the services in your area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mn-lt"/>
                <a:ea typeface="+mn-ea"/>
                <a:cs typeface="+mn-cs"/>
              </a:rPr>
              <a:t>Read the quote on the slide, this is from a Social Worker in </a:t>
            </a:r>
            <a:r>
              <a:rPr kumimoji="0" lang="en-US" sz="3500" b="0" i="0" u="none" strike="noStrike" kern="1200" cap="none" spc="0" normalizeH="0" baseline="0" noProof="0" dirty="0" err="1">
                <a:ln>
                  <a:noFill/>
                </a:ln>
                <a:solidFill>
                  <a:prstClr val="black"/>
                </a:solidFill>
                <a:effectLst/>
                <a:uLnTx/>
                <a:uFillTx/>
                <a:latin typeface="+mn-lt"/>
                <a:ea typeface="+mn-ea"/>
                <a:cs typeface="+mn-cs"/>
              </a:rPr>
              <a:t>Baucau</a:t>
            </a:r>
            <a:r>
              <a:rPr kumimoji="0" lang="en-US" sz="3500" b="0" i="0" u="none" strike="noStrike" kern="1200" cap="none" spc="0" normalizeH="0" baseline="0" noProof="0" dirty="0">
                <a:ln>
                  <a:noFill/>
                </a:ln>
                <a:solidFill>
                  <a:prstClr val="black"/>
                </a:solidFill>
                <a:effectLst/>
                <a:uLnTx/>
                <a:uFillTx/>
                <a:latin typeface="+mn-lt"/>
                <a:ea typeface="+mn-ea"/>
                <a:cs typeface="+mn-cs"/>
              </a:rPr>
              <a:t> talking about building relationships with the local police and how important this is for promoting safety for her clients and staff</a:t>
            </a:r>
            <a:endParaRPr lang="en-US" sz="3000" dirty="0"/>
          </a:p>
          <a:p>
            <a:endParaRPr lang="en-AU" dirty="0"/>
          </a:p>
        </p:txBody>
      </p:sp>
      <p:sp>
        <p:nvSpPr>
          <p:cNvPr id="4" name="Slide Number Placeholder 3"/>
          <p:cNvSpPr>
            <a:spLocks noGrp="1"/>
          </p:cNvSpPr>
          <p:nvPr>
            <p:ph type="sldNum" sz="quarter" idx="10"/>
          </p:nvPr>
        </p:nvSpPr>
        <p:spPr/>
        <p:txBody>
          <a:bodyPr/>
          <a:lstStyle/>
          <a:p>
            <a:fld id="{3923840A-3236-4ECD-B103-26FFB90C3926}" type="slidenum">
              <a:rPr lang="en-AU" smtClean="0"/>
              <a:t>16</a:t>
            </a:fld>
            <a:endParaRPr lang="en-AU"/>
          </a:p>
        </p:txBody>
      </p:sp>
    </p:spTree>
    <p:extLst>
      <p:ext uri="{BB962C8B-B14F-4D97-AF65-F5344CB8AC3E}">
        <p14:creationId xmlns:p14="http://schemas.microsoft.com/office/powerpoint/2010/main" val="3378164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a:t>
            </a:r>
            <a:r>
              <a:rPr lang="en-US" baseline="0" dirty="0"/>
              <a:t> is a table from MMS’s Standard Operative Procedures (SOP) for assisting victims of domestic and sexual violence </a:t>
            </a:r>
          </a:p>
          <a:p>
            <a:pPr marL="171450" indent="-171450">
              <a:buFont typeface="Arial" panose="020B0604020202020204" pitchFamily="34" charset="0"/>
              <a:buChar char="•"/>
            </a:pPr>
            <a:r>
              <a:rPr lang="en-US" baseline="0" dirty="0"/>
              <a:t>It shows the steps that medical professionals should take in responding to victims</a:t>
            </a:r>
          </a:p>
          <a:p>
            <a:pPr marL="171450" indent="-171450">
              <a:buFont typeface="Arial" panose="020B0604020202020204" pitchFamily="34" charset="0"/>
              <a:buChar char="•"/>
            </a:pPr>
            <a:r>
              <a:rPr lang="en-US" baseline="0" dirty="0"/>
              <a:t>You have a copy of the SOP in your list of readings. You can read more about the medical response (pg. 17-19 in English and pg. 18-20 in Tetum) as well as the responsibility of other providers such as the police, legal service and other government </a:t>
            </a:r>
            <a:r>
              <a:rPr lang="en-US" baseline="0" dirty="0" err="1"/>
              <a:t>organisations</a:t>
            </a:r>
            <a:r>
              <a:rPr lang="en-US" baseline="0" dirty="0"/>
              <a:t> in working together and managing cases. </a:t>
            </a:r>
          </a:p>
        </p:txBody>
      </p:sp>
      <p:sp>
        <p:nvSpPr>
          <p:cNvPr id="4" name="Slide Number Placeholder 3"/>
          <p:cNvSpPr>
            <a:spLocks noGrp="1"/>
          </p:cNvSpPr>
          <p:nvPr>
            <p:ph type="sldNum" sz="quarter" idx="10"/>
          </p:nvPr>
        </p:nvSpPr>
        <p:spPr/>
        <p:txBody>
          <a:bodyPr/>
          <a:lstStyle/>
          <a:p>
            <a:fld id="{3923840A-3236-4ECD-B103-26FFB90C3926}" type="slidenum">
              <a:rPr lang="en-AU" smtClean="0"/>
              <a:t>17</a:t>
            </a:fld>
            <a:endParaRPr lang="en-AU"/>
          </a:p>
        </p:txBody>
      </p:sp>
    </p:spTree>
    <p:extLst>
      <p:ext uri="{BB962C8B-B14F-4D97-AF65-F5344CB8AC3E}">
        <p14:creationId xmlns:p14="http://schemas.microsoft.com/office/powerpoint/2010/main" val="286872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Assignment: In the next module students will visit a referral service for women and children subjected to violence, ask them some questions and develop a presentation to share with the larger group (see handout in Module 12 of the Student guide)</a:t>
            </a:r>
          </a:p>
          <a:p>
            <a:endParaRPr lang="en-AU" dirty="0"/>
          </a:p>
          <a:p>
            <a:r>
              <a:rPr lang="en-AU" dirty="0"/>
              <a:t>Time: 10 minutes (to prepare for the assignment) </a:t>
            </a:r>
          </a:p>
          <a:p>
            <a:endParaRPr lang="en-AU" dirty="0"/>
          </a:p>
          <a:p>
            <a:r>
              <a:rPr lang="en-AU" dirty="0"/>
              <a:t>Instructions:</a:t>
            </a:r>
          </a:p>
          <a:p>
            <a:r>
              <a:rPr lang="en-AU" dirty="0"/>
              <a:t>1. Form into 3 or 4 groups (groups will have 2-7 students depending on numbers in the class)</a:t>
            </a:r>
          </a:p>
          <a:p>
            <a:r>
              <a:rPr lang="en-AU" dirty="0"/>
              <a:t>2. Decide which service each group will visit so there is no double-up (i.e. </a:t>
            </a:r>
            <a:r>
              <a:rPr lang="en-AU" dirty="0" err="1"/>
              <a:t>ALFeLa</a:t>
            </a:r>
            <a:r>
              <a:rPr lang="en-AU" dirty="0"/>
              <a:t>, </a:t>
            </a:r>
            <a:r>
              <a:rPr lang="en-AU" dirty="0" err="1"/>
              <a:t>Policia</a:t>
            </a:r>
            <a:r>
              <a:rPr lang="en-AU" dirty="0"/>
              <a:t> VPU, PRADET, </a:t>
            </a:r>
            <a:r>
              <a:rPr lang="en-AU" dirty="0" err="1"/>
              <a:t>Fatin</a:t>
            </a:r>
            <a:r>
              <a:rPr lang="en-AU" dirty="0"/>
              <a:t> </a:t>
            </a:r>
            <a:r>
              <a:rPr lang="en-AU" dirty="0" err="1"/>
              <a:t>Hakmatek</a:t>
            </a:r>
            <a:r>
              <a:rPr lang="en-AU" dirty="0"/>
              <a:t>, </a:t>
            </a:r>
            <a:r>
              <a:rPr lang="en-AU" dirty="0" err="1"/>
              <a:t>Fokupers</a:t>
            </a:r>
            <a:r>
              <a:rPr lang="en-AU" dirty="0"/>
              <a:t>, Casa Vida, MSSI, Child protection, </a:t>
            </a:r>
            <a:r>
              <a:rPr lang="en-AU" dirty="0" err="1"/>
              <a:t>Alola</a:t>
            </a:r>
            <a:r>
              <a:rPr lang="en-AU" dirty="0"/>
              <a:t> Foundation, disability organisations and others)</a:t>
            </a:r>
          </a:p>
          <a:p>
            <a:r>
              <a:rPr lang="en-AU" dirty="0"/>
              <a:t>3. The group should visit the organisation and ask information about:</a:t>
            </a:r>
          </a:p>
          <a:p>
            <a:r>
              <a:rPr lang="en-AU" dirty="0"/>
              <a:t>a) the services they provide to women and children who have been subjected to violence, or other vulnerable people</a:t>
            </a:r>
          </a:p>
          <a:p>
            <a:r>
              <a:rPr lang="en-AU" dirty="0"/>
              <a:t>b) districts in which they work</a:t>
            </a:r>
          </a:p>
          <a:p>
            <a:r>
              <a:rPr lang="en-AU" dirty="0"/>
              <a:t>c) contact details and written information (i.e. a brochure) to share with the class</a:t>
            </a:r>
          </a:p>
          <a:p>
            <a:r>
              <a:rPr lang="en-AU" dirty="0"/>
              <a:t>d) How a health provider makes a referral to the service (do they phone, or do they have to write a referral letter?)</a:t>
            </a:r>
          </a:p>
          <a:p>
            <a:r>
              <a:rPr lang="en-AU" dirty="0"/>
              <a:t>e) biggest challenges in their work </a:t>
            </a:r>
          </a:p>
          <a:p>
            <a:r>
              <a:rPr lang="en-AU" dirty="0"/>
              <a:t>f) opportunities for working together with health and other services to help victims in the future </a:t>
            </a:r>
          </a:p>
          <a:p>
            <a:r>
              <a:rPr lang="en-AU" dirty="0"/>
              <a:t>4. Develop a 5 minute presentation about this service (brochure, poster, PowerPoint, video) and present back to the larger group in module 13</a:t>
            </a:r>
          </a:p>
          <a:p>
            <a:endParaRPr lang="en-AU" dirty="0"/>
          </a:p>
          <a:p>
            <a:r>
              <a:rPr lang="en-AU" dirty="0"/>
              <a:t>Note: </a:t>
            </a:r>
          </a:p>
          <a:p>
            <a:r>
              <a:rPr lang="en-AU" dirty="0"/>
              <a:t>• You may need to contact the organisations to make sure it ok for students to visit. Some organisations may require a letter from your organisation. An example letter is attached at the end of this manual. </a:t>
            </a:r>
          </a:p>
          <a:p>
            <a:r>
              <a:rPr lang="en-AU" dirty="0"/>
              <a:t>• If students cannot visit referral services you can invite a guest speaker from a relevant organisation to present in the next module. Get the students to think about a question they will ask them. </a:t>
            </a:r>
          </a:p>
        </p:txBody>
      </p:sp>
      <p:sp>
        <p:nvSpPr>
          <p:cNvPr id="4" name="Slide Number Placeholder 3"/>
          <p:cNvSpPr>
            <a:spLocks noGrp="1"/>
          </p:cNvSpPr>
          <p:nvPr>
            <p:ph type="sldNum" sz="quarter" idx="5"/>
          </p:nvPr>
        </p:nvSpPr>
        <p:spPr/>
        <p:txBody>
          <a:bodyPr/>
          <a:lstStyle/>
          <a:p>
            <a:fld id="{3923840A-3236-4ECD-B103-26FFB90C3926}" type="slidenum">
              <a:rPr lang="en-AU" smtClean="0"/>
              <a:t>18</a:t>
            </a:fld>
            <a:endParaRPr lang="en-AU"/>
          </a:p>
        </p:txBody>
      </p:sp>
    </p:spTree>
    <p:extLst>
      <p:ext uri="{BB962C8B-B14F-4D97-AF65-F5344CB8AC3E}">
        <p14:creationId xmlns:p14="http://schemas.microsoft.com/office/powerpoint/2010/main" val="2597607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There are many services available at the community, district and national level to help people who are experiencing abuse</a:t>
            </a:r>
          </a:p>
          <a:p>
            <a:pPr marL="171450" indent="-171450">
              <a:buFont typeface="Arial" panose="020B0604020202020204" pitchFamily="34" charset="0"/>
              <a:buChar char="•"/>
            </a:pPr>
            <a:r>
              <a:rPr lang="en-AU" dirty="0"/>
              <a:t>Health providers are responsible for knowing the services available, and the procedures they should follow</a:t>
            </a:r>
          </a:p>
          <a:p>
            <a:pPr marL="171450" indent="-171450">
              <a:buFont typeface="Arial" panose="020B0604020202020204" pitchFamily="34" charset="0"/>
              <a:buChar char="•"/>
            </a:pPr>
            <a:r>
              <a:rPr lang="en-AU" dirty="0"/>
              <a:t>Remember, a strong referral network and good referral practices will help women access the care they need</a:t>
            </a:r>
          </a:p>
          <a:p>
            <a:pPr marL="171450" indent="-171450">
              <a:buFont typeface="Arial" panose="020B0604020202020204" pitchFamily="34" charset="0"/>
              <a:buChar char="•"/>
            </a:pPr>
            <a:r>
              <a:rPr lang="en-AU" dirty="0"/>
              <a:t>In the next module students will visit a referral service (ensure you have contacted the services in advance, an example letter is attached at the end of this manual).</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3923840A-3236-4ECD-B103-26FFB90C3926}" type="slidenum">
              <a:rPr lang="en-AU" smtClean="0"/>
              <a:t>19</a:t>
            </a:fld>
            <a:endParaRPr lang="en-AU"/>
          </a:p>
        </p:txBody>
      </p:sp>
    </p:spTree>
    <p:extLst>
      <p:ext uri="{BB962C8B-B14F-4D97-AF65-F5344CB8AC3E}">
        <p14:creationId xmlns:p14="http://schemas.microsoft.com/office/powerpoint/2010/main" val="398264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prstClr val="black"/>
                </a:solidFill>
              </a:rPr>
              <a:t>At the end of this session students should be able to demonstrate knowledge of:</a:t>
            </a:r>
          </a:p>
          <a:p>
            <a:pPr marL="171450" indent="-171450">
              <a:buFont typeface="Arial" panose="020B0604020202020204" pitchFamily="34" charset="0"/>
              <a:buChar char="•"/>
            </a:pPr>
            <a:r>
              <a:rPr lang="en-US" dirty="0">
                <a:solidFill>
                  <a:prstClr val="black"/>
                </a:solidFill>
              </a:rPr>
              <a:t>The diverse needs of women and children experiencing violence</a:t>
            </a:r>
          </a:p>
          <a:p>
            <a:pPr marL="171450" indent="-171450">
              <a:buFont typeface="Arial" panose="020B0604020202020204" pitchFamily="34" charset="0"/>
              <a:buChar char="•"/>
            </a:pPr>
            <a:r>
              <a:rPr lang="en-US" dirty="0">
                <a:solidFill>
                  <a:prstClr val="black"/>
                </a:solidFill>
              </a:rPr>
              <a:t>Social services and other sources of help in the community</a:t>
            </a:r>
          </a:p>
          <a:p>
            <a:pPr marL="171450" indent="-171450">
              <a:buFont typeface="Arial" panose="020B0604020202020204" pitchFamily="34" charset="0"/>
              <a:buChar char="•"/>
            </a:pPr>
            <a:r>
              <a:rPr lang="en-AU" dirty="0">
                <a:solidFill>
                  <a:prstClr val="black"/>
                </a:solidFill>
              </a:rPr>
              <a:t>How to build a relationship with referral services and strengthen the referral network</a:t>
            </a:r>
            <a:endParaRPr lang="en-AU" dirty="0"/>
          </a:p>
        </p:txBody>
      </p:sp>
      <p:sp>
        <p:nvSpPr>
          <p:cNvPr id="4" name="Slide Number Placeholder 3"/>
          <p:cNvSpPr>
            <a:spLocks noGrp="1"/>
          </p:cNvSpPr>
          <p:nvPr>
            <p:ph type="sldNum" sz="quarter" idx="10"/>
          </p:nvPr>
        </p:nvSpPr>
        <p:spPr/>
        <p:txBody>
          <a:bodyPr/>
          <a:lstStyle/>
          <a:p>
            <a:fld id="{3923840A-3236-4ECD-B103-26FFB90C3926}" type="slidenum">
              <a:rPr lang="en-AU" smtClean="0"/>
              <a:t>2</a:t>
            </a:fld>
            <a:endParaRPr lang="en-AU"/>
          </a:p>
        </p:txBody>
      </p:sp>
    </p:spTree>
    <p:extLst>
      <p:ext uri="{BB962C8B-B14F-4D97-AF65-F5344CB8AC3E}">
        <p14:creationId xmlns:p14="http://schemas.microsoft.com/office/powerpoint/2010/main" val="3944637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a:t>
            </a:r>
            <a:r>
              <a:rPr lang="en-US" baseline="0" dirty="0"/>
              <a:t>k the students ‘c</a:t>
            </a:r>
            <a:r>
              <a:rPr lang="en-US" dirty="0"/>
              <a:t>an anyone tell me the steps in </a:t>
            </a:r>
            <a:r>
              <a:rPr lang="en-US" dirty="0" err="1"/>
              <a:t>Hahu</a:t>
            </a:r>
            <a:r>
              <a:rPr lang="en-US" dirty="0"/>
              <a:t> </a:t>
            </a:r>
            <a:r>
              <a:rPr lang="en-US" dirty="0" err="1"/>
              <a:t>Relasaun</a:t>
            </a:r>
            <a:r>
              <a:rPr lang="en-US" dirty="0"/>
              <a:t>?’ Compliment the student who recalls</a:t>
            </a:r>
            <a:r>
              <a:rPr lang="en-US" baseline="0" dirty="0"/>
              <a:t> it.</a:t>
            </a:r>
          </a:p>
          <a:p>
            <a:pPr marL="171450" indent="-171450">
              <a:buFont typeface="Arial" panose="020B0604020202020204" pitchFamily="34" charset="0"/>
              <a:buChar char="•"/>
            </a:pPr>
            <a:r>
              <a:rPr lang="en-US" dirty="0"/>
              <a:t>These are the elements of good practice when responding to victims of violence</a:t>
            </a:r>
          </a:p>
          <a:p>
            <a:pPr marL="171450" indent="-171450">
              <a:buFont typeface="Arial" panose="020B0604020202020204" pitchFamily="34" charset="0"/>
              <a:buChar char="•"/>
            </a:pPr>
            <a:r>
              <a:rPr lang="en-AU" dirty="0"/>
              <a:t>Today we are learning about how we can continue support for women through referral services in the community.</a:t>
            </a:r>
          </a:p>
          <a:p>
            <a:pPr marL="171450" indent="-171450">
              <a:buFont typeface="Arial" panose="020B0604020202020204" pitchFamily="34" charset="0"/>
              <a:buChar char="•"/>
            </a:pPr>
            <a:r>
              <a:rPr lang="en-AU" dirty="0"/>
              <a:t>Next module we will be visiting some of those services and learning how to do a good referral.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0ABB0F-A45D-4AD8-9AAB-4272F436BF6B}" type="slidenum">
              <a:rPr lang="en-AU" smtClean="0"/>
              <a:t>3</a:t>
            </a:fld>
            <a:endParaRPr lang="en-AU"/>
          </a:p>
        </p:txBody>
      </p:sp>
    </p:spTree>
    <p:extLst>
      <p:ext uri="{BB962C8B-B14F-4D97-AF65-F5344CB8AC3E}">
        <p14:creationId xmlns:p14="http://schemas.microsoft.com/office/powerpoint/2010/main" val="478646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Women who experience violence may have many needs in addition to health care</a:t>
            </a:r>
          </a:p>
          <a:p>
            <a:pPr marL="171450" indent="-171450">
              <a:buFont typeface="Arial" panose="020B0604020202020204" pitchFamily="34" charset="0"/>
              <a:buChar char="•"/>
            </a:pPr>
            <a:r>
              <a:rPr lang="en-US" dirty="0"/>
              <a:t>Can</a:t>
            </a:r>
            <a:r>
              <a:rPr lang="en-US" baseline="0" dirty="0"/>
              <a:t> you tell me w</a:t>
            </a:r>
            <a:r>
              <a:rPr lang="en-US" dirty="0"/>
              <a:t>hat</a:t>
            </a:r>
            <a:r>
              <a:rPr lang="en-US" baseline="0" dirty="0"/>
              <a:t> other kinds of services women who experience violence might need?</a:t>
            </a:r>
            <a:endParaRPr lang="en-US" dirty="0"/>
          </a:p>
          <a:p>
            <a:pPr marL="171450" indent="-171450">
              <a:buFont typeface="Arial" panose="020B0604020202020204" pitchFamily="34" charset="0"/>
              <a:buChar char="•"/>
            </a:pPr>
            <a:r>
              <a:rPr lang="en-US" dirty="0"/>
              <a:t>It is important for health providers to know about available resources and services and know how to refer women to get the help they need:</a:t>
            </a:r>
          </a:p>
          <a:p>
            <a:pPr lvl="1"/>
            <a:r>
              <a:rPr lang="en-US" sz="3200" dirty="0"/>
              <a:t>Police – </a:t>
            </a:r>
            <a:r>
              <a:rPr lang="en-US" sz="3200" dirty="0" err="1"/>
              <a:t>VPU</a:t>
            </a:r>
            <a:r>
              <a:rPr lang="en-US" sz="3200" dirty="0"/>
              <a:t>, Community police</a:t>
            </a:r>
          </a:p>
          <a:p>
            <a:pPr lvl="1"/>
            <a:r>
              <a:rPr lang="en-US" sz="3200" dirty="0"/>
              <a:t>Uma </a:t>
            </a:r>
            <a:r>
              <a:rPr lang="en-US" sz="3200" dirty="0" err="1"/>
              <a:t>mahon</a:t>
            </a:r>
            <a:endParaRPr lang="en-US" sz="3200" dirty="0"/>
          </a:p>
          <a:p>
            <a:pPr lvl="1"/>
            <a:r>
              <a:rPr lang="en-US" sz="3200" dirty="0" err="1"/>
              <a:t>Fatin</a:t>
            </a:r>
            <a:r>
              <a:rPr lang="en-US" sz="3200" dirty="0"/>
              <a:t> </a:t>
            </a:r>
            <a:r>
              <a:rPr lang="en-US" sz="3200" dirty="0" err="1"/>
              <a:t>hakmatek</a:t>
            </a:r>
            <a:endParaRPr lang="en-US" sz="3200" dirty="0"/>
          </a:p>
          <a:p>
            <a:pPr lvl="1"/>
            <a:r>
              <a:rPr lang="en-US" sz="3200" dirty="0"/>
              <a:t>Legal aid</a:t>
            </a:r>
          </a:p>
          <a:p>
            <a:pPr lvl="1"/>
            <a:r>
              <a:rPr lang="en-US" sz="3200" dirty="0"/>
              <a:t>Financial help</a:t>
            </a:r>
          </a:p>
          <a:p>
            <a:pPr lvl="1"/>
            <a:r>
              <a:rPr lang="en-US" sz="3200" dirty="0"/>
              <a:t>Support groups</a:t>
            </a:r>
          </a:p>
          <a:p>
            <a:pPr lvl="1"/>
            <a:r>
              <a:rPr lang="en-US" sz="3200" dirty="0"/>
              <a:t>Counselling</a:t>
            </a:r>
          </a:p>
          <a:p>
            <a:pPr lvl="1"/>
            <a:r>
              <a:rPr lang="en-US" sz="3200" dirty="0"/>
              <a:t>Mental health care</a:t>
            </a:r>
          </a:p>
          <a:p>
            <a:pPr lvl="1"/>
            <a:r>
              <a:rPr lang="en-US" sz="3200" dirty="0"/>
              <a:t>Disability services</a:t>
            </a:r>
          </a:p>
          <a:p>
            <a:pPr marL="171450" indent="-171450">
              <a:buFont typeface="Arial" panose="020B0604020202020204" pitchFamily="34" charset="0"/>
              <a:buChar char="•"/>
            </a:pPr>
            <a:r>
              <a:rPr lang="en-US" dirty="0"/>
              <a:t>These services may be useful for other vulnerable women, such as those with a disability, mental health issues or who have been abandoned by their partner or family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dirty="0">
                <a:ln>
                  <a:noFill/>
                </a:ln>
                <a:solidFill>
                  <a:prstClr val="black"/>
                </a:solidFill>
                <a:effectLst/>
                <a:uLnTx/>
                <a:uFillTx/>
                <a:latin typeface="+mn-lt"/>
                <a:ea typeface="+mn-ea"/>
                <a:cs typeface="+mn-cs"/>
              </a:rPr>
              <a:t>See handout on referral services. This information with up to date phone numbers is available on the website www.hamahon.tl so please check it regularly for changes.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923840A-3236-4ECD-B103-26FFB90C3926}" type="slidenum">
              <a:rPr lang="en-AU" smtClean="0"/>
              <a:t>4</a:t>
            </a:fld>
            <a:endParaRPr lang="en-AU"/>
          </a:p>
        </p:txBody>
      </p:sp>
    </p:spTree>
    <p:extLst>
      <p:ext uri="{BB962C8B-B14F-4D97-AF65-F5344CB8AC3E}">
        <p14:creationId xmlns:p14="http://schemas.microsoft.com/office/powerpoint/2010/main" val="1590605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is a national</a:t>
            </a:r>
            <a:r>
              <a:rPr lang="en-AU" baseline="0" dirty="0"/>
              <a:t> system in Timor-Leste which supports victims of violence, from the national laws to police, safe houses, training for local leaders, and responsive health systems</a:t>
            </a:r>
          </a:p>
          <a:p>
            <a:endParaRPr lang="en-AU" dirty="0"/>
          </a:p>
        </p:txBody>
      </p:sp>
      <p:sp>
        <p:nvSpPr>
          <p:cNvPr id="4" name="Slide Number Placeholder 3"/>
          <p:cNvSpPr>
            <a:spLocks noGrp="1"/>
          </p:cNvSpPr>
          <p:nvPr>
            <p:ph type="sldNum" sz="quarter" idx="10"/>
          </p:nvPr>
        </p:nvSpPr>
        <p:spPr/>
        <p:txBody>
          <a:bodyPr/>
          <a:lstStyle/>
          <a:p>
            <a:fld id="{3923840A-3236-4ECD-B103-26FFB90C3926}" type="slidenum">
              <a:rPr lang="en-AU" smtClean="0"/>
              <a:t>5</a:t>
            </a:fld>
            <a:endParaRPr lang="en-AU"/>
          </a:p>
        </p:txBody>
      </p:sp>
    </p:spTree>
    <p:extLst>
      <p:ext uri="{BB962C8B-B14F-4D97-AF65-F5344CB8AC3E}">
        <p14:creationId xmlns:p14="http://schemas.microsoft.com/office/powerpoint/2010/main" val="1137142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sz="1600" dirty="0"/>
              <a:t>Ask</a:t>
            </a:r>
            <a:r>
              <a:rPr lang="en-AU" sz="1600" baseline="0" dirty="0"/>
              <a:t> students what they think the government’s role is in relation to violence against women and children?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TL Government has an obligation: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to provide </a:t>
            </a:r>
            <a:r>
              <a:rPr lang="en-AU" sz="1600" dirty="0"/>
              <a:t>assistance to victims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t>prosecute cases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t>prevent domestic violence</a:t>
            </a:r>
          </a:p>
          <a:p>
            <a:pPr marL="285750" indent="-285750">
              <a:buFont typeface="Arial" panose="020B0604020202020204" pitchFamily="34" charset="0"/>
              <a:buChar char="•"/>
            </a:pPr>
            <a:r>
              <a:rPr lang="en-AU" sz="1600" dirty="0"/>
              <a:t>These international and national policies assist them to do this:</a:t>
            </a:r>
          </a:p>
          <a:p>
            <a:pPr marL="742950" lvl="1" indent="-285750">
              <a:buFont typeface="Arial" panose="020B0604020202020204" pitchFamily="34" charset="0"/>
              <a:buChar char="•"/>
            </a:pPr>
            <a:r>
              <a:rPr lang="en-US" sz="1600" dirty="0"/>
              <a:t>Signatory to CEDAW and Convention on the Rights of the Child (2002)</a:t>
            </a:r>
          </a:p>
          <a:p>
            <a:pPr marL="742950" lvl="1" indent="-285750">
              <a:buFont typeface="Arial" panose="020B0604020202020204" pitchFamily="34" charset="0"/>
              <a:buChar char="•"/>
            </a:pPr>
            <a:r>
              <a:rPr lang="en-US" sz="1600" dirty="0"/>
              <a:t>Law Against Domestic Violence (2010), Penal code on spouse and child abuse (2009)</a:t>
            </a:r>
          </a:p>
          <a:p>
            <a:pPr marL="285750" indent="-285750">
              <a:buFont typeface="Arial" panose="020B0604020202020204" pitchFamily="34" charset="0"/>
              <a:buChar char="•"/>
            </a:pPr>
            <a:endParaRPr lang="en-AU" sz="1600" baseline="0" dirty="0"/>
          </a:p>
          <a:p>
            <a:pPr marL="285750" indent="-285750">
              <a:buFont typeface="Arial" panose="020B0604020202020204" pitchFamily="34" charset="0"/>
              <a:buChar char="•"/>
            </a:pPr>
            <a:r>
              <a:rPr lang="en-AU" sz="1600" baseline="0" dirty="0"/>
              <a:t>Ask what they think the role of each department might be? Check that they cover the following:</a:t>
            </a:r>
          </a:p>
          <a:p>
            <a:pPr marL="742950" lvl="1" indent="-285750">
              <a:buFont typeface="Arial" panose="020B0604020202020204" pitchFamily="34" charset="0"/>
              <a:buChar char="•"/>
            </a:pPr>
            <a:r>
              <a:rPr lang="en-US" sz="1600" dirty="0"/>
              <a:t>MSSI (Ministry of Social Solidarity and Inclusion) – direct help to victims, food, money. Child and family</a:t>
            </a:r>
            <a:r>
              <a:rPr lang="en-US" sz="1600" baseline="0" dirty="0"/>
              <a:t> welfare workers. </a:t>
            </a:r>
            <a:r>
              <a:rPr lang="en-US" sz="1600" dirty="0"/>
              <a:t>Monthly meeting of service providers in every district to discuss complex cases, improve coordination of NGOs</a:t>
            </a:r>
          </a:p>
          <a:p>
            <a:pPr marL="742950" lvl="1" indent="-285750">
              <a:buFont typeface="Arial" panose="020B0604020202020204" pitchFamily="34" charset="0"/>
              <a:buChar char="•"/>
            </a:pPr>
            <a:r>
              <a:rPr lang="en-US" sz="1600" dirty="0"/>
              <a:t>MSSI OPL (Child Protection</a:t>
            </a:r>
            <a:r>
              <a:rPr lang="en-US" sz="1600" baseline="0" dirty="0"/>
              <a:t> Officers</a:t>
            </a:r>
            <a:r>
              <a:rPr lang="en-US" sz="1600" dirty="0"/>
              <a:t>) – Need to be informed of all child victims of violence (under 18yo). Works with </a:t>
            </a:r>
            <a:r>
              <a:rPr lang="en-US" sz="1600" dirty="0" err="1"/>
              <a:t>Ministeriu</a:t>
            </a:r>
            <a:r>
              <a:rPr lang="en-US" sz="1600" dirty="0"/>
              <a:t> </a:t>
            </a:r>
            <a:r>
              <a:rPr lang="en-US" sz="1600" dirty="0" err="1"/>
              <a:t>Publiku</a:t>
            </a:r>
            <a:r>
              <a:rPr lang="en-US" sz="1600" dirty="0"/>
              <a:t> when children need to be removed from family and placed in a refuge</a:t>
            </a:r>
          </a:p>
          <a:p>
            <a:pPr marL="742950" lvl="1" indent="-285750">
              <a:buFont typeface="Arial" panose="020B0604020202020204" pitchFamily="34" charset="0"/>
              <a:buChar char="•"/>
            </a:pPr>
            <a:r>
              <a:rPr lang="en-US" sz="1600" dirty="0"/>
              <a:t>SEII (Secretary of State for Equality and Inclusion) – coordination role, National Action Plan on Gender-based Violence. </a:t>
            </a:r>
          </a:p>
          <a:p>
            <a:pPr marL="742950" lvl="1" indent="-285750">
              <a:buFont typeface="Arial" panose="020B0604020202020204" pitchFamily="34" charset="0"/>
              <a:buChar char="•"/>
            </a:pPr>
            <a:r>
              <a:rPr lang="en-US" sz="1600" dirty="0"/>
              <a:t>Ministry of Health - responsible for providing medical assistance and follow-up for victims, preservation of evidence, report to police, public prosecutor and other competent authorities, refer to shelters and other services as warranted</a:t>
            </a:r>
          </a:p>
          <a:p>
            <a:pPr marL="742950" lvl="1" indent="-285750">
              <a:buFont typeface="Arial" panose="020B0604020202020204" pitchFamily="34" charset="0"/>
              <a:buChar char="•"/>
            </a:pPr>
            <a:r>
              <a:rPr lang="en-US" sz="1600" dirty="0"/>
              <a:t>Ministry of Justice – responsible for the courts and </a:t>
            </a:r>
            <a:r>
              <a:rPr lang="en-US" sz="1600" dirty="0" err="1"/>
              <a:t>PCIC</a:t>
            </a:r>
            <a:endParaRPr lang="en-US" sz="1600" dirty="0"/>
          </a:p>
          <a:p>
            <a:pPr marL="742950" lvl="1" indent="-285750">
              <a:buFont typeface="Arial" panose="020B0604020202020204" pitchFamily="34" charset="0"/>
              <a:buChar char="•"/>
            </a:pPr>
            <a:r>
              <a:rPr lang="en-US" sz="1600" dirty="0"/>
              <a:t>Ministry of Education – responsible for helping women and children who have been the victims of domestic violence and stopped their schooling to be able to attend</a:t>
            </a:r>
            <a:endParaRPr lang="en-AU" dirty="0"/>
          </a:p>
        </p:txBody>
      </p:sp>
      <p:sp>
        <p:nvSpPr>
          <p:cNvPr id="4" name="Slide Number Placeholder 3"/>
          <p:cNvSpPr>
            <a:spLocks noGrp="1"/>
          </p:cNvSpPr>
          <p:nvPr>
            <p:ph type="sldNum" sz="quarter" idx="10"/>
          </p:nvPr>
        </p:nvSpPr>
        <p:spPr/>
        <p:txBody>
          <a:bodyPr/>
          <a:lstStyle/>
          <a:p>
            <a:fld id="{3923840A-3236-4ECD-B103-26FFB90C3926}" type="slidenum">
              <a:rPr lang="en-AU" smtClean="0"/>
              <a:t>6</a:t>
            </a:fld>
            <a:endParaRPr lang="en-AU"/>
          </a:p>
        </p:txBody>
      </p:sp>
    </p:spTree>
    <p:extLst>
      <p:ext uri="{BB962C8B-B14F-4D97-AF65-F5344CB8AC3E}">
        <p14:creationId xmlns:p14="http://schemas.microsoft.com/office/powerpoint/2010/main" val="2231176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Must intervene in cases reported by the victim, another person, health services or other </a:t>
            </a:r>
            <a:r>
              <a:rPr kumimoji="0" lang="en-US" sz="2400" b="0" i="0" u="none" strike="noStrike" kern="1200" cap="none" spc="0" normalizeH="0" baseline="0" noProof="0" dirty="0" err="1">
                <a:ln>
                  <a:noFill/>
                </a:ln>
                <a:solidFill>
                  <a:prstClr val="black"/>
                </a:solidFill>
                <a:effectLst/>
                <a:uLnTx/>
                <a:uFillTx/>
                <a:latin typeface="+mn-lt"/>
                <a:ea typeface="+mn-ea"/>
                <a:cs typeface="+mn-cs"/>
              </a:rPr>
              <a:t>organisations</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The police must prepare the criminal complaint and evidence and this needs to be submit to the public prosecutor within 5 days of being reported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VPU – vulnerable persons unit deals specifically with victims of violence and other vulnerable people, is only at the municipality level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Community Police - at the village level, can make referrals to the municipal level</a:t>
            </a:r>
          </a:p>
          <a:p>
            <a:endParaRPr lang="en-AU" dirty="0"/>
          </a:p>
        </p:txBody>
      </p:sp>
      <p:sp>
        <p:nvSpPr>
          <p:cNvPr id="4" name="Slide Number Placeholder 3"/>
          <p:cNvSpPr>
            <a:spLocks noGrp="1"/>
          </p:cNvSpPr>
          <p:nvPr>
            <p:ph type="sldNum" sz="quarter" idx="10"/>
          </p:nvPr>
        </p:nvSpPr>
        <p:spPr/>
        <p:txBody>
          <a:bodyPr/>
          <a:lstStyle/>
          <a:p>
            <a:fld id="{3923840A-3236-4ECD-B103-26FFB90C3926}" type="slidenum">
              <a:rPr lang="en-AU" smtClean="0"/>
              <a:t>7</a:t>
            </a:fld>
            <a:endParaRPr lang="en-AU"/>
          </a:p>
        </p:txBody>
      </p:sp>
    </p:spTree>
    <p:extLst>
      <p:ext uri="{BB962C8B-B14F-4D97-AF65-F5344CB8AC3E}">
        <p14:creationId xmlns:p14="http://schemas.microsoft.com/office/powerpoint/2010/main" val="2125001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ALFeLa – provide legal advice and assistance to women and children and advises on the progress of cases.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Public prosecutor – represents the people of Timor-Leste in the prosecution of crimes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Public defender – represents Timorese people accused of breaking the law</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Tribunal – determines cases and decides about sentencing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JSMP – The judicial system monitoring program observes and reports on decisions made in court to </a:t>
            </a:r>
            <a:r>
              <a:rPr lang="en-AU" sz="3200" dirty="0">
                <a:effectLst/>
              </a:rPr>
              <a:t>improve the judicial and legislative systems in Timor-Leste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923840A-3236-4ECD-B103-26FFB90C3926}" type="slidenum">
              <a:rPr lang="en-AU" smtClean="0"/>
              <a:t>8</a:t>
            </a:fld>
            <a:endParaRPr lang="en-AU"/>
          </a:p>
        </p:txBody>
      </p:sp>
    </p:spTree>
    <p:extLst>
      <p:ext uri="{BB962C8B-B14F-4D97-AF65-F5344CB8AC3E}">
        <p14:creationId xmlns:p14="http://schemas.microsoft.com/office/powerpoint/2010/main" val="3492500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dirty="0"/>
              <a:t>If</a:t>
            </a:r>
            <a:r>
              <a:rPr lang="en-AU" sz="1200" baseline="0" dirty="0"/>
              <a:t> nobody did a presentation on </a:t>
            </a:r>
            <a:r>
              <a:rPr lang="en-AU" sz="1200" baseline="0" dirty="0" err="1"/>
              <a:t>Fatin</a:t>
            </a:r>
            <a:r>
              <a:rPr lang="en-AU" sz="1200" baseline="0" dirty="0"/>
              <a:t> </a:t>
            </a:r>
            <a:r>
              <a:rPr lang="en-AU" sz="1200" baseline="0" dirty="0" err="1"/>
              <a:t>Hakmatek</a:t>
            </a:r>
            <a:r>
              <a:rPr lang="en-AU" sz="1200" baseline="0" dirty="0"/>
              <a:t> you can a</a:t>
            </a:r>
            <a:r>
              <a:rPr lang="en-AU" sz="1200" dirty="0"/>
              <a:t>sk if anyone has heard of these? Do</a:t>
            </a:r>
            <a:r>
              <a:rPr lang="en-AU" sz="1200" baseline="0" dirty="0"/>
              <a:t> they know what their role is?</a:t>
            </a:r>
          </a:p>
          <a:p>
            <a:pPr marL="0" indent="0">
              <a:buFont typeface="Arial" panose="020B0604020202020204" pitchFamily="34" charset="0"/>
              <a:buNone/>
            </a:pPr>
            <a:endParaRPr lang="en-AU" sz="1200" baseline="0" dirty="0"/>
          </a:p>
          <a:p>
            <a:pPr marL="171450" indent="-171450">
              <a:buFont typeface="Arial" panose="020B0604020202020204" pitchFamily="34" charset="0"/>
              <a:buChar char="•"/>
            </a:pPr>
            <a:r>
              <a:rPr lang="en-AU" sz="1200" dirty="0"/>
              <a:t>The NGO PRADET runs </a:t>
            </a:r>
            <a:r>
              <a:rPr lang="en-AU" sz="1200" dirty="0" err="1"/>
              <a:t>Fatin</a:t>
            </a:r>
            <a:r>
              <a:rPr lang="en-AU" sz="1200" dirty="0"/>
              <a:t> </a:t>
            </a:r>
            <a:r>
              <a:rPr lang="en-AU" sz="1200" dirty="0" err="1"/>
              <a:t>Hakmatek</a:t>
            </a:r>
            <a:r>
              <a:rPr lang="en-AU" sz="1200" dirty="0"/>
              <a:t>,</a:t>
            </a:r>
            <a:r>
              <a:rPr lang="en-AU" sz="1200" baseline="0" dirty="0"/>
              <a:t> linked with referral hospitals in 5 districts</a:t>
            </a:r>
          </a:p>
          <a:p>
            <a:pPr marL="171450" indent="-171450">
              <a:buFont typeface="Arial" panose="020B0604020202020204" pitchFamily="34" charset="0"/>
              <a:buChar char="•"/>
            </a:pPr>
            <a:r>
              <a:rPr lang="en-AU" sz="1200" dirty="0" err="1"/>
              <a:t>Fatin</a:t>
            </a:r>
            <a:r>
              <a:rPr lang="en-AU" sz="1200" dirty="0"/>
              <a:t> </a:t>
            </a:r>
            <a:r>
              <a:rPr lang="en-AU" sz="1200" dirty="0" err="1"/>
              <a:t>Hakmatek</a:t>
            </a:r>
            <a:r>
              <a:rPr lang="en-AU" sz="1200" dirty="0"/>
              <a:t> are</a:t>
            </a:r>
            <a:r>
              <a:rPr lang="en-AU" sz="1200" baseline="0" dirty="0"/>
              <a:t> for helping</a:t>
            </a:r>
            <a:r>
              <a:rPr lang="en-AU" sz="1200" dirty="0"/>
              <a:t> victims of domestic violence, sexual assault, child abuse, abandonment and human trafficking</a:t>
            </a:r>
          </a:p>
          <a:p>
            <a:pPr marL="171450" indent="-171450">
              <a:buFont typeface="Arial" panose="020B0604020202020204" pitchFamily="34" charset="0"/>
              <a:buChar char="•"/>
            </a:pPr>
            <a:r>
              <a:rPr lang="en-AU" sz="1200" dirty="0"/>
              <a:t>Provides safety, care and treatment - Services include trauma counselling, medical treatment, medical forensic examination and documentation, maximum 3 days emergency accommodation, basic needs such as transport, food and clothes, referral to other relevant services, follow-up medical treatment and home visits.</a:t>
            </a:r>
          </a:p>
          <a:p>
            <a:pPr marL="171450" indent="-171450">
              <a:buFont typeface="Arial" panose="020B0604020202020204" pitchFamily="34" charset="0"/>
              <a:buChar char="•"/>
            </a:pPr>
            <a:r>
              <a:rPr lang="en-AU" sz="1200" dirty="0"/>
              <a:t>Where are they located?</a:t>
            </a:r>
          </a:p>
          <a:p>
            <a:pPr marL="800100" lvl="1" indent="-342900">
              <a:buFont typeface="Wingdings" panose="05000000000000000000" pitchFamily="2" charset="2"/>
              <a:buChar char="Ø"/>
            </a:pPr>
            <a:r>
              <a:rPr lang="en-AU" sz="2100" dirty="0"/>
              <a:t>W</a:t>
            </a:r>
            <a:r>
              <a:rPr lang="en-US" sz="2100" dirty="0" err="1"/>
              <a:t>ithin</a:t>
            </a:r>
            <a:r>
              <a:rPr lang="en-US" sz="2100" dirty="0"/>
              <a:t> hospital grounds in: </a:t>
            </a:r>
          </a:p>
          <a:p>
            <a:pPr marL="1200150" lvl="2" indent="-285750">
              <a:buFont typeface="Wingdings" panose="05000000000000000000" pitchFamily="2" charset="2"/>
              <a:buChar char="Ø"/>
            </a:pPr>
            <a:r>
              <a:rPr lang="en-US" sz="1400" dirty="0"/>
              <a:t>Dili (covers Dili, </a:t>
            </a:r>
            <a:r>
              <a:rPr lang="en-US" sz="1400" dirty="0" err="1"/>
              <a:t>Liquisa</a:t>
            </a:r>
            <a:r>
              <a:rPr lang="en-US" sz="1400" dirty="0"/>
              <a:t>, </a:t>
            </a:r>
            <a:r>
              <a:rPr lang="en-US" sz="1400" dirty="0" err="1"/>
              <a:t>Aileu</a:t>
            </a:r>
            <a:r>
              <a:rPr lang="en-US" sz="1400" dirty="0"/>
              <a:t>, </a:t>
            </a:r>
            <a:r>
              <a:rPr lang="en-US" sz="1400" dirty="0" err="1"/>
              <a:t>Manatutu</a:t>
            </a:r>
            <a:r>
              <a:rPr lang="en-US" sz="1400" dirty="0"/>
              <a:t>, </a:t>
            </a:r>
            <a:r>
              <a:rPr lang="en-US" sz="1400" dirty="0" err="1"/>
              <a:t>Ermera</a:t>
            </a:r>
            <a:r>
              <a:rPr lang="en-US" sz="1400" dirty="0"/>
              <a:t>)</a:t>
            </a:r>
          </a:p>
          <a:p>
            <a:pPr marL="1200150" lvl="2" indent="-285750">
              <a:buFont typeface="Wingdings" panose="05000000000000000000" pitchFamily="2" charset="2"/>
              <a:buChar char="Ø"/>
            </a:pPr>
            <a:r>
              <a:rPr lang="en-US" sz="1400" dirty="0" err="1"/>
              <a:t>Baucau</a:t>
            </a:r>
            <a:r>
              <a:rPr lang="en-US" sz="1400" dirty="0"/>
              <a:t> (covers </a:t>
            </a:r>
            <a:r>
              <a:rPr lang="en-US" sz="1400" dirty="0" err="1"/>
              <a:t>Baucau</a:t>
            </a:r>
            <a:r>
              <a:rPr lang="en-US" sz="1400" dirty="0"/>
              <a:t>, </a:t>
            </a:r>
            <a:r>
              <a:rPr lang="en-US" sz="1400" dirty="0" err="1"/>
              <a:t>Lospalos</a:t>
            </a:r>
            <a:r>
              <a:rPr lang="en-US" sz="1400" dirty="0"/>
              <a:t>, </a:t>
            </a:r>
            <a:r>
              <a:rPr lang="en-US" sz="1400" dirty="0" err="1"/>
              <a:t>Viqueque</a:t>
            </a:r>
            <a:r>
              <a:rPr lang="en-US" sz="1400" dirty="0"/>
              <a:t>)</a:t>
            </a:r>
          </a:p>
          <a:p>
            <a:pPr marL="1200150" lvl="2" indent="-285750">
              <a:buFont typeface="Wingdings" panose="05000000000000000000" pitchFamily="2" charset="2"/>
              <a:buChar char="Ø"/>
            </a:pPr>
            <a:r>
              <a:rPr lang="en-US" sz="1400" dirty="0" err="1"/>
              <a:t>Suai</a:t>
            </a:r>
            <a:r>
              <a:rPr lang="en-US" sz="1400" dirty="0"/>
              <a:t> (covers </a:t>
            </a:r>
            <a:r>
              <a:rPr lang="en-US" sz="1400" dirty="0" err="1"/>
              <a:t>Ainaro</a:t>
            </a:r>
            <a:r>
              <a:rPr lang="en-US" sz="1400" dirty="0"/>
              <a:t>, </a:t>
            </a:r>
            <a:r>
              <a:rPr lang="en-US" sz="1400" dirty="0" err="1"/>
              <a:t>Manufahi</a:t>
            </a:r>
            <a:r>
              <a:rPr lang="en-US" sz="1400" dirty="0"/>
              <a:t>)</a:t>
            </a:r>
          </a:p>
          <a:p>
            <a:pPr marL="1200150" lvl="2" indent="-285750">
              <a:buFont typeface="Wingdings" panose="05000000000000000000" pitchFamily="2" charset="2"/>
              <a:buChar char="Ø"/>
            </a:pPr>
            <a:r>
              <a:rPr lang="en-US" sz="1400" dirty="0" err="1"/>
              <a:t>Maliana</a:t>
            </a:r>
            <a:r>
              <a:rPr lang="en-US" sz="1400" dirty="0"/>
              <a:t> (covers </a:t>
            </a:r>
            <a:r>
              <a:rPr lang="en-US" sz="1400" dirty="0" err="1"/>
              <a:t>Bobonaro</a:t>
            </a:r>
            <a:r>
              <a:rPr lang="en-US" sz="1400" dirty="0"/>
              <a:t>)</a:t>
            </a:r>
          </a:p>
          <a:p>
            <a:pPr marL="1200150" lvl="2" indent="-285750">
              <a:buFont typeface="Wingdings" panose="05000000000000000000" pitchFamily="2" charset="2"/>
              <a:buChar char="Ø"/>
            </a:pPr>
            <a:r>
              <a:rPr lang="en-US" sz="1400" dirty="0" err="1"/>
              <a:t>Oekussi</a:t>
            </a:r>
            <a:r>
              <a:rPr lang="en-US" sz="1400" dirty="0"/>
              <a:t> (covers </a:t>
            </a:r>
            <a:r>
              <a:rPr lang="en-US" sz="1400" dirty="0" err="1"/>
              <a:t>Oekussi</a:t>
            </a:r>
            <a:r>
              <a:rPr lang="en-US" sz="1400" dirty="0"/>
              <a:t>)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a:t>There are also trained doctors and midwives at the CSI in </a:t>
            </a:r>
            <a:r>
              <a:rPr lang="en-US" sz="1200" dirty="0" err="1"/>
              <a:t>Lospalos</a:t>
            </a:r>
            <a:r>
              <a:rPr lang="en-US" sz="1200" dirty="0"/>
              <a:t>, </a:t>
            </a:r>
            <a:r>
              <a:rPr lang="en-US" sz="1200" dirty="0" err="1"/>
              <a:t>Viqueque</a:t>
            </a:r>
            <a:r>
              <a:rPr lang="en-US" sz="1200" dirty="0"/>
              <a:t>, </a:t>
            </a:r>
            <a:r>
              <a:rPr lang="en-US" sz="1200" dirty="0" err="1"/>
              <a:t>Ainaro</a:t>
            </a:r>
            <a:r>
              <a:rPr lang="en-US" sz="1200" baseline="0" dirty="0"/>
              <a:t> and </a:t>
            </a:r>
            <a:r>
              <a:rPr lang="en-US" sz="1200" baseline="0" dirty="0" err="1"/>
              <a:t>Manufahi</a:t>
            </a:r>
            <a:r>
              <a:rPr lang="en-US" sz="1200" dirty="0"/>
              <a:t> that can help victims with medical-forensic examination, documentation and counselling</a:t>
            </a:r>
            <a:endParaRPr lang="en-US" sz="1200" dirty="0">
              <a:solidFill>
                <a:prstClr val="black"/>
              </a:solidFill>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3923840A-3236-4ECD-B103-26FFB90C3926}" type="slidenum">
              <a:rPr lang="en-AU" smtClean="0"/>
              <a:t>9</a:t>
            </a:fld>
            <a:endParaRPr lang="en-AU"/>
          </a:p>
        </p:txBody>
      </p:sp>
    </p:spTree>
    <p:extLst>
      <p:ext uri="{BB962C8B-B14F-4D97-AF65-F5344CB8AC3E}">
        <p14:creationId xmlns:p14="http://schemas.microsoft.com/office/powerpoint/2010/main" val="183067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142598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05915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60625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71202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6810500D-5A5B-9845-9AF7-D3903F6CF7B2}"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83485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6810500D-5A5B-9845-9AF7-D3903F6CF7B2}"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213799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6810500D-5A5B-9845-9AF7-D3903F6CF7B2}" type="datetimeFigureOut">
              <a:rPr lang="en-US" smtClean="0"/>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22817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6810500D-5A5B-9845-9AF7-D3903F6CF7B2}" type="datetimeFigureOut">
              <a:rPr lang="en-US" smtClean="0"/>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108459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0500D-5A5B-9845-9AF7-D3903F6CF7B2}" type="datetimeFigureOut">
              <a:rPr lang="en-US" smtClean="0"/>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404746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810500D-5A5B-9845-9AF7-D3903F6CF7B2}"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58927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810500D-5A5B-9845-9AF7-D3903F6CF7B2}"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94662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0500D-5A5B-9845-9AF7-D3903F6CF7B2}" type="datetimeFigureOut">
              <a:rPr lang="en-US" smtClean="0"/>
              <a:t>3/25/2021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A55B3-AFA2-A941-95DF-1567D6E50171}" type="slidenum">
              <a:rPr lang="en-US" smtClean="0"/>
              <a:t>‹#›</a:t>
            </a:fld>
            <a:endParaRPr lang="en-US"/>
          </a:p>
        </p:txBody>
      </p:sp>
    </p:spTree>
    <p:extLst>
      <p:ext uri="{BB962C8B-B14F-4D97-AF65-F5344CB8AC3E}">
        <p14:creationId xmlns:p14="http://schemas.microsoft.com/office/powerpoint/2010/main" val="1782689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hamahon.t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Referral services</a:t>
            </a:r>
          </a:p>
        </p:txBody>
      </p:sp>
      <p:sp>
        <p:nvSpPr>
          <p:cNvPr id="3" name="Subtitle 2"/>
          <p:cNvSpPr>
            <a:spLocks noGrp="1"/>
          </p:cNvSpPr>
          <p:nvPr>
            <p:ph type="subTitle" idx="1"/>
          </p:nvPr>
        </p:nvSpPr>
        <p:spPr/>
        <p:txBody>
          <a:bodyPr/>
          <a:lstStyle/>
          <a:p>
            <a:r>
              <a:rPr lang="en-US" dirty="0"/>
              <a:t>Module 11</a:t>
            </a:r>
          </a:p>
        </p:txBody>
      </p:sp>
    </p:spTree>
    <p:extLst>
      <p:ext uri="{BB962C8B-B14F-4D97-AF65-F5344CB8AC3E}">
        <p14:creationId xmlns:p14="http://schemas.microsoft.com/office/powerpoint/2010/main" val="1615547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Refuges (Uma Mahon)</a:t>
            </a:r>
          </a:p>
        </p:txBody>
      </p:sp>
      <p:sp>
        <p:nvSpPr>
          <p:cNvPr id="3" name="Content Placeholder 2"/>
          <p:cNvSpPr>
            <a:spLocks noGrp="1"/>
          </p:cNvSpPr>
          <p:nvPr>
            <p:ph idx="1"/>
          </p:nvPr>
        </p:nvSpPr>
        <p:spPr>
          <a:xfrm>
            <a:off x="457200" y="1693889"/>
            <a:ext cx="8229600" cy="4946397"/>
          </a:xfrm>
        </p:spPr>
        <p:txBody>
          <a:bodyPr>
            <a:noAutofit/>
          </a:bodyPr>
          <a:lstStyle/>
          <a:p>
            <a:r>
              <a:rPr lang="en-US" dirty="0"/>
              <a:t>A secure place for women and children </a:t>
            </a:r>
          </a:p>
          <a:p>
            <a:r>
              <a:rPr lang="en-US" dirty="0"/>
              <a:t>Receives referrals </a:t>
            </a:r>
          </a:p>
          <a:p>
            <a:r>
              <a:rPr lang="en-US" dirty="0"/>
              <a:t>Provides accommodation and essential items</a:t>
            </a:r>
          </a:p>
          <a:p>
            <a:r>
              <a:rPr lang="en-US" dirty="0"/>
              <a:t>Examples of refuges for women and children in Timor-Leste</a:t>
            </a:r>
            <a:endParaRPr lang="en-US" sz="2300" dirty="0"/>
          </a:p>
        </p:txBody>
      </p:sp>
    </p:spTree>
    <p:extLst>
      <p:ext uri="{BB962C8B-B14F-4D97-AF65-F5344CB8AC3E}">
        <p14:creationId xmlns:p14="http://schemas.microsoft.com/office/powerpoint/2010/main" val="127291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A2A0-07F0-4A40-AE51-36724876786D}"/>
              </a:ext>
            </a:extLst>
          </p:cNvPr>
          <p:cNvSpPr>
            <a:spLocks noGrp="1"/>
          </p:cNvSpPr>
          <p:nvPr>
            <p:ph type="title"/>
          </p:nvPr>
        </p:nvSpPr>
        <p:spPr/>
        <p:txBody>
          <a:bodyPr/>
          <a:lstStyle/>
          <a:p>
            <a:r>
              <a:rPr lang="en-AU" dirty="0"/>
              <a:t>Disability services</a:t>
            </a:r>
          </a:p>
        </p:txBody>
      </p:sp>
      <p:sp>
        <p:nvSpPr>
          <p:cNvPr id="3" name="Content Placeholder 2">
            <a:extLst>
              <a:ext uri="{FF2B5EF4-FFF2-40B4-BE49-F238E27FC236}">
                <a16:creationId xmlns:a16="http://schemas.microsoft.com/office/drawing/2014/main" id="{B01D4AFD-C503-45F5-B109-BAA3966BE5AB}"/>
              </a:ext>
            </a:extLst>
          </p:cNvPr>
          <p:cNvSpPr>
            <a:spLocks noGrp="1"/>
          </p:cNvSpPr>
          <p:nvPr>
            <p:ph idx="1"/>
          </p:nvPr>
        </p:nvSpPr>
        <p:spPr>
          <a:xfrm>
            <a:off x="457200" y="1600200"/>
            <a:ext cx="5165124" cy="4525963"/>
          </a:xfrm>
        </p:spPr>
        <p:txBody>
          <a:bodyPr/>
          <a:lstStyle/>
          <a:p>
            <a:r>
              <a:rPr lang="en-AU" dirty="0"/>
              <a:t>People with a disability are more at risk of violence</a:t>
            </a:r>
          </a:p>
          <a:p>
            <a:r>
              <a:rPr lang="en-AU" dirty="0"/>
              <a:t>May need help from other services</a:t>
            </a:r>
          </a:p>
          <a:p>
            <a:r>
              <a:rPr lang="en-AU" dirty="0"/>
              <a:t>Many organisations are available to support people with different disabilities</a:t>
            </a:r>
          </a:p>
          <a:p>
            <a:r>
              <a:rPr lang="en-AU" dirty="0"/>
              <a:t>See handout</a:t>
            </a:r>
          </a:p>
        </p:txBody>
      </p:sp>
      <p:pic>
        <p:nvPicPr>
          <p:cNvPr id="1026" name="Picture 293">
            <a:extLst>
              <a:ext uri="{FF2B5EF4-FFF2-40B4-BE49-F238E27FC236}">
                <a16:creationId xmlns:a16="http://schemas.microsoft.com/office/drawing/2014/main" id="{F45C91C9-73BF-49DA-98EB-F20A5B78B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324" y="1828800"/>
            <a:ext cx="2865861" cy="40083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86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5BD8B-D374-4ED4-A315-A92A054CF303}"/>
              </a:ext>
            </a:extLst>
          </p:cNvPr>
          <p:cNvSpPr>
            <a:spLocks noGrp="1"/>
          </p:cNvSpPr>
          <p:nvPr>
            <p:ph type="title"/>
          </p:nvPr>
        </p:nvSpPr>
        <p:spPr/>
        <p:txBody>
          <a:bodyPr/>
          <a:lstStyle/>
          <a:p>
            <a:r>
              <a:rPr lang="en-AU" dirty="0"/>
              <a:t>Activity: Disability services</a:t>
            </a:r>
          </a:p>
        </p:txBody>
      </p:sp>
      <p:sp>
        <p:nvSpPr>
          <p:cNvPr id="3" name="Content Placeholder 2">
            <a:extLst>
              <a:ext uri="{FF2B5EF4-FFF2-40B4-BE49-F238E27FC236}">
                <a16:creationId xmlns:a16="http://schemas.microsoft.com/office/drawing/2014/main" id="{5466AA64-BA62-40AF-98E5-CB61FE6B5EF7}"/>
              </a:ext>
            </a:extLst>
          </p:cNvPr>
          <p:cNvSpPr>
            <a:spLocks noGrp="1"/>
          </p:cNvSpPr>
          <p:nvPr>
            <p:ph idx="1"/>
          </p:nvPr>
        </p:nvSpPr>
        <p:spPr/>
        <p:txBody>
          <a:bodyPr>
            <a:normAutofit fontScale="92500" lnSpcReduction="20000"/>
          </a:bodyPr>
          <a:lstStyle/>
          <a:p>
            <a:pPr marL="0" indent="0">
              <a:buNone/>
            </a:pPr>
            <a:r>
              <a:rPr lang="en-AU" sz="3900" i="1" dirty="0"/>
              <a:t>Group discussion:</a:t>
            </a:r>
          </a:p>
          <a:p>
            <a:pPr marL="514350" indent="-514350">
              <a:buFont typeface="+mj-lt"/>
              <a:buAutoNum type="arabicPeriod"/>
            </a:pPr>
            <a:r>
              <a:rPr lang="en-AU" sz="3900" i="1" dirty="0"/>
              <a:t>Do you know anyone with a disability?</a:t>
            </a:r>
          </a:p>
          <a:p>
            <a:pPr marL="514350" indent="-514350">
              <a:buFont typeface="+mj-lt"/>
              <a:buAutoNum type="arabicPeriod"/>
            </a:pPr>
            <a:r>
              <a:rPr lang="en-AU" sz="3900" i="1" dirty="0"/>
              <a:t>What challenges do they face in their daily lives?</a:t>
            </a:r>
          </a:p>
          <a:p>
            <a:pPr marL="514350" indent="-514350">
              <a:buFont typeface="+mj-lt"/>
              <a:buAutoNum type="arabicPeriod"/>
            </a:pPr>
            <a:r>
              <a:rPr lang="en-AU" sz="3900" i="1" dirty="0"/>
              <a:t>Are they getting assistance from any services?</a:t>
            </a:r>
          </a:p>
          <a:p>
            <a:pPr marL="685800" lvl="1" indent="-228600">
              <a:buFont typeface="Courier New" panose="02070309020205020404" pitchFamily="49" charset="0"/>
              <a:buChar char="o"/>
            </a:pPr>
            <a:r>
              <a:rPr lang="en-AU" sz="3200" i="1" dirty="0"/>
              <a:t> If yes, is the service listed on the handout?</a:t>
            </a:r>
          </a:p>
          <a:p>
            <a:pPr marL="685800" lvl="1" indent="-228600">
              <a:buFont typeface="Courier New" panose="02070309020205020404" pitchFamily="49" charset="0"/>
              <a:buChar char="o"/>
            </a:pPr>
            <a:r>
              <a:rPr lang="en-AU" sz="3200" i="1" dirty="0"/>
              <a:t> If no, what services are on the handout that could help them?</a:t>
            </a:r>
          </a:p>
          <a:p>
            <a:pPr marL="914400" lvl="1" indent="-514350">
              <a:buFont typeface="+mj-lt"/>
              <a:buAutoNum type="arabicPeriod"/>
            </a:pPr>
            <a:endParaRPr lang="en-AU" sz="3200" i="1" dirty="0"/>
          </a:p>
        </p:txBody>
      </p:sp>
    </p:spTree>
    <p:extLst>
      <p:ext uri="{BB962C8B-B14F-4D97-AF65-F5344CB8AC3E}">
        <p14:creationId xmlns:p14="http://schemas.microsoft.com/office/powerpoint/2010/main" val="1496626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t>
            </a:r>
            <a:r>
              <a:rPr lang="en-US" dirty="0" err="1"/>
              <a:t>Organisations</a:t>
            </a:r>
            <a:endParaRPr lang="en-US" dirty="0"/>
          </a:p>
        </p:txBody>
      </p:sp>
      <p:sp>
        <p:nvSpPr>
          <p:cNvPr id="3" name="Content Placeholder 2"/>
          <p:cNvSpPr>
            <a:spLocks noGrp="1"/>
          </p:cNvSpPr>
          <p:nvPr>
            <p:ph idx="1"/>
          </p:nvPr>
        </p:nvSpPr>
        <p:spPr/>
        <p:txBody>
          <a:bodyPr>
            <a:normAutofit/>
          </a:bodyPr>
          <a:lstStyle/>
          <a:p>
            <a:r>
              <a:rPr lang="is-IS" dirty="0"/>
              <a:t>PRADET</a:t>
            </a:r>
          </a:p>
          <a:p>
            <a:r>
              <a:rPr lang="en-US" dirty="0"/>
              <a:t>Marie Stopes </a:t>
            </a:r>
          </a:p>
          <a:p>
            <a:r>
              <a:rPr lang="en-US" dirty="0" err="1"/>
              <a:t>Empreza</a:t>
            </a:r>
            <a:r>
              <a:rPr lang="en-US" dirty="0"/>
              <a:t> </a:t>
            </a:r>
            <a:r>
              <a:rPr lang="en-US" dirty="0" err="1"/>
              <a:t>diak</a:t>
            </a:r>
            <a:r>
              <a:rPr lang="en-US" dirty="0"/>
              <a:t> </a:t>
            </a:r>
          </a:p>
          <a:p>
            <a:r>
              <a:rPr lang="en-US" dirty="0"/>
              <a:t>RHTO </a:t>
            </a:r>
          </a:p>
          <a:p>
            <a:r>
              <a:rPr lang="en-US" dirty="0" err="1"/>
              <a:t>Alola</a:t>
            </a:r>
            <a:r>
              <a:rPr lang="en-US" dirty="0"/>
              <a:t> Foundation</a:t>
            </a:r>
          </a:p>
          <a:p>
            <a:r>
              <a:rPr lang="en-US" dirty="0"/>
              <a:t>FOKUPERS</a:t>
            </a:r>
          </a:p>
        </p:txBody>
      </p:sp>
    </p:spTree>
    <p:extLst>
      <p:ext uri="{BB962C8B-B14F-4D97-AF65-F5344CB8AC3E}">
        <p14:creationId xmlns:p14="http://schemas.microsoft.com/office/powerpoint/2010/main" val="2756505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Non-formal Groups</a:t>
            </a:r>
          </a:p>
        </p:txBody>
      </p:sp>
      <p:sp>
        <p:nvSpPr>
          <p:cNvPr id="3" name="Content Placeholder 2"/>
          <p:cNvSpPr>
            <a:spLocks noGrp="1"/>
          </p:cNvSpPr>
          <p:nvPr>
            <p:ph idx="1"/>
          </p:nvPr>
        </p:nvSpPr>
        <p:spPr>
          <a:xfrm>
            <a:off x="457200" y="1417638"/>
            <a:ext cx="8229600" cy="4708525"/>
          </a:xfrm>
        </p:spPr>
        <p:txBody>
          <a:bodyPr>
            <a:normAutofit fontScale="25000" lnSpcReduction="20000"/>
          </a:bodyPr>
          <a:lstStyle/>
          <a:p>
            <a:r>
              <a:rPr lang="en-US" sz="11200" dirty="0"/>
              <a:t>Every place has different resources</a:t>
            </a:r>
          </a:p>
          <a:p>
            <a:r>
              <a:rPr lang="en-US" sz="11200" dirty="0"/>
              <a:t>Communities and extended family can help keep people safe </a:t>
            </a:r>
          </a:p>
          <a:p>
            <a:r>
              <a:rPr lang="en-US" sz="11200" dirty="0"/>
              <a:t>Additional help from good people:</a:t>
            </a:r>
          </a:p>
          <a:p>
            <a:pPr lvl="1"/>
            <a:r>
              <a:rPr lang="en-US" sz="9600" dirty="0" err="1"/>
              <a:t>Xefe</a:t>
            </a:r>
            <a:r>
              <a:rPr lang="en-US" sz="9600" dirty="0"/>
              <a:t> </a:t>
            </a:r>
            <a:r>
              <a:rPr lang="en-US" sz="9600" dirty="0" err="1"/>
              <a:t>suco</a:t>
            </a:r>
            <a:endParaRPr lang="en-US" sz="9600" dirty="0"/>
          </a:p>
          <a:p>
            <a:pPr lvl="1"/>
            <a:r>
              <a:rPr lang="en-US" sz="9600" dirty="0" err="1"/>
              <a:t>Xefe</a:t>
            </a:r>
            <a:r>
              <a:rPr lang="en-US" sz="9600" dirty="0"/>
              <a:t> </a:t>
            </a:r>
            <a:r>
              <a:rPr lang="en-US" sz="9600" dirty="0" err="1"/>
              <a:t>aldeia</a:t>
            </a:r>
            <a:endParaRPr lang="en-US" sz="9600" dirty="0"/>
          </a:p>
          <a:p>
            <a:pPr lvl="1"/>
            <a:r>
              <a:rPr lang="en-US" sz="9600" dirty="0"/>
              <a:t>Family</a:t>
            </a:r>
          </a:p>
          <a:p>
            <a:pPr lvl="1"/>
            <a:r>
              <a:rPr lang="en-US" sz="9600" dirty="0"/>
              <a:t>Lia </a:t>
            </a:r>
            <a:r>
              <a:rPr lang="en-US" sz="9600" dirty="0" err="1"/>
              <a:t>na’in</a:t>
            </a:r>
            <a:endParaRPr lang="en-US" sz="9600" dirty="0"/>
          </a:p>
          <a:p>
            <a:pPr lvl="1"/>
            <a:r>
              <a:rPr lang="en-US" sz="9500" dirty="0"/>
              <a:t>Church (</a:t>
            </a:r>
            <a:r>
              <a:rPr lang="en-US" sz="9500" dirty="0" err="1"/>
              <a:t>madre</a:t>
            </a:r>
            <a:r>
              <a:rPr lang="en-US" sz="9500" dirty="0"/>
              <a:t>, padre)</a:t>
            </a:r>
          </a:p>
          <a:p>
            <a:r>
              <a:rPr lang="en-US" sz="11200" dirty="0"/>
              <a:t>Be aware of gender inequality and justice for victims</a:t>
            </a:r>
          </a:p>
          <a:p>
            <a:endParaRPr lang="en-US" sz="9600" dirty="0"/>
          </a:p>
          <a:p>
            <a:pPr marL="0" indent="0">
              <a:buNone/>
            </a:pPr>
            <a:endParaRPr lang="en-AU" i="1" dirty="0"/>
          </a:p>
          <a:p>
            <a:endParaRPr lang="en-US" dirty="0"/>
          </a:p>
        </p:txBody>
      </p:sp>
    </p:spTree>
    <p:extLst>
      <p:ext uri="{BB962C8B-B14F-4D97-AF65-F5344CB8AC3E}">
        <p14:creationId xmlns:p14="http://schemas.microsoft.com/office/powerpoint/2010/main" val="286604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601"/>
            <a:ext cx="8229600" cy="1143000"/>
          </a:xfrm>
        </p:spPr>
        <p:txBody>
          <a:bodyPr>
            <a:noAutofit/>
          </a:bodyPr>
          <a:lstStyle/>
          <a:p>
            <a:r>
              <a:rPr lang="en-US" dirty="0"/>
              <a:t>What does it mean to “know” a resource?</a:t>
            </a:r>
          </a:p>
        </p:txBody>
      </p:sp>
      <p:sp>
        <p:nvSpPr>
          <p:cNvPr id="3" name="Content Placeholder 2"/>
          <p:cNvSpPr>
            <a:spLocks noGrp="1"/>
          </p:cNvSpPr>
          <p:nvPr>
            <p:ph idx="1"/>
          </p:nvPr>
        </p:nvSpPr>
        <p:spPr>
          <a:xfrm>
            <a:off x="818866" y="2133600"/>
            <a:ext cx="7867934" cy="4497648"/>
          </a:xfrm>
        </p:spPr>
        <p:txBody>
          <a:bodyPr>
            <a:normAutofit/>
          </a:bodyPr>
          <a:lstStyle/>
          <a:p>
            <a:r>
              <a:rPr lang="en-US" sz="3600" dirty="0"/>
              <a:t>Know someone at the service </a:t>
            </a:r>
          </a:p>
          <a:p>
            <a:r>
              <a:rPr lang="en-US" sz="3600" dirty="0"/>
              <a:t>What services are provided</a:t>
            </a:r>
          </a:p>
          <a:p>
            <a:r>
              <a:rPr lang="en-US" sz="3600" dirty="0"/>
              <a:t>Written information to give </a:t>
            </a:r>
          </a:p>
        </p:txBody>
      </p:sp>
    </p:spTree>
    <p:extLst>
      <p:ext uri="{BB962C8B-B14F-4D97-AF65-F5344CB8AC3E}">
        <p14:creationId xmlns:p14="http://schemas.microsoft.com/office/powerpoint/2010/main" val="165362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Strengthen the network</a:t>
            </a:r>
          </a:p>
        </p:txBody>
      </p:sp>
      <p:sp>
        <p:nvSpPr>
          <p:cNvPr id="3" name="Content Placeholder 2"/>
          <p:cNvSpPr>
            <a:spLocks noGrp="1"/>
          </p:cNvSpPr>
          <p:nvPr>
            <p:ph idx="1"/>
          </p:nvPr>
        </p:nvSpPr>
        <p:spPr/>
        <p:txBody>
          <a:bodyPr>
            <a:normAutofit fontScale="92500" lnSpcReduction="20000"/>
          </a:bodyPr>
          <a:lstStyle/>
          <a:p>
            <a:r>
              <a:rPr lang="en-US" sz="3500" dirty="0"/>
              <a:t>Maintain relationships with other services through:</a:t>
            </a:r>
          </a:p>
          <a:p>
            <a:pPr lvl="1"/>
            <a:r>
              <a:rPr lang="en-US" sz="3500" dirty="0"/>
              <a:t>Attending events </a:t>
            </a:r>
          </a:p>
          <a:p>
            <a:pPr lvl="1"/>
            <a:r>
              <a:rPr lang="en-US" sz="3500" dirty="0"/>
              <a:t>Cross-training together</a:t>
            </a:r>
          </a:p>
          <a:p>
            <a:pPr lvl="1"/>
            <a:r>
              <a:rPr lang="en-US" sz="3500" dirty="0"/>
              <a:t>Information-sharing</a:t>
            </a:r>
          </a:p>
          <a:p>
            <a:pPr marL="0" indent="0">
              <a:buNone/>
            </a:pPr>
            <a:endParaRPr lang="en-AU" sz="2600" i="1" dirty="0"/>
          </a:p>
          <a:p>
            <a:pPr marL="0" indent="0" algn="ctr">
              <a:buNone/>
            </a:pPr>
            <a:r>
              <a:rPr lang="en-AU" sz="2600" i="1" dirty="0"/>
              <a:t>“One day the police car was out of fuel so we gave them money for fuel. If we have activities we pay attention to their food, so this makes our relationship go well. We feel safe anywhere, if we need them we just contact them and they arrive quickly.” – 23. Domestic Violence Social Worker, </a:t>
            </a:r>
            <a:r>
              <a:rPr lang="en-AU" sz="2600" i="1" dirty="0" err="1"/>
              <a:t>Baucau</a:t>
            </a:r>
            <a:endParaRPr lang="en-AU" sz="2600" dirty="0"/>
          </a:p>
          <a:p>
            <a:endParaRPr lang="en-AU" dirty="0"/>
          </a:p>
        </p:txBody>
      </p:sp>
    </p:spTree>
    <p:extLst>
      <p:ext uri="{BB962C8B-B14F-4D97-AF65-F5344CB8AC3E}">
        <p14:creationId xmlns:p14="http://schemas.microsoft.com/office/powerpoint/2010/main" val="1876752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Steps in a response</a:t>
            </a:r>
          </a:p>
        </p:txBody>
      </p:sp>
      <p:pic>
        <p:nvPicPr>
          <p:cNvPr id="6" name="Picture 5"/>
          <p:cNvPicPr>
            <a:picLocks noChangeAspect="1"/>
          </p:cNvPicPr>
          <p:nvPr/>
        </p:nvPicPr>
        <p:blipFill>
          <a:blip r:embed="rId3"/>
          <a:stretch>
            <a:fillRect/>
          </a:stretch>
        </p:blipFill>
        <p:spPr>
          <a:xfrm>
            <a:off x="2433769" y="1417638"/>
            <a:ext cx="4276461" cy="4836934"/>
          </a:xfrm>
          <a:prstGeom prst="rect">
            <a:avLst/>
          </a:prstGeom>
          <a:ln>
            <a:solidFill>
              <a:schemeClr val="accent1"/>
            </a:solidFill>
          </a:ln>
        </p:spPr>
      </p:pic>
    </p:spTree>
    <p:extLst>
      <p:ext uri="{BB962C8B-B14F-4D97-AF65-F5344CB8AC3E}">
        <p14:creationId xmlns:p14="http://schemas.microsoft.com/office/powerpoint/2010/main" val="704816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451E-7C4B-4160-8284-802DA78C14D3}"/>
              </a:ext>
            </a:extLst>
          </p:cNvPr>
          <p:cNvSpPr>
            <a:spLocks noGrp="1"/>
          </p:cNvSpPr>
          <p:nvPr>
            <p:ph type="title"/>
          </p:nvPr>
        </p:nvSpPr>
        <p:spPr/>
        <p:txBody>
          <a:bodyPr/>
          <a:lstStyle/>
          <a:p>
            <a:r>
              <a:rPr lang="en-AU" dirty="0"/>
              <a:t>Assignment: Referral services</a:t>
            </a:r>
          </a:p>
        </p:txBody>
      </p:sp>
      <p:sp>
        <p:nvSpPr>
          <p:cNvPr id="3" name="Content Placeholder 2">
            <a:extLst>
              <a:ext uri="{FF2B5EF4-FFF2-40B4-BE49-F238E27FC236}">
                <a16:creationId xmlns:a16="http://schemas.microsoft.com/office/drawing/2014/main" id="{A6A1CF61-5EDA-4B98-9D4C-1529C386960A}"/>
              </a:ext>
            </a:extLst>
          </p:cNvPr>
          <p:cNvSpPr>
            <a:spLocks noGrp="1"/>
          </p:cNvSpPr>
          <p:nvPr>
            <p:ph idx="1"/>
          </p:nvPr>
        </p:nvSpPr>
        <p:spPr/>
        <p:txBody>
          <a:bodyPr/>
          <a:lstStyle/>
          <a:p>
            <a:r>
              <a:rPr lang="en-AU" dirty="0"/>
              <a:t>Visit referral services and develop a presentation</a:t>
            </a:r>
          </a:p>
          <a:p>
            <a:r>
              <a:rPr lang="en-AU" dirty="0"/>
              <a:t>Form into 3 or 4 groups</a:t>
            </a:r>
          </a:p>
          <a:p>
            <a:r>
              <a:rPr lang="en-AU" dirty="0"/>
              <a:t>Decide which service you would like to visit</a:t>
            </a:r>
          </a:p>
          <a:p>
            <a:r>
              <a:rPr lang="en-AU" dirty="0"/>
              <a:t>Arrange a time to visit and ask them questions</a:t>
            </a:r>
          </a:p>
          <a:p>
            <a:r>
              <a:rPr lang="en-AU" dirty="0"/>
              <a:t>Develop a presentation to delivery in module 13</a:t>
            </a:r>
          </a:p>
        </p:txBody>
      </p:sp>
    </p:spTree>
    <p:extLst>
      <p:ext uri="{BB962C8B-B14F-4D97-AF65-F5344CB8AC3E}">
        <p14:creationId xmlns:p14="http://schemas.microsoft.com/office/powerpoint/2010/main" val="880991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Important messages</a:t>
            </a:r>
          </a:p>
        </p:txBody>
      </p:sp>
      <p:sp>
        <p:nvSpPr>
          <p:cNvPr id="3" name="Content Placeholder 2"/>
          <p:cNvSpPr>
            <a:spLocks noGrp="1"/>
          </p:cNvSpPr>
          <p:nvPr>
            <p:ph idx="1"/>
          </p:nvPr>
        </p:nvSpPr>
        <p:spPr/>
        <p:txBody>
          <a:bodyPr>
            <a:normAutofit/>
          </a:bodyPr>
          <a:lstStyle/>
          <a:p>
            <a:r>
              <a:rPr lang="en-AU" dirty="0"/>
              <a:t>There are many services available for victims of violence</a:t>
            </a:r>
          </a:p>
          <a:p>
            <a:r>
              <a:rPr lang="en-AU" dirty="0"/>
              <a:t>You need to know these services</a:t>
            </a:r>
          </a:p>
          <a:p>
            <a:r>
              <a:rPr lang="en-AU" dirty="0"/>
              <a:t>A strong referral network helps survivors access the care they need</a:t>
            </a:r>
          </a:p>
          <a:p>
            <a:r>
              <a:rPr lang="en-AU" dirty="0"/>
              <a:t>Next module you will visit some of these services</a:t>
            </a:r>
          </a:p>
        </p:txBody>
      </p:sp>
    </p:spTree>
    <p:extLst>
      <p:ext uri="{BB962C8B-B14F-4D97-AF65-F5344CB8AC3E}">
        <p14:creationId xmlns:p14="http://schemas.microsoft.com/office/powerpoint/2010/main" val="273313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Module 11: Learning Objectives</a:t>
            </a:r>
          </a:p>
        </p:txBody>
      </p:sp>
      <p:sp>
        <p:nvSpPr>
          <p:cNvPr id="3" name="Content Placeholder 2"/>
          <p:cNvSpPr>
            <a:spLocks noGrp="1"/>
          </p:cNvSpPr>
          <p:nvPr>
            <p:ph idx="1"/>
          </p:nvPr>
        </p:nvSpPr>
        <p:spPr/>
        <p:txBody>
          <a:bodyPr>
            <a:normAutofit/>
          </a:bodyPr>
          <a:lstStyle/>
          <a:p>
            <a:pPr marL="0" indent="0">
              <a:buNone/>
            </a:pPr>
            <a:r>
              <a:rPr lang="en-US" dirty="0">
                <a:solidFill>
                  <a:prstClr val="black"/>
                </a:solidFill>
              </a:rPr>
              <a:t>At the end of this session students should be able to demonstrate knowledge of:</a:t>
            </a:r>
          </a:p>
          <a:p>
            <a:r>
              <a:rPr lang="en-US" dirty="0">
                <a:solidFill>
                  <a:prstClr val="black"/>
                </a:solidFill>
              </a:rPr>
              <a:t>The diverse needs of women and children experiencing violence</a:t>
            </a:r>
          </a:p>
          <a:p>
            <a:r>
              <a:rPr lang="en-US" dirty="0">
                <a:solidFill>
                  <a:prstClr val="black"/>
                </a:solidFill>
              </a:rPr>
              <a:t>Social services and other sources of help in the community</a:t>
            </a:r>
          </a:p>
          <a:p>
            <a:r>
              <a:rPr lang="en-AU" dirty="0">
                <a:solidFill>
                  <a:prstClr val="black"/>
                </a:solidFill>
              </a:rPr>
              <a:t>How to build a relationship with referral services and strengthen the referral network</a:t>
            </a:r>
            <a:endParaRPr lang="en-AU" dirty="0"/>
          </a:p>
        </p:txBody>
      </p:sp>
    </p:spTree>
    <p:extLst>
      <p:ext uri="{BB962C8B-B14F-4D97-AF65-F5344CB8AC3E}">
        <p14:creationId xmlns:p14="http://schemas.microsoft.com/office/powerpoint/2010/main" val="1374213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r>
              <a:rPr lang="en-US" dirty="0" err="1"/>
              <a:t>Hahu</a:t>
            </a:r>
            <a:r>
              <a:rPr lang="en-US" dirty="0"/>
              <a:t> </a:t>
            </a:r>
            <a:r>
              <a:rPr lang="en-US" dirty="0" err="1"/>
              <a:t>Relasaun</a:t>
            </a:r>
            <a:r>
              <a:rPr lang="en-US" dirty="0"/>
              <a:t> </a:t>
            </a:r>
            <a:r>
              <a:rPr lang="en-US" dirty="0" err="1"/>
              <a:t>di’ak</a:t>
            </a:r>
            <a:endParaRPr lang="en-US" dirty="0"/>
          </a:p>
        </p:txBody>
      </p:sp>
      <p:pic>
        <p:nvPicPr>
          <p:cNvPr id="3" name="Picture 2">
            <a:extLst>
              <a:ext uri="{FF2B5EF4-FFF2-40B4-BE49-F238E27FC236}">
                <a16:creationId xmlns:a16="http://schemas.microsoft.com/office/drawing/2014/main" id="{A5214DCB-A967-4D62-AE70-B56ED576E987}"/>
              </a:ext>
            </a:extLst>
          </p:cNvPr>
          <p:cNvPicPr>
            <a:picLocks noChangeAspect="1"/>
          </p:cNvPicPr>
          <p:nvPr/>
        </p:nvPicPr>
        <p:blipFill>
          <a:blip r:embed="rId3"/>
          <a:stretch>
            <a:fillRect/>
          </a:stretch>
        </p:blipFill>
        <p:spPr>
          <a:xfrm>
            <a:off x="2590800" y="1417638"/>
            <a:ext cx="3962400" cy="5095875"/>
          </a:xfrm>
          <a:prstGeom prst="rect">
            <a:avLst/>
          </a:prstGeom>
        </p:spPr>
      </p:pic>
    </p:spTree>
    <p:extLst>
      <p:ext uri="{BB962C8B-B14F-4D97-AF65-F5344CB8AC3E}">
        <p14:creationId xmlns:p14="http://schemas.microsoft.com/office/powerpoint/2010/main" val="27960026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kind of help might women need?</a:t>
            </a:r>
          </a:p>
        </p:txBody>
      </p:sp>
      <p:sp>
        <p:nvSpPr>
          <p:cNvPr id="3" name="Content Placeholder 2"/>
          <p:cNvSpPr>
            <a:spLocks noGrp="1"/>
          </p:cNvSpPr>
          <p:nvPr>
            <p:ph idx="1"/>
          </p:nvPr>
        </p:nvSpPr>
        <p:spPr/>
        <p:txBody>
          <a:bodyPr>
            <a:normAutofit lnSpcReduction="10000"/>
          </a:bodyPr>
          <a:lstStyle/>
          <a:p>
            <a:r>
              <a:rPr lang="en-US" dirty="0"/>
              <a:t>Women may have many needs in addition to health care</a:t>
            </a:r>
          </a:p>
          <a:p>
            <a:r>
              <a:rPr lang="en-US" dirty="0"/>
              <a:t>Need to know about resources and how to refer </a:t>
            </a:r>
          </a:p>
          <a:p>
            <a:pPr>
              <a:buFont typeface="Arial" panose="020B0604020202020204" pitchFamily="34" charset="0"/>
              <a:buChar char="•"/>
            </a:pPr>
            <a:r>
              <a:rPr lang="en-US" dirty="0"/>
              <a:t>May be useful for other vulnerable women (disability, abandoned, mental health problems)</a:t>
            </a:r>
          </a:p>
          <a:p>
            <a:pPr>
              <a:buFont typeface="Arial" panose="020B0604020202020204" pitchFamily="34" charset="0"/>
              <a:buChar char="•"/>
            </a:pPr>
            <a:r>
              <a:rPr lang="en-US" dirty="0"/>
              <a:t>Support services are available to help </a:t>
            </a:r>
            <a:r>
              <a:rPr lang="en-US" dirty="0">
                <a:hlinkClick r:id="rId3"/>
              </a:rPr>
              <a:t>www.hamahon.tl</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7098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system to help victims of violence</a:t>
            </a:r>
          </a:p>
        </p:txBody>
      </p:sp>
      <p:sp>
        <p:nvSpPr>
          <p:cNvPr id="3" name="Content Placeholder 2"/>
          <p:cNvSpPr>
            <a:spLocks noGrp="1"/>
          </p:cNvSpPr>
          <p:nvPr>
            <p:ph idx="1"/>
          </p:nvPr>
        </p:nvSpPr>
        <p:spPr>
          <a:xfrm>
            <a:off x="457201" y="1940911"/>
            <a:ext cx="3599761" cy="4185252"/>
          </a:xfrm>
        </p:spPr>
        <p:txBody>
          <a:bodyPr>
            <a:normAutofit/>
          </a:bodyPr>
          <a:lstStyle/>
          <a:p>
            <a:r>
              <a:rPr lang="en-US" sz="2800" dirty="0"/>
              <a:t>Government, laws</a:t>
            </a:r>
          </a:p>
          <a:p>
            <a:r>
              <a:rPr lang="en-US" sz="2800" dirty="0"/>
              <a:t>Police, justice</a:t>
            </a:r>
          </a:p>
          <a:p>
            <a:r>
              <a:rPr lang="en-US" sz="2800" dirty="0"/>
              <a:t>Safe houses, referral services</a:t>
            </a:r>
          </a:p>
          <a:p>
            <a:r>
              <a:rPr lang="en-US" sz="2800" dirty="0"/>
              <a:t>Health services, medical forensic </a:t>
            </a:r>
          </a:p>
          <a:p>
            <a:r>
              <a:rPr lang="en-US" sz="2800" dirty="0"/>
              <a:t>Community, local leaders, church</a:t>
            </a:r>
          </a:p>
          <a:p>
            <a:endParaRPr lang="en-US" dirty="0"/>
          </a:p>
          <a:p>
            <a:endParaRPr lang="en-US" dirty="0"/>
          </a:p>
        </p:txBody>
      </p:sp>
      <p:pic>
        <p:nvPicPr>
          <p:cNvPr id="4" name="Picture 3"/>
          <p:cNvPicPr>
            <a:picLocks noChangeAspect="1"/>
          </p:cNvPicPr>
          <p:nvPr/>
        </p:nvPicPr>
        <p:blipFill>
          <a:blip r:embed="rId3"/>
          <a:stretch>
            <a:fillRect/>
          </a:stretch>
        </p:blipFill>
        <p:spPr>
          <a:xfrm>
            <a:off x="4056962" y="2281575"/>
            <a:ext cx="4722156" cy="3503924"/>
          </a:xfrm>
          <a:prstGeom prst="rect">
            <a:avLst/>
          </a:prstGeom>
        </p:spPr>
      </p:pic>
    </p:spTree>
    <p:extLst>
      <p:ext uri="{BB962C8B-B14F-4D97-AF65-F5344CB8AC3E}">
        <p14:creationId xmlns:p14="http://schemas.microsoft.com/office/powerpoint/2010/main" val="378932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a:t>
            </a:r>
          </a:p>
        </p:txBody>
      </p:sp>
      <p:sp>
        <p:nvSpPr>
          <p:cNvPr id="3" name="Content Placeholder 2"/>
          <p:cNvSpPr>
            <a:spLocks noGrp="1"/>
          </p:cNvSpPr>
          <p:nvPr>
            <p:ph idx="1"/>
          </p:nvPr>
        </p:nvSpPr>
        <p:spPr>
          <a:xfrm>
            <a:off x="457200" y="1345223"/>
            <a:ext cx="8229600" cy="5002823"/>
          </a:xfrm>
        </p:spPr>
        <p:txBody>
          <a:bodyPr>
            <a:noAutofit/>
          </a:bodyPr>
          <a:lstStyle/>
          <a:p>
            <a:r>
              <a:rPr lang="en-US" i="1" dirty="0"/>
              <a:t>What is the governments’ role in addressing violence against women and children? </a:t>
            </a:r>
          </a:p>
          <a:p>
            <a:r>
              <a:rPr lang="en-US" i="1" dirty="0"/>
              <a:t>What is the role of each department?</a:t>
            </a:r>
          </a:p>
          <a:p>
            <a:pPr lvl="1"/>
            <a:r>
              <a:rPr lang="en-US" sz="2400" dirty="0"/>
              <a:t>MSSI (Ministry of Social Solidarity and Inclusion) </a:t>
            </a:r>
          </a:p>
          <a:p>
            <a:pPr lvl="1"/>
            <a:r>
              <a:rPr lang="en-US" sz="2400" dirty="0"/>
              <a:t>MSSI OPL (Child Protection Officers) </a:t>
            </a:r>
          </a:p>
          <a:p>
            <a:pPr lvl="1"/>
            <a:r>
              <a:rPr lang="en-US" sz="2400" dirty="0"/>
              <a:t>SEII (Secretary of State for Equality and Inclusion) </a:t>
            </a:r>
          </a:p>
          <a:p>
            <a:pPr lvl="1"/>
            <a:r>
              <a:rPr lang="en-US" sz="2400" dirty="0"/>
              <a:t>Ministry of Health  </a:t>
            </a:r>
          </a:p>
          <a:p>
            <a:pPr lvl="1"/>
            <a:r>
              <a:rPr lang="en-US" sz="2400" dirty="0"/>
              <a:t>Ministry of Justice  </a:t>
            </a:r>
          </a:p>
          <a:p>
            <a:pPr lvl="1"/>
            <a:r>
              <a:rPr lang="en-US" sz="2400" dirty="0"/>
              <a:t>Ministry of Education</a:t>
            </a:r>
          </a:p>
        </p:txBody>
      </p:sp>
    </p:spTree>
    <p:extLst>
      <p:ext uri="{BB962C8B-B14F-4D97-AF65-F5344CB8AC3E}">
        <p14:creationId xmlns:p14="http://schemas.microsoft.com/office/powerpoint/2010/main" val="242134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Police</a:t>
            </a:r>
          </a:p>
        </p:txBody>
      </p:sp>
      <p:sp>
        <p:nvSpPr>
          <p:cNvPr id="3" name="Content Placeholder 2"/>
          <p:cNvSpPr>
            <a:spLocks noGrp="1"/>
          </p:cNvSpPr>
          <p:nvPr>
            <p:ph idx="1"/>
          </p:nvPr>
        </p:nvSpPr>
        <p:spPr/>
        <p:txBody>
          <a:bodyPr>
            <a:normAutofit/>
          </a:bodyPr>
          <a:lstStyle/>
          <a:p>
            <a:r>
              <a:rPr lang="en-US" sz="3400" dirty="0"/>
              <a:t>Must intervene in cases </a:t>
            </a:r>
          </a:p>
          <a:p>
            <a:r>
              <a:rPr lang="en-US" sz="3400" dirty="0"/>
              <a:t>Must prepare and submit evidence </a:t>
            </a:r>
          </a:p>
          <a:p>
            <a:r>
              <a:rPr lang="en-US" sz="3400" dirty="0"/>
              <a:t>Vulnerable Persons Unit – municipal level</a:t>
            </a:r>
          </a:p>
          <a:p>
            <a:r>
              <a:rPr lang="en-US" sz="3400" dirty="0"/>
              <a:t>Community Police – village level</a:t>
            </a:r>
            <a:r>
              <a:rPr lang="en-US" sz="2900" dirty="0"/>
              <a:t>        </a:t>
            </a:r>
          </a:p>
        </p:txBody>
      </p:sp>
    </p:spTree>
    <p:extLst>
      <p:ext uri="{BB962C8B-B14F-4D97-AF65-F5344CB8AC3E}">
        <p14:creationId xmlns:p14="http://schemas.microsoft.com/office/powerpoint/2010/main" val="2803606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a:t>
            </a:r>
          </a:p>
        </p:txBody>
      </p:sp>
      <p:sp>
        <p:nvSpPr>
          <p:cNvPr id="3" name="Content Placeholder 2"/>
          <p:cNvSpPr>
            <a:spLocks noGrp="1"/>
          </p:cNvSpPr>
          <p:nvPr>
            <p:ph idx="1"/>
          </p:nvPr>
        </p:nvSpPr>
        <p:spPr/>
        <p:txBody>
          <a:bodyPr>
            <a:normAutofit/>
          </a:bodyPr>
          <a:lstStyle/>
          <a:p>
            <a:r>
              <a:rPr lang="en-US" sz="3600" dirty="0"/>
              <a:t>ALFeLa</a:t>
            </a:r>
          </a:p>
          <a:p>
            <a:r>
              <a:rPr lang="en-US" sz="3600" dirty="0"/>
              <a:t>Public prosecutor </a:t>
            </a:r>
          </a:p>
          <a:p>
            <a:r>
              <a:rPr lang="en-US" sz="3600" dirty="0"/>
              <a:t>Public defender </a:t>
            </a:r>
          </a:p>
          <a:p>
            <a:r>
              <a:rPr lang="en-US" sz="3600" dirty="0"/>
              <a:t>Tribunal</a:t>
            </a:r>
          </a:p>
          <a:p>
            <a:r>
              <a:rPr lang="en-US" sz="3600" dirty="0"/>
              <a:t>JSMP</a:t>
            </a:r>
          </a:p>
        </p:txBody>
      </p:sp>
    </p:spTree>
    <p:extLst>
      <p:ext uri="{BB962C8B-B14F-4D97-AF65-F5344CB8AC3E}">
        <p14:creationId xmlns:p14="http://schemas.microsoft.com/office/powerpoint/2010/main" val="2105560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612"/>
            <a:ext cx="8229600" cy="1143000"/>
          </a:xfrm>
        </p:spPr>
        <p:txBody>
          <a:bodyPr/>
          <a:lstStyle/>
          <a:p>
            <a:r>
              <a:rPr lang="en-AU" dirty="0" err="1"/>
              <a:t>Fatin</a:t>
            </a:r>
            <a:r>
              <a:rPr lang="en-AU" dirty="0"/>
              <a:t> </a:t>
            </a:r>
            <a:r>
              <a:rPr lang="en-AU" dirty="0" err="1"/>
              <a:t>Hakmatek</a:t>
            </a:r>
            <a:endParaRPr lang="en-AU" dirty="0"/>
          </a:p>
        </p:txBody>
      </p:sp>
      <p:sp>
        <p:nvSpPr>
          <p:cNvPr id="3" name="Content Placeholder 2"/>
          <p:cNvSpPr>
            <a:spLocks noGrp="1"/>
          </p:cNvSpPr>
          <p:nvPr>
            <p:ph idx="1"/>
          </p:nvPr>
        </p:nvSpPr>
        <p:spPr>
          <a:xfrm>
            <a:off x="457200" y="1195612"/>
            <a:ext cx="8229600" cy="1795679"/>
          </a:xfrm>
        </p:spPr>
        <p:txBody>
          <a:bodyPr>
            <a:normAutofit fontScale="92500" lnSpcReduction="10000"/>
          </a:bodyPr>
          <a:lstStyle/>
          <a:p>
            <a:r>
              <a:rPr lang="en-AU" sz="2800" dirty="0"/>
              <a:t>For victims of domestic violence, sexual assault, child abuse, abandonment and human trafficking</a:t>
            </a:r>
          </a:p>
          <a:p>
            <a:r>
              <a:rPr lang="en-AU" sz="2800" dirty="0"/>
              <a:t>Provides safety, care and treatment</a:t>
            </a:r>
          </a:p>
          <a:p>
            <a:r>
              <a:rPr lang="en-AU" sz="2800" dirty="0"/>
              <a:t>Referral network across all districts</a:t>
            </a:r>
          </a:p>
        </p:txBody>
      </p:sp>
      <p:pic>
        <p:nvPicPr>
          <p:cNvPr id="6" name="Picture 5"/>
          <p:cNvPicPr>
            <a:picLocks noChangeAspect="1"/>
          </p:cNvPicPr>
          <p:nvPr/>
        </p:nvPicPr>
        <p:blipFill>
          <a:blip r:embed="rId3"/>
          <a:stretch>
            <a:fillRect/>
          </a:stretch>
        </p:blipFill>
        <p:spPr>
          <a:xfrm>
            <a:off x="2024742" y="3099606"/>
            <a:ext cx="5660571" cy="3112230"/>
          </a:xfrm>
          <a:prstGeom prst="rect">
            <a:avLst/>
          </a:prstGeom>
        </p:spPr>
      </p:pic>
      <p:sp>
        <p:nvSpPr>
          <p:cNvPr id="7" name="TextBox 6"/>
          <p:cNvSpPr txBox="1"/>
          <p:nvPr/>
        </p:nvSpPr>
        <p:spPr>
          <a:xfrm>
            <a:off x="7288824" y="6521424"/>
            <a:ext cx="2479431" cy="246221"/>
          </a:xfrm>
          <a:prstGeom prst="rect">
            <a:avLst/>
          </a:prstGeom>
          <a:noFill/>
        </p:spPr>
        <p:txBody>
          <a:bodyPr wrap="square" rtlCol="0">
            <a:spAutoFit/>
          </a:bodyPr>
          <a:lstStyle/>
          <a:p>
            <a:r>
              <a:rPr lang="en-AU" sz="1000" dirty="0"/>
              <a:t>Photo: </a:t>
            </a:r>
            <a:r>
              <a:rPr lang="en-AU" sz="1000" dirty="0" err="1"/>
              <a:t>Fatin</a:t>
            </a:r>
            <a:r>
              <a:rPr lang="en-AU" sz="1000" dirty="0"/>
              <a:t> </a:t>
            </a:r>
            <a:r>
              <a:rPr lang="en-AU" sz="1000" dirty="0" err="1"/>
              <a:t>Hakmatek</a:t>
            </a:r>
            <a:r>
              <a:rPr lang="en-AU" sz="1000" dirty="0"/>
              <a:t> Dili</a:t>
            </a:r>
          </a:p>
        </p:txBody>
      </p:sp>
      <p:sp>
        <p:nvSpPr>
          <p:cNvPr id="8" name="Content Placeholder 2"/>
          <p:cNvSpPr txBox="1">
            <a:spLocks/>
          </p:cNvSpPr>
          <p:nvPr/>
        </p:nvSpPr>
        <p:spPr>
          <a:xfrm>
            <a:off x="457200" y="3374028"/>
            <a:ext cx="4932699" cy="25633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400" dirty="0"/>
          </a:p>
        </p:txBody>
      </p:sp>
    </p:spTree>
    <p:extLst>
      <p:ext uri="{BB962C8B-B14F-4D97-AF65-F5344CB8AC3E}">
        <p14:creationId xmlns:p14="http://schemas.microsoft.com/office/powerpoint/2010/main" val="2721643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36301</TotalTime>
  <Words>2870</Words>
  <Application>Microsoft Office PowerPoint</Application>
  <PresentationFormat>On-screen Show (4:3)</PresentationFormat>
  <Paragraphs>259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Wingdings</vt:lpstr>
      <vt:lpstr>Office Theme</vt:lpstr>
      <vt:lpstr>Referral services</vt:lpstr>
      <vt:lpstr>Module 11: Learning Objectives</vt:lpstr>
      <vt:lpstr>Review Hahu Relasaun di’ak</vt:lpstr>
      <vt:lpstr>What kind of help might women need?</vt:lpstr>
      <vt:lpstr>National system to help victims of violence</vt:lpstr>
      <vt:lpstr>Government</vt:lpstr>
      <vt:lpstr>Police</vt:lpstr>
      <vt:lpstr>Justice</vt:lpstr>
      <vt:lpstr>Fatin Hakmatek</vt:lpstr>
      <vt:lpstr>Refuges (Uma Mahon)</vt:lpstr>
      <vt:lpstr>Disability services</vt:lpstr>
      <vt:lpstr>Activity: Disability services</vt:lpstr>
      <vt:lpstr>Other Organisations</vt:lpstr>
      <vt:lpstr> Non-formal Groups</vt:lpstr>
      <vt:lpstr>What does it mean to “know” a resource?</vt:lpstr>
      <vt:lpstr>Strengthen the network</vt:lpstr>
      <vt:lpstr>Steps in a response</vt:lpstr>
      <vt:lpstr>Assignment: Referral services</vt:lpstr>
      <vt:lpstr>Important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Kayli Wild</cp:lastModifiedBy>
  <cp:revision>182</cp:revision>
  <dcterms:created xsi:type="dcterms:W3CDTF">2018-01-29T00:23:31Z</dcterms:created>
  <dcterms:modified xsi:type="dcterms:W3CDTF">2021-03-25T06:25:59Z</dcterms:modified>
</cp:coreProperties>
</file>