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79" r:id="rId3"/>
    <p:sldId id="300" r:id="rId4"/>
    <p:sldId id="298" r:id="rId5"/>
    <p:sldId id="303" r:id="rId6"/>
    <p:sldId id="307" r:id="rId7"/>
    <p:sldId id="304" r:id="rId8"/>
    <p:sldId id="306" r:id="rId9"/>
    <p:sldId id="305" r:id="rId10"/>
    <p:sldId id="295" r:id="rId11"/>
    <p:sldId id="308" r:id="rId12"/>
    <p:sldId id="280" r:id="rId13"/>
    <p:sldId id="293" r:id="rId14"/>
    <p:sldId id="292" r:id="rId15"/>
    <p:sldId id="297" r:id="rId16"/>
    <p:sldId id="282" r:id="rId17"/>
    <p:sldId id="301" r:id="rId18"/>
    <p:sldId id="299"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405" autoAdjust="0"/>
  </p:normalViewPr>
  <p:slideViewPr>
    <p:cSldViewPr snapToGrid="0" snapToObjects="1">
      <p:cViewPr varScale="1">
        <p:scale>
          <a:sx n="45" d="100"/>
          <a:sy n="45" d="100"/>
        </p:scale>
        <p:origin x="1192"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98EEC-EB34-4AE9-A7CD-E5E92547CE23}" type="datetimeFigureOut">
              <a:rPr lang="en-AU" smtClean="0"/>
              <a:t>25/03/2021</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23840A-3236-4ECD-B103-26FFB90C3926}" type="slidenum">
              <a:rPr lang="en-AU" smtClean="0"/>
              <a:t>‹#›</a:t>
            </a:fld>
            <a:endParaRPr lang="en-AU"/>
          </a:p>
        </p:txBody>
      </p:sp>
    </p:spTree>
    <p:extLst>
      <p:ext uri="{BB962C8B-B14F-4D97-AF65-F5344CB8AC3E}">
        <p14:creationId xmlns:p14="http://schemas.microsoft.com/office/powerpoint/2010/main" val="1933965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youtu.be/D5Pgnsw-xXs"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1</a:t>
            </a:fld>
            <a:endParaRPr lang="en-AU"/>
          </a:p>
        </p:txBody>
      </p:sp>
    </p:spTree>
    <p:extLst>
      <p:ext uri="{BB962C8B-B14F-4D97-AF65-F5344CB8AC3E}">
        <p14:creationId xmlns:p14="http://schemas.microsoft.com/office/powerpoint/2010/main" val="2638381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a:ln>
                  <a:noFill/>
                </a:ln>
                <a:solidFill>
                  <a:prstClr val="black"/>
                </a:solidFill>
                <a:effectLst/>
                <a:uLnTx/>
                <a:uFillTx/>
                <a:latin typeface="+mn-lt"/>
                <a:ea typeface="+mn-ea"/>
                <a:cs typeface="+mn-cs"/>
              </a:rPr>
              <a:t>When a woman has experienced violence, giving advice is not a good response.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a:ln>
                  <a:noFill/>
                </a:ln>
                <a:solidFill>
                  <a:prstClr val="black"/>
                </a:solidFill>
                <a:effectLst/>
                <a:uLnTx/>
                <a:uFillTx/>
                <a:latin typeface="+mn-lt"/>
                <a:ea typeface="+mn-ea"/>
                <a:cs typeface="+mn-cs"/>
              </a:rPr>
              <a:t>Instead, you should help the woman to identify her problems and what help she wants.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Discuss the woman’s immediate and</a:t>
            </a:r>
            <a:r>
              <a:rPr lang="en-US" dirty="0"/>
              <a:t> longer-term needs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E.g. safety, protection, economic, housing, employment, food, social support, drug/alcohol, mental health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Give her information about services that may be able to help with those needs, as well as other sources of help that might be available. </a:t>
            </a:r>
          </a:p>
          <a:p>
            <a:pPr marL="171450" indent="-171450">
              <a:buFont typeface="Arial" panose="020B0604020202020204" pitchFamily="34" charset="0"/>
              <a:buChar char="•"/>
            </a:pPr>
            <a:r>
              <a:rPr lang="en-US" dirty="0"/>
              <a:t>Your</a:t>
            </a:r>
            <a:r>
              <a:rPr lang="en-US" baseline="0" dirty="0"/>
              <a:t> g</a:t>
            </a:r>
            <a:r>
              <a:rPr lang="en-US" dirty="0"/>
              <a:t>oal as a health provider is to support women to </a:t>
            </a:r>
            <a:r>
              <a:rPr lang="en-US" u="sng" dirty="0"/>
              <a:t>connect</a:t>
            </a:r>
            <a:r>
              <a:rPr lang="en-US" dirty="0"/>
              <a:t> with other resources for her health, safety, and social support. </a:t>
            </a:r>
          </a:p>
          <a:p>
            <a:pPr marL="171450" indent="-171450">
              <a:buFont typeface="Arial" panose="020B0604020202020204" pitchFamily="34" charset="0"/>
              <a:buChar char="•"/>
            </a:pPr>
            <a:r>
              <a:rPr lang="en-US" dirty="0"/>
              <a:t>Women’s needs generally are beyond what you can provide in the clinic. Your voice is important in encouraging her to seek support.</a:t>
            </a:r>
          </a:p>
          <a:p>
            <a:pPr marL="457200" lvl="1"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6CB466E0-0366-FE4D-8716-9453F7A07CCD}" type="slidenum">
              <a:rPr lang="en-US" smtClean="0"/>
              <a:t>10</a:t>
            </a:fld>
            <a:endParaRPr lang="en-US"/>
          </a:p>
        </p:txBody>
      </p:sp>
    </p:spTree>
    <p:extLst>
      <p:ext uri="{BB962C8B-B14F-4D97-AF65-F5344CB8AC3E}">
        <p14:creationId xmlns:p14="http://schemas.microsoft.com/office/powerpoint/2010/main" val="6173513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AU" baseline="0" dirty="0"/>
              <a:t>It can be very difficult for women to get help they need</a:t>
            </a:r>
          </a:p>
          <a:p>
            <a:pPr marL="628650" lvl="1" indent="-171450">
              <a:buFont typeface="Arial" panose="020B0604020202020204" pitchFamily="34" charset="0"/>
              <a:buChar char="•"/>
            </a:pPr>
            <a:r>
              <a:rPr lang="en-AU" baseline="0" dirty="0"/>
              <a:t>Can you tell me why you should help a woman call and not just give her the phone number and expect her to call?</a:t>
            </a:r>
          </a:p>
          <a:p>
            <a:pPr marL="457200" lvl="1" indent="0">
              <a:buFont typeface="Arial" panose="020B0604020202020204" pitchFamily="34" charset="0"/>
              <a:buNone/>
            </a:pPr>
            <a:r>
              <a:rPr lang="en-AU" baseline="0" dirty="0"/>
              <a:t>	o She may not have a phone or credit</a:t>
            </a:r>
          </a:p>
          <a:p>
            <a:pPr marL="457200" lvl="1" indent="0">
              <a:buFont typeface="Arial" panose="020B0604020202020204" pitchFamily="34" charset="0"/>
              <a:buNone/>
            </a:pPr>
            <a:r>
              <a:rPr lang="en-AU" baseline="0" dirty="0"/>
              <a:t>	o it might not be safe for her to call from elsewhere</a:t>
            </a:r>
          </a:p>
          <a:p>
            <a:pPr marL="457200" lvl="1" indent="0">
              <a:buFont typeface="Arial" panose="020B0604020202020204" pitchFamily="34" charset="0"/>
              <a:buNone/>
            </a:pPr>
            <a:r>
              <a:rPr lang="en-AU" baseline="0" dirty="0"/>
              <a:t>	o she may not have the courage to do it alone</a:t>
            </a:r>
          </a:p>
          <a:p>
            <a:pPr marL="457200" lvl="1" indent="0">
              <a:buFont typeface="Arial" panose="020B0604020202020204" pitchFamily="34" charset="0"/>
              <a:buNone/>
            </a:pPr>
            <a:r>
              <a:rPr lang="en-AU" baseline="0" dirty="0"/>
              <a:t>	o she may not remember the information</a:t>
            </a:r>
          </a:p>
          <a:p>
            <a:pPr marL="457200" lvl="1" indent="0">
              <a:buFont typeface="Arial" panose="020B0604020202020204" pitchFamily="34" charset="0"/>
              <a:buNone/>
            </a:pPr>
            <a:r>
              <a:rPr lang="en-AU" baseline="0" dirty="0"/>
              <a:t>	o it might not be safe for her to take written information with her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baseline="0" dirty="0"/>
              <a:t>It is better to help a woman call the service while she is there, this is called a ‘warm referral’ </a:t>
            </a:r>
          </a:p>
          <a:p>
            <a:pPr marL="457200" lvl="1"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6CB466E0-0366-FE4D-8716-9453F7A07CCD}" type="slidenum">
              <a:rPr lang="en-US" smtClean="0"/>
              <a:t>11</a:t>
            </a:fld>
            <a:endParaRPr lang="en-US"/>
          </a:p>
        </p:txBody>
      </p:sp>
    </p:spTree>
    <p:extLst>
      <p:ext uri="{BB962C8B-B14F-4D97-AF65-F5344CB8AC3E}">
        <p14:creationId xmlns:p14="http://schemas.microsoft.com/office/powerpoint/2010/main" val="23091674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a:ln>
                  <a:noFill/>
                </a:ln>
                <a:solidFill>
                  <a:prstClr val="black"/>
                </a:solidFill>
                <a:effectLst/>
                <a:uLnTx/>
                <a:uFillTx/>
                <a:latin typeface="+mn-lt"/>
                <a:ea typeface="+mn-ea"/>
                <a:cs typeface="+mn-cs"/>
              </a:rPr>
              <a:t>A warm referral means you actively help the women or child to contact the service. </a:t>
            </a:r>
            <a:r>
              <a:rPr lang="en-US" sz="3200" baseline="0" dirty="0"/>
              <a:t>Doing a warm referral will </a:t>
            </a:r>
            <a:r>
              <a:rPr kumimoji="0" lang="en-US" sz="3200" b="0" i="0" u="none" strike="noStrike" kern="1200" cap="none" spc="0" normalizeH="0" baseline="0" noProof="0" dirty="0">
                <a:ln>
                  <a:noFill/>
                </a:ln>
                <a:solidFill>
                  <a:prstClr val="black"/>
                </a:solidFill>
                <a:effectLst/>
                <a:uLnTx/>
                <a:uFillTx/>
                <a:latin typeface="+mn-lt"/>
                <a:ea typeface="+mn-ea"/>
                <a:cs typeface="+mn-cs"/>
              </a:rPr>
              <a:t>reduces barrier to accessing services and </a:t>
            </a:r>
            <a:r>
              <a:rPr lang="en-US" sz="3200" baseline="0" dirty="0"/>
              <a:t>increase the chance of the woman or child actually getting help</a:t>
            </a:r>
            <a:r>
              <a:rPr kumimoji="0" lang="en-US" sz="3200" b="0" i="0" u="none" strike="noStrike" kern="1200" cap="none" spc="0" normalizeH="0" baseline="0" noProof="0" dirty="0">
                <a:ln>
                  <a:noFill/>
                </a:ln>
                <a:solidFill>
                  <a:prstClr val="black"/>
                </a:solidFill>
                <a:effectLst/>
                <a:uLnTx/>
                <a:uFillTx/>
                <a:latin typeface="+mn-lt"/>
                <a:ea typeface="+mn-ea"/>
                <a:cs typeface="+mn-cs"/>
              </a:rPr>
              <a:t> </a:t>
            </a:r>
            <a:endParaRPr lang="en-US" sz="3200" dirty="0"/>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a:ln>
                  <a:noFill/>
                </a:ln>
                <a:solidFill>
                  <a:prstClr val="black"/>
                </a:solidFill>
                <a:effectLst/>
                <a:uLnTx/>
                <a:uFillTx/>
                <a:latin typeface="+mn-lt"/>
                <a:ea typeface="+mn-ea"/>
                <a:cs typeface="+mn-cs"/>
              </a:rPr>
              <a:t>Explain what the service provides, where it is located and why it can be helpful to the woman’s specific need</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3200" b="0" i="0" u="none" strike="noStrike" kern="1200" cap="none" spc="0" normalizeH="0" baseline="0" noProof="0" dirty="0">
                <a:ln>
                  <a:noFill/>
                </a:ln>
                <a:solidFill>
                  <a:prstClr val="black"/>
                </a:solidFill>
                <a:effectLst/>
                <a:uLnTx/>
                <a:uFillTx/>
                <a:latin typeface="+mn-lt"/>
                <a:ea typeface="+mn-ea"/>
                <a:cs typeface="+mn-cs"/>
              </a:rPr>
              <a:t>E</a:t>
            </a:r>
            <a:r>
              <a:rPr lang="en-US" sz="3200" baseline="0" dirty="0" err="1"/>
              <a:t>xplain</a:t>
            </a:r>
            <a:r>
              <a:rPr lang="en-US" sz="3200" baseline="0" dirty="0"/>
              <a:t> what will happen when you call – who will answer (</a:t>
            </a:r>
            <a:r>
              <a:rPr lang="en-US" sz="3200" baseline="0" dirty="0" err="1"/>
              <a:t>eg</a:t>
            </a:r>
            <a:r>
              <a:rPr lang="en-US" sz="3200" baseline="0" dirty="0"/>
              <a:t> duty worker/triage?) and what information they will need to know</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lang="en-US" sz="3200" baseline="0" dirty="0"/>
              <a:t>Ask if she is ready to make the call</a:t>
            </a:r>
            <a:endParaRPr kumimoji="0" lang="en-US" sz="3200" b="0" i="0" u="none" strike="noStrike" kern="1200" cap="none" spc="0" normalizeH="0" baseline="0" noProof="0" dirty="0">
              <a:ln>
                <a:noFill/>
              </a:ln>
              <a:solidFill>
                <a:prstClr val="black"/>
              </a:solidFill>
              <a:effectLst/>
              <a:uLnTx/>
              <a:uFillTx/>
              <a:latin typeface="+mn-lt"/>
              <a:ea typeface="+mn-ea"/>
              <a:cs typeface="+mn-cs"/>
            </a:endParaRPr>
          </a:p>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kumimoji="0" lang="en-US" sz="2800" b="0" i="0" u="none" strike="noStrike" kern="1200" cap="none" spc="0" normalizeH="0" baseline="0" noProof="0" dirty="0">
                <a:ln>
                  <a:noFill/>
                </a:ln>
                <a:solidFill>
                  <a:prstClr val="black"/>
                </a:solidFill>
                <a:effectLst/>
                <a:uLnTx/>
                <a:uFillTx/>
                <a:latin typeface="+mn-lt"/>
                <a:ea typeface="+mn-ea"/>
                <a:cs typeface="+mn-cs"/>
              </a:rPr>
              <a:t>Offer to make a call on her behalf</a:t>
            </a:r>
          </a:p>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kumimoji="0" lang="en-US" sz="2800" b="0" i="0" u="none" strike="noStrike" kern="1200" cap="none" spc="0" normalizeH="0" baseline="0" noProof="0" dirty="0">
                <a:ln>
                  <a:noFill/>
                </a:ln>
                <a:solidFill>
                  <a:prstClr val="black"/>
                </a:solidFill>
                <a:effectLst/>
                <a:uLnTx/>
                <a:uFillTx/>
                <a:latin typeface="+mn-lt"/>
                <a:ea typeface="+mn-ea"/>
                <a:cs typeface="+mn-cs"/>
              </a:rPr>
              <a:t>Offer to make a call together with her</a:t>
            </a:r>
          </a:p>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lang="en-US" sz="2800" baseline="0" dirty="0"/>
              <a:t>Offer to start the call and then hand to her</a:t>
            </a:r>
            <a:endParaRPr kumimoji="0" lang="en-US" sz="2800" b="0" i="0" u="none" strike="noStrike" kern="1200" cap="none" spc="0" normalizeH="0" baseline="0" noProof="0" dirty="0">
              <a:ln>
                <a:noFill/>
              </a:ln>
              <a:solidFill>
                <a:prstClr val="black"/>
              </a:solidFill>
              <a:effectLst/>
              <a:uLnTx/>
              <a:uFillTx/>
              <a:latin typeface="+mn-lt"/>
              <a:ea typeface="+mn-ea"/>
              <a:cs typeface="+mn-cs"/>
            </a:endParaRPr>
          </a:p>
          <a:p>
            <a:pPr marL="742950" marR="0" lvl="1" indent="-285750" algn="l" defTabSz="457200" rtl="0" eaLnBrk="1" fontAlgn="auto" latinLnBrk="0" hangingPunct="1">
              <a:lnSpc>
                <a:spcPct val="100000"/>
              </a:lnSpc>
              <a:spcBef>
                <a:spcPct val="20000"/>
              </a:spcBef>
              <a:spcAft>
                <a:spcPts val="0"/>
              </a:spcAft>
              <a:buClrTx/>
              <a:buSzTx/>
              <a:buFont typeface="Arial"/>
              <a:buChar char="–"/>
              <a:tabLst/>
              <a:defRPr/>
            </a:pPr>
            <a:r>
              <a:rPr kumimoji="0" lang="en-US" sz="2800" b="0" i="0" u="none" strike="noStrike" kern="1200" cap="none" spc="0" normalizeH="0" baseline="0" noProof="0" dirty="0">
                <a:ln>
                  <a:noFill/>
                </a:ln>
                <a:solidFill>
                  <a:prstClr val="black"/>
                </a:solidFill>
                <a:effectLst/>
                <a:uLnTx/>
                <a:uFillTx/>
                <a:latin typeface="+mn-lt"/>
                <a:ea typeface="+mn-ea"/>
                <a:cs typeface="+mn-cs"/>
              </a:rPr>
              <a:t>Offer a private office space for her to make the call by herself</a:t>
            </a:r>
          </a:p>
          <a:p>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12</a:t>
            </a:fld>
            <a:endParaRPr lang="en-AU"/>
          </a:p>
        </p:txBody>
      </p:sp>
    </p:spTree>
    <p:extLst>
      <p:ext uri="{BB962C8B-B14F-4D97-AF65-F5344CB8AC3E}">
        <p14:creationId xmlns:p14="http://schemas.microsoft.com/office/powerpoint/2010/main" val="1485250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2400" b="0" i="0" u="none" strike="noStrike" kern="1200" cap="none" spc="0" normalizeH="0" baseline="0" noProof="0" dirty="0">
                <a:ln>
                  <a:noFill/>
                </a:ln>
                <a:solidFill>
                  <a:prstClr val="black"/>
                </a:solidFill>
                <a:effectLst/>
                <a:uLnTx/>
                <a:uFillTx/>
                <a:latin typeface="+mn-lt"/>
                <a:ea typeface="+mn-ea"/>
                <a:cs typeface="+mn-cs"/>
              </a:rPr>
              <a:t>Make a time for the woman to come back for further treatment or a check-up</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2400" b="0" i="0" u="none" strike="noStrike" kern="1200" cap="none" spc="0" normalizeH="0" baseline="0" noProof="0" dirty="0">
                <a:ln>
                  <a:noFill/>
                </a:ln>
                <a:solidFill>
                  <a:prstClr val="black"/>
                </a:solidFill>
                <a:effectLst/>
                <a:uLnTx/>
                <a:uFillTx/>
                <a:latin typeface="+mn-lt"/>
                <a:ea typeface="+mn-ea"/>
                <a:cs typeface="+mn-cs"/>
              </a:rPr>
              <a:t>Try to ensure she sees the same provider each time</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2400" b="0" i="0" u="none" strike="noStrike" kern="1200" cap="none" spc="0" normalizeH="0" baseline="0" noProof="0" dirty="0">
                <a:ln>
                  <a:noFill/>
                </a:ln>
                <a:solidFill>
                  <a:prstClr val="black"/>
                </a:solidFill>
                <a:effectLst/>
                <a:uLnTx/>
                <a:uFillTx/>
                <a:latin typeface="+mn-lt"/>
                <a:ea typeface="+mn-ea"/>
                <a:cs typeface="+mn-cs"/>
              </a:rPr>
              <a:t>Make enquiries (while preserving confidentiality about violence) if she does not attend the next appointment</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2400" b="0" i="0" u="none" strike="noStrike" kern="1200" cap="none" spc="0" normalizeH="0" baseline="0" noProof="0" dirty="0">
                <a:ln>
                  <a:noFill/>
                </a:ln>
                <a:solidFill>
                  <a:prstClr val="black"/>
                </a:solidFill>
                <a:effectLst/>
                <a:uLnTx/>
                <a:uFillTx/>
                <a:latin typeface="+mn-lt"/>
                <a:ea typeface="+mn-ea"/>
                <a:cs typeface="+mn-cs"/>
              </a:rPr>
              <a:t>Phone the agency you referred her to, to make sure she is ok</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2400" b="0" i="0" u="none" strike="noStrike" kern="1200" cap="none" spc="0" normalizeH="0" baseline="0" noProof="0" dirty="0">
                <a:ln>
                  <a:noFill/>
                </a:ln>
                <a:solidFill>
                  <a:prstClr val="black"/>
                </a:solidFill>
                <a:effectLst/>
                <a:uLnTx/>
                <a:uFillTx/>
                <a:latin typeface="+mn-lt"/>
                <a:ea typeface="+mn-ea"/>
                <a:cs typeface="+mn-cs"/>
              </a:rPr>
              <a:t>Follow up may be more difficult in large CHCs or hospitals – this is when good documentation is even more important</a:t>
            </a:r>
          </a:p>
          <a:p>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13</a:t>
            </a:fld>
            <a:endParaRPr lang="en-AU"/>
          </a:p>
        </p:txBody>
      </p:sp>
    </p:spTree>
    <p:extLst>
      <p:ext uri="{BB962C8B-B14F-4D97-AF65-F5344CB8AC3E}">
        <p14:creationId xmlns:p14="http://schemas.microsoft.com/office/powerpoint/2010/main" val="36787136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200" b="0" i="0" u="none" strike="noStrike" kern="1200" cap="none" spc="0" normalizeH="0" baseline="0" noProof="0" dirty="0">
                <a:ln>
                  <a:noFill/>
                </a:ln>
                <a:solidFill>
                  <a:prstClr val="black"/>
                </a:solidFill>
                <a:effectLst/>
                <a:uLnTx/>
                <a:uFillTx/>
                <a:latin typeface="+mn-lt"/>
                <a:ea typeface="+mn-ea"/>
                <a:cs typeface="+mn-cs"/>
              </a:rPr>
              <a:t>Do not pressure her, give her time to decide what she wants to do – women in domestic violence situations may need time to think about what to do, and to plan a safe time and way to access services</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200" b="0" i="0" u="none" strike="noStrike" kern="1200" cap="none" spc="0" normalizeH="0" baseline="0" noProof="0" dirty="0">
                <a:ln>
                  <a:noFill/>
                </a:ln>
                <a:solidFill>
                  <a:prstClr val="black"/>
                </a:solidFill>
                <a:effectLst/>
                <a:uLnTx/>
                <a:uFillTx/>
                <a:latin typeface="+mn-lt"/>
                <a:ea typeface="+mn-ea"/>
                <a:cs typeface="+mn-cs"/>
              </a:rPr>
              <a:t>Inform her of her rights and any responsibilities you may have to report serious crimes, and child abuse, to the police</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200" b="0" i="0" u="none" strike="noStrike" kern="1200" cap="none" spc="0" normalizeH="0" baseline="0" noProof="0" dirty="0">
                <a:ln>
                  <a:noFill/>
                </a:ln>
                <a:solidFill>
                  <a:prstClr val="black"/>
                </a:solidFill>
                <a:effectLst/>
                <a:uLnTx/>
                <a:uFillTx/>
                <a:latin typeface="+mn-lt"/>
                <a:ea typeface="+mn-ea"/>
                <a:cs typeface="+mn-cs"/>
              </a:rPr>
              <a:t>Do a safety plan</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200" b="0" i="0" u="none" strike="noStrike" kern="1200" cap="none" spc="0" normalizeH="0" baseline="0" noProof="0" dirty="0">
                <a:ln>
                  <a:noFill/>
                </a:ln>
                <a:solidFill>
                  <a:prstClr val="black"/>
                </a:solidFill>
                <a:effectLst/>
                <a:uLnTx/>
                <a:uFillTx/>
                <a:latin typeface="+mn-lt"/>
                <a:ea typeface="+mn-ea"/>
                <a:cs typeface="+mn-cs"/>
              </a:rPr>
              <a:t>Tell her about services available and how she can access them if she needs</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200" b="0" i="0" u="none" strike="noStrike" kern="1200" cap="none" spc="0" normalizeH="0" baseline="0" noProof="0" dirty="0">
                <a:ln>
                  <a:noFill/>
                </a:ln>
                <a:solidFill>
                  <a:prstClr val="black"/>
                </a:solidFill>
                <a:effectLst/>
                <a:uLnTx/>
                <a:uFillTx/>
                <a:latin typeface="+mn-lt"/>
                <a:ea typeface="+mn-ea"/>
                <a:cs typeface="+mn-cs"/>
              </a:rPr>
              <a:t>Offer information on the effects of violence on women’s health and children’s health</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200" b="0" i="0" u="none" strike="noStrike" kern="1200" cap="none" spc="0" normalizeH="0" baseline="0" noProof="0" dirty="0">
                <a:ln>
                  <a:noFill/>
                </a:ln>
                <a:solidFill>
                  <a:prstClr val="black"/>
                </a:solidFill>
                <a:effectLst/>
                <a:uLnTx/>
                <a:uFillTx/>
                <a:latin typeface="+mn-lt"/>
                <a:ea typeface="+mn-ea"/>
                <a:cs typeface="+mn-cs"/>
              </a:rPr>
              <a:t>Make a time for a follow-up visit</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AU" sz="3200" b="0" i="0" u="none" strike="noStrike" kern="1200" cap="none" spc="0" normalizeH="0" baseline="0" noProof="0" dirty="0">
                <a:ln>
                  <a:noFill/>
                </a:ln>
                <a:solidFill>
                  <a:prstClr val="black"/>
                </a:solidFill>
                <a:effectLst/>
                <a:uLnTx/>
                <a:uFillTx/>
                <a:latin typeface="+mn-lt"/>
                <a:ea typeface="+mn-ea"/>
                <a:cs typeface="+mn-cs"/>
              </a:rPr>
              <a:t>If the victim is a child and the family refuses referral contact MSSI OPL, Police VPU or </a:t>
            </a:r>
            <a:r>
              <a:rPr kumimoji="0" lang="en-AU" sz="3200" b="0" i="0" u="none" strike="noStrike" kern="1200" cap="none" spc="0" normalizeH="0" baseline="0" noProof="0" dirty="0" err="1">
                <a:ln>
                  <a:noFill/>
                </a:ln>
                <a:solidFill>
                  <a:prstClr val="black"/>
                </a:solidFill>
                <a:effectLst/>
                <a:uLnTx/>
                <a:uFillTx/>
                <a:latin typeface="+mn-lt"/>
                <a:ea typeface="+mn-ea"/>
                <a:cs typeface="+mn-cs"/>
              </a:rPr>
              <a:t>Fatin</a:t>
            </a:r>
            <a:r>
              <a:rPr kumimoji="0" lang="en-AU" sz="3200" b="0" i="0" u="none" strike="noStrike" kern="1200" cap="none" spc="0" normalizeH="0" baseline="0" noProof="0" dirty="0">
                <a:ln>
                  <a:noFill/>
                </a:ln>
                <a:solidFill>
                  <a:prstClr val="black"/>
                </a:solidFill>
                <a:effectLst/>
                <a:uLnTx/>
                <a:uFillTx/>
                <a:latin typeface="+mn-lt"/>
                <a:ea typeface="+mn-ea"/>
                <a:cs typeface="+mn-cs"/>
              </a:rPr>
              <a:t> </a:t>
            </a:r>
            <a:r>
              <a:rPr kumimoji="0" lang="en-AU" sz="3200" b="0" i="0" u="none" strike="noStrike" kern="1200" cap="none" spc="0" normalizeH="0" baseline="0" noProof="0" dirty="0" err="1">
                <a:ln>
                  <a:noFill/>
                </a:ln>
                <a:solidFill>
                  <a:prstClr val="black"/>
                </a:solidFill>
                <a:effectLst/>
                <a:uLnTx/>
                <a:uFillTx/>
                <a:latin typeface="+mn-lt"/>
                <a:ea typeface="+mn-ea"/>
                <a:cs typeface="+mn-cs"/>
              </a:rPr>
              <a:t>Hakmatek</a:t>
            </a:r>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14</a:t>
            </a:fld>
            <a:endParaRPr lang="en-AU"/>
          </a:p>
        </p:txBody>
      </p:sp>
    </p:spTree>
    <p:extLst>
      <p:ext uri="{BB962C8B-B14F-4D97-AF65-F5344CB8AC3E}">
        <p14:creationId xmlns:p14="http://schemas.microsoft.com/office/powerpoint/2010/main" val="29953315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Aft>
                <a:spcPts val="0"/>
              </a:spcAft>
              <a:buFont typeface="Symbol" panose="05050102010706020507" pitchFamily="18" charset="2"/>
              <a:buChar char=""/>
            </a:pPr>
            <a:r>
              <a:rPr lang="en-US" sz="1200" kern="1200" dirty="0">
                <a:solidFill>
                  <a:srgbClr val="000000"/>
                </a:solidFill>
                <a:effectLst/>
                <a:latin typeface="Times New Roman" panose="02020603050405020304" pitchFamily="18" charset="0"/>
                <a:ea typeface="+mn-ea"/>
                <a:cs typeface="Times New Roman" panose="02020603050405020304" pitchFamily="18" charset="0"/>
              </a:rPr>
              <a:t>Watch the video role play and think about these questions:</a:t>
            </a:r>
            <a:endParaRPr lang="en-AU" sz="1200" dirty="0">
              <a:effectLst/>
              <a:latin typeface="Arial" panose="020B0604020202020204" pitchFamily="34" charset="0"/>
              <a:ea typeface="MS PGothic" panose="020B0600070205080204" pitchFamily="34" charset="-128"/>
              <a:cs typeface="Times New Roman" panose="02020603050405020304" pitchFamily="18" charset="0"/>
            </a:endParaRPr>
          </a:p>
          <a:p>
            <a:pPr marL="800100" lvl="1" indent="-342900">
              <a:spcAft>
                <a:spcPts val="0"/>
              </a:spcAft>
              <a:buFont typeface="+mj-lt"/>
              <a:buAutoNum type="alphaLcPeriod"/>
            </a:pPr>
            <a:r>
              <a:rPr lang="en-US" sz="1200" kern="1200" dirty="0">
                <a:solidFill>
                  <a:srgbClr val="000000"/>
                </a:solidFill>
                <a:effectLst/>
                <a:latin typeface="Times New Roman" panose="02020603050405020304" pitchFamily="18" charset="0"/>
                <a:ea typeface="+mn-ea"/>
                <a:cs typeface="Times New Roman" panose="02020603050405020304" pitchFamily="18" charset="0"/>
              </a:rPr>
              <a:t>What types of problem might Maria need help with? </a:t>
            </a:r>
            <a:endParaRPr lang="en-AU" sz="1200" dirty="0">
              <a:effectLst/>
              <a:latin typeface="Arial" panose="020B0604020202020204" pitchFamily="34" charset="0"/>
              <a:ea typeface="MS PGothic" panose="020B0600070205080204" pitchFamily="34" charset="-128"/>
              <a:cs typeface="Times New Roman" panose="02020603050405020304" pitchFamily="18" charset="0"/>
            </a:endParaRPr>
          </a:p>
          <a:p>
            <a:pPr marL="800100" lvl="1" indent="-342900">
              <a:spcAft>
                <a:spcPts val="0"/>
              </a:spcAft>
              <a:buFont typeface="+mj-lt"/>
              <a:buAutoNum type="alphaLcPeriod"/>
            </a:pPr>
            <a:r>
              <a:rPr lang="en-US" sz="1200" kern="1200" dirty="0">
                <a:solidFill>
                  <a:srgbClr val="000000"/>
                </a:solidFill>
                <a:effectLst/>
                <a:latin typeface="Times New Roman" panose="02020603050405020304" pitchFamily="18" charset="0"/>
                <a:ea typeface="+mn-ea"/>
                <a:cs typeface="Times New Roman" panose="02020603050405020304" pitchFamily="18" charset="0"/>
              </a:rPr>
              <a:t>What </a:t>
            </a:r>
            <a:r>
              <a:rPr lang="en-US" sz="1200" kern="1200" dirty="0" err="1">
                <a:solidFill>
                  <a:srgbClr val="000000"/>
                </a:solidFill>
                <a:effectLst/>
                <a:latin typeface="Times New Roman" panose="02020603050405020304" pitchFamily="18" charset="0"/>
                <a:ea typeface="+mn-ea"/>
                <a:cs typeface="Times New Roman" panose="02020603050405020304" pitchFamily="18" charset="0"/>
              </a:rPr>
              <a:t>organisations</a:t>
            </a:r>
            <a:r>
              <a:rPr lang="en-US" sz="1200" kern="1200" dirty="0">
                <a:solidFill>
                  <a:srgbClr val="000000"/>
                </a:solidFill>
                <a:effectLst/>
                <a:latin typeface="Times New Roman" panose="02020603050405020304" pitchFamily="18" charset="0"/>
                <a:ea typeface="+mn-ea"/>
                <a:cs typeface="Times New Roman" panose="02020603050405020304" pitchFamily="18" charset="0"/>
              </a:rPr>
              <a:t> does the nurse mention can provide support?</a:t>
            </a:r>
            <a:endParaRPr lang="en-AU" sz="1200" dirty="0">
              <a:effectLst/>
              <a:latin typeface="Arial" panose="020B0604020202020204" pitchFamily="34" charset="0"/>
              <a:ea typeface="MS PGothic" panose="020B0600070205080204" pitchFamily="34" charset="-128"/>
              <a:cs typeface="Times New Roman" panose="02020603050405020304" pitchFamily="18" charset="0"/>
            </a:endParaRPr>
          </a:p>
          <a:p>
            <a:pPr marL="800100" lvl="1" indent="-342900">
              <a:spcAft>
                <a:spcPts val="0"/>
              </a:spcAft>
              <a:buFont typeface="+mj-lt"/>
              <a:buAutoNum type="alphaLcPeriod"/>
            </a:pPr>
            <a:r>
              <a:rPr lang="en-US" sz="1200" kern="1200" dirty="0">
                <a:solidFill>
                  <a:srgbClr val="000000"/>
                </a:solidFill>
                <a:effectLst/>
                <a:latin typeface="Times New Roman" panose="02020603050405020304" pitchFamily="18" charset="0"/>
                <a:ea typeface="+mn-ea"/>
                <a:cs typeface="Times New Roman" panose="02020603050405020304" pitchFamily="18" charset="0"/>
              </a:rPr>
              <a:t>What does the nurse do when Maria is not ready for a referral?</a:t>
            </a:r>
            <a:endParaRPr lang="en-AU" sz="1200" dirty="0">
              <a:effectLst/>
              <a:latin typeface="Arial" panose="020B0604020202020204" pitchFamily="34" charset="0"/>
              <a:ea typeface="MS PGothic" panose="020B0600070205080204" pitchFamily="34" charset="-128"/>
              <a:cs typeface="Times New Roman" panose="02020603050405020304" pitchFamily="18" charset="0"/>
            </a:endParaRPr>
          </a:p>
          <a:p>
            <a:pPr marL="342900" lvl="0" indent="-342900">
              <a:spcAft>
                <a:spcPts val="0"/>
              </a:spcAft>
              <a:buFont typeface="Symbol" panose="05050102010706020507" pitchFamily="18" charset="2"/>
              <a:buChar char=""/>
            </a:pPr>
            <a:r>
              <a:rPr lang="en-AU" sz="1200" dirty="0">
                <a:effectLst/>
                <a:latin typeface="Times New Roman" panose="02020603050405020304" pitchFamily="18" charset="0"/>
                <a:ea typeface="MS PGothic" panose="020B0600070205080204" pitchFamily="34" charset="-128"/>
                <a:cs typeface="Times New Roman" panose="02020603050405020304" pitchFamily="18" charset="0"/>
              </a:rPr>
              <a:t>The video can be played directly from the weblink </a:t>
            </a:r>
            <a:r>
              <a:rPr lang="en-AU" sz="1200" u="sng" dirty="0">
                <a:solidFill>
                  <a:srgbClr val="7030A0"/>
                </a:solidFill>
                <a:effectLst/>
                <a:latin typeface="Times New Roman" panose="02020603050405020304" pitchFamily="18" charset="0"/>
                <a:ea typeface="MS PGothic" panose="020B0600070205080204" pitchFamily="34" charset="-128"/>
                <a:cs typeface="Times New Roman" panose="02020603050405020304" pitchFamily="18" charset="0"/>
                <a:hlinkClick r:id="rId3">
                  <a:extLst>
                    <a:ext uri="{A12FA001-AC4F-418D-AE19-62706E023703}">
                      <ahyp:hlinkClr xmlns:ahyp="http://schemas.microsoft.com/office/drawing/2018/hyperlinkcolor" val="tx"/>
                    </a:ext>
                  </a:extLst>
                </a:hlinkClick>
              </a:rPr>
              <a:t>https://youtu.be/D5Pgnsw-xXs</a:t>
            </a:r>
            <a:r>
              <a:rPr lang="en-AU" sz="1200" dirty="0">
                <a:effectLst/>
                <a:latin typeface="Times New Roman" panose="02020603050405020304" pitchFamily="18" charset="0"/>
                <a:ea typeface="MS PGothic" panose="020B0600070205080204" pitchFamily="34" charset="-128"/>
                <a:cs typeface="Times New Roman" panose="02020603050405020304" pitchFamily="18" charset="0"/>
              </a:rPr>
              <a:t>. </a:t>
            </a:r>
            <a:endParaRPr lang="en-AU" sz="1200" dirty="0">
              <a:effectLst/>
              <a:latin typeface="Arial" panose="020B0604020202020204" pitchFamily="34" charset="0"/>
              <a:ea typeface="MS PGothic" panose="020B0600070205080204" pitchFamily="34" charset="-128"/>
              <a:cs typeface="Times New Roman" panose="02020603050405020304" pitchFamily="18" charset="0"/>
            </a:endParaRPr>
          </a:p>
          <a:p>
            <a:pPr marL="342900" lvl="0" indent="-342900">
              <a:spcAft>
                <a:spcPts val="0"/>
              </a:spcAft>
              <a:buFont typeface="Symbol" panose="05050102010706020507" pitchFamily="18" charset="2"/>
              <a:buChar char=""/>
            </a:pPr>
            <a:r>
              <a:rPr lang="en-AU" sz="1200" dirty="0">
                <a:effectLst/>
                <a:latin typeface="Times New Roman" panose="02020603050405020304" pitchFamily="18" charset="0"/>
                <a:ea typeface="MS PGothic" panose="020B0600070205080204" pitchFamily="34" charset="-128"/>
                <a:cs typeface="Times New Roman" panose="02020603050405020304" pitchFamily="18" charset="0"/>
              </a:rPr>
              <a:t>Play the section from time 17:12 to the end of the video.</a:t>
            </a:r>
            <a:endParaRPr lang="en-AU" sz="1200" dirty="0">
              <a:effectLst/>
              <a:latin typeface="Arial" panose="020B0604020202020204" pitchFamily="34" charset="0"/>
              <a:ea typeface="MS PGothic" panose="020B0600070205080204" pitchFamily="34" charset="-128"/>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923840A-3236-4ECD-B103-26FFB90C3926}" type="slidenum">
              <a:rPr lang="en-AU" smtClean="0"/>
              <a:t>15</a:t>
            </a:fld>
            <a:endParaRPr lang="en-AU"/>
          </a:p>
        </p:txBody>
      </p:sp>
    </p:spTree>
    <p:extLst>
      <p:ext uri="{BB962C8B-B14F-4D97-AF65-F5344CB8AC3E}">
        <p14:creationId xmlns:p14="http://schemas.microsoft.com/office/powerpoint/2010/main" val="1501175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Purpose: To understand the complex needs of women experiencing violence and how to do a referral to a diverse range of providers</a:t>
            </a:r>
          </a:p>
          <a:p>
            <a:endParaRPr lang="en-AU" dirty="0"/>
          </a:p>
          <a:p>
            <a:r>
              <a:rPr lang="en-AU" dirty="0"/>
              <a:t>Time</a:t>
            </a:r>
            <a:r>
              <a:rPr lang="en-AU" baseline="0" dirty="0"/>
              <a:t>: 15 minutes (5 minutes video, 10 minutes discussion)</a:t>
            </a:r>
          </a:p>
          <a:p>
            <a:endParaRPr lang="en-AU" baseline="0" dirty="0"/>
          </a:p>
          <a:p>
            <a:r>
              <a:rPr lang="en-AU" baseline="0" dirty="0"/>
              <a:t>Instructions: </a:t>
            </a:r>
          </a:p>
          <a:p>
            <a:pPr marL="171450" indent="-171450">
              <a:buFont typeface="Arial" panose="020B0604020202020204" pitchFamily="34" charset="0"/>
              <a:buChar char="•"/>
            </a:pPr>
            <a:r>
              <a:rPr lang="en-AU" dirty="0"/>
              <a:t>Watch scene 4 of the video</a:t>
            </a:r>
            <a:r>
              <a:rPr lang="en-AU" baseline="0" dirty="0"/>
              <a:t> role play</a:t>
            </a:r>
          </a:p>
          <a:p>
            <a:pPr marL="171450" indent="-171450">
              <a:buFont typeface="Arial" panose="020B0604020202020204" pitchFamily="34" charset="0"/>
              <a:buChar char="•"/>
            </a:pPr>
            <a:r>
              <a:rPr lang="en-AU" baseline="0" dirty="0"/>
              <a:t>Discuss the following questions as a group:</a:t>
            </a:r>
          </a:p>
          <a:p>
            <a:pPr marL="228600" indent="-228600">
              <a:buFont typeface="+mj-lt"/>
              <a:buAutoNum type="alphaLcPeriod"/>
            </a:pPr>
            <a:r>
              <a:rPr lang="en-AU" dirty="0"/>
              <a:t>What types of problem might Maria need help with? </a:t>
            </a:r>
          </a:p>
          <a:p>
            <a:pPr marL="457200" lvl="1" indent="0">
              <a:buFont typeface="+mj-lt"/>
              <a:buNone/>
            </a:pPr>
            <a:r>
              <a:rPr lang="en-AU" i="1" dirty="0"/>
              <a:t>Immediate safety, legal advice, economic assistance, housing, coping with stress, help for husband’s drinking, follow up medical care and documentation of impact of violence on Maria and children</a:t>
            </a:r>
          </a:p>
          <a:p>
            <a:pPr marL="228600" indent="-228600">
              <a:buFont typeface="+mj-lt"/>
              <a:buAutoNum type="alphaLcPeriod"/>
            </a:pPr>
            <a:r>
              <a:rPr lang="en-AU" dirty="0"/>
              <a:t>What organisations does the nurse mention can provide support?</a:t>
            </a:r>
          </a:p>
          <a:p>
            <a:pPr marL="457200" lvl="1" indent="0">
              <a:buFont typeface="+mj-lt"/>
              <a:buNone/>
            </a:pPr>
            <a:r>
              <a:rPr lang="en-AU" i="1" dirty="0"/>
              <a:t>PRADET, </a:t>
            </a:r>
            <a:r>
              <a:rPr lang="en-AU" i="1" dirty="0" err="1"/>
              <a:t>ALFeLa</a:t>
            </a:r>
            <a:r>
              <a:rPr lang="en-AU" i="1" dirty="0"/>
              <a:t>, MSS, </a:t>
            </a:r>
            <a:r>
              <a:rPr lang="en-AU" i="1" dirty="0" err="1"/>
              <a:t>Alola</a:t>
            </a:r>
            <a:r>
              <a:rPr lang="en-AU" i="1" dirty="0"/>
              <a:t>, Uma Mahon, </a:t>
            </a:r>
            <a:r>
              <a:rPr lang="en-AU" i="1" dirty="0" err="1"/>
              <a:t>Policia</a:t>
            </a:r>
            <a:r>
              <a:rPr lang="en-AU" i="1" dirty="0"/>
              <a:t> VPU, Medical Forensic exam/</a:t>
            </a:r>
            <a:r>
              <a:rPr lang="en-AU" i="1" dirty="0" err="1"/>
              <a:t>Fatin</a:t>
            </a:r>
            <a:r>
              <a:rPr lang="en-AU" i="1" dirty="0"/>
              <a:t> </a:t>
            </a:r>
            <a:r>
              <a:rPr lang="en-AU" i="1" dirty="0" err="1"/>
              <a:t>Hakmatek</a:t>
            </a:r>
            <a:endParaRPr lang="en-AU" i="1" dirty="0"/>
          </a:p>
          <a:p>
            <a:pPr marL="228600" indent="-228600">
              <a:buFont typeface="+mj-lt"/>
              <a:buAutoNum type="alphaLcPeriod"/>
            </a:pPr>
            <a:r>
              <a:rPr lang="en-AU" dirty="0"/>
              <a:t>What does the nurse do when Maria is not ready for a referral?</a:t>
            </a:r>
          </a:p>
          <a:p>
            <a:pPr lvl="1"/>
            <a:r>
              <a:rPr lang="en-AU" i="1" dirty="0"/>
              <a:t>Plans for follow up, gives written information, phones trusted sister-in-law, talks to her manager, provides a warm referral </a:t>
            </a:r>
          </a:p>
          <a:p>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16</a:t>
            </a:fld>
            <a:endParaRPr lang="en-AU"/>
          </a:p>
        </p:txBody>
      </p:sp>
    </p:spTree>
    <p:extLst>
      <p:ext uri="{BB962C8B-B14F-4D97-AF65-F5344CB8AC3E}">
        <p14:creationId xmlns:p14="http://schemas.microsoft.com/office/powerpoint/2010/main" val="22542069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AU" dirty="0"/>
              <a:t>Objective:</a:t>
            </a:r>
            <a:r>
              <a:rPr lang="en-AU" baseline="0" dirty="0"/>
              <a:t> to practice doing a warm referral</a:t>
            </a:r>
          </a:p>
          <a:p>
            <a:pPr marL="0" indent="0">
              <a:buNone/>
            </a:pPr>
            <a:endParaRPr lang="en-AU" baseline="0" dirty="0"/>
          </a:p>
          <a:p>
            <a:pPr marL="0" indent="0">
              <a:buNone/>
            </a:pPr>
            <a:r>
              <a:rPr lang="en-AU" baseline="0" dirty="0"/>
              <a:t>Time: 20 minutes (5 minutes to decide on roles and read the case study, 10 minutes to practise, 5 minutes for observer to feedback)</a:t>
            </a:r>
          </a:p>
          <a:p>
            <a:pPr marL="0" indent="0">
              <a:buNone/>
            </a:pPr>
            <a:endParaRPr lang="en-AU" baseline="0" dirty="0"/>
          </a:p>
          <a:p>
            <a:pPr marL="0" indent="0">
              <a:buNone/>
            </a:pPr>
            <a:r>
              <a:rPr lang="en-AU" baseline="0" dirty="0"/>
              <a:t>Instructions:</a:t>
            </a:r>
          </a:p>
          <a:p>
            <a:pPr marL="514350" marR="0" lvl="0" indent="-514350" algn="l" defTabSz="457200" rtl="0" eaLnBrk="1" fontAlgn="auto" latinLnBrk="0" hangingPunct="1">
              <a:lnSpc>
                <a:spcPct val="100000"/>
              </a:lnSpc>
              <a:spcBef>
                <a:spcPct val="20000"/>
              </a:spcBef>
              <a:spcAft>
                <a:spcPts val="0"/>
              </a:spcAft>
              <a:buClrTx/>
              <a:buSzTx/>
              <a:buFont typeface="+mj-lt"/>
              <a:buAutoNum type="arabicPeriod"/>
              <a:tabLst/>
              <a:defRPr/>
            </a:pPr>
            <a:r>
              <a:rPr kumimoji="0" lang="en-AU" sz="2700" b="0" i="0" u="none" strike="noStrike" kern="1200" cap="none" spc="0" normalizeH="0" baseline="0" noProof="0" dirty="0">
                <a:ln>
                  <a:noFill/>
                </a:ln>
                <a:solidFill>
                  <a:prstClr val="black"/>
                </a:solidFill>
                <a:effectLst/>
                <a:uLnTx/>
                <a:uFillTx/>
                <a:latin typeface="+mn-lt"/>
                <a:ea typeface="+mn-ea"/>
                <a:cs typeface="+mn-cs"/>
              </a:rPr>
              <a:t>Break into groups of 3 and give each group one scenario</a:t>
            </a:r>
          </a:p>
          <a:p>
            <a:pPr marL="514350" marR="0" lvl="0" indent="-514350" algn="l" defTabSz="457200" rtl="0" eaLnBrk="1" fontAlgn="auto" latinLnBrk="0" hangingPunct="1">
              <a:lnSpc>
                <a:spcPct val="100000"/>
              </a:lnSpc>
              <a:spcBef>
                <a:spcPct val="20000"/>
              </a:spcBef>
              <a:spcAft>
                <a:spcPts val="0"/>
              </a:spcAft>
              <a:buClrTx/>
              <a:buSzTx/>
              <a:buFont typeface="+mj-lt"/>
              <a:buAutoNum type="arabicPeriod"/>
              <a:tabLst/>
              <a:defRPr/>
            </a:pPr>
            <a:r>
              <a:rPr kumimoji="0" lang="en-AU" sz="2700" b="0" i="0" u="none" strike="noStrike" kern="1200" cap="none" spc="0" normalizeH="0" baseline="0" noProof="0" dirty="0">
                <a:ln>
                  <a:noFill/>
                </a:ln>
                <a:solidFill>
                  <a:prstClr val="black"/>
                </a:solidFill>
                <a:effectLst/>
                <a:uLnTx/>
                <a:uFillTx/>
                <a:latin typeface="+mn-lt"/>
                <a:ea typeface="+mn-ea"/>
                <a:cs typeface="+mn-cs"/>
              </a:rPr>
              <a:t>One person is the patient, one is the health provider, one is the observer</a:t>
            </a:r>
          </a:p>
          <a:p>
            <a:pPr marL="514350" marR="0" lvl="0" indent="-514350" algn="l" defTabSz="457200" rtl="0" eaLnBrk="1" fontAlgn="auto" latinLnBrk="0" hangingPunct="1">
              <a:lnSpc>
                <a:spcPct val="100000"/>
              </a:lnSpc>
              <a:spcBef>
                <a:spcPct val="20000"/>
              </a:spcBef>
              <a:spcAft>
                <a:spcPts val="0"/>
              </a:spcAft>
              <a:buClrTx/>
              <a:buSzTx/>
              <a:buFont typeface="+mj-lt"/>
              <a:buAutoNum type="arabicPeriod"/>
              <a:tabLst/>
              <a:defRPr/>
            </a:pPr>
            <a:r>
              <a:rPr kumimoji="0" lang="en-AU" sz="2700" b="0" i="0" u="none" strike="noStrike" kern="1200" cap="none" spc="0" normalizeH="0" baseline="0" noProof="0" dirty="0">
                <a:ln>
                  <a:noFill/>
                </a:ln>
                <a:solidFill>
                  <a:prstClr val="black"/>
                </a:solidFill>
                <a:effectLst/>
                <a:uLnTx/>
                <a:uFillTx/>
                <a:latin typeface="+mn-lt"/>
                <a:ea typeface="+mn-ea"/>
                <a:cs typeface="+mn-cs"/>
              </a:rPr>
              <a:t>The patient reads the case study and explains their situation to the health provider</a:t>
            </a:r>
          </a:p>
          <a:p>
            <a:pPr marL="514350" marR="0" lvl="0" indent="-514350" algn="l" defTabSz="457200" rtl="0" eaLnBrk="1" fontAlgn="auto" latinLnBrk="0" hangingPunct="1">
              <a:lnSpc>
                <a:spcPct val="100000"/>
              </a:lnSpc>
              <a:spcBef>
                <a:spcPct val="20000"/>
              </a:spcBef>
              <a:spcAft>
                <a:spcPts val="0"/>
              </a:spcAft>
              <a:buClrTx/>
              <a:buSzTx/>
              <a:buFont typeface="+mj-lt"/>
              <a:buAutoNum type="arabicPeriod"/>
              <a:tabLst/>
              <a:defRPr/>
            </a:pPr>
            <a:r>
              <a:rPr kumimoji="0" lang="en-AU" sz="2700" b="0" i="0" u="none" strike="noStrike" kern="1200" cap="none" spc="0" normalizeH="0" baseline="0" noProof="0" dirty="0">
                <a:ln>
                  <a:noFill/>
                </a:ln>
                <a:solidFill>
                  <a:prstClr val="black"/>
                </a:solidFill>
                <a:effectLst/>
                <a:uLnTx/>
                <a:uFillTx/>
                <a:latin typeface="+mn-lt"/>
                <a:ea typeface="+mn-ea"/>
                <a:cs typeface="+mn-cs"/>
              </a:rPr>
              <a:t>The health provider listens to the patient, offers support, treatment and information about appropriate services</a:t>
            </a:r>
          </a:p>
          <a:p>
            <a:pPr marL="514350" marR="0" lvl="0" indent="-514350" algn="l" defTabSz="457200" rtl="0" eaLnBrk="1" fontAlgn="auto" latinLnBrk="0" hangingPunct="1">
              <a:lnSpc>
                <a:spcPct val="100000"/>
              </a:lnSpc>
              <a:spcBef>
                <a:spcPct val="20000"/>
              </a:spcBef>
              <a:spcAft>
                <a:spcPts val="0"/>
              </a:spcAft>
              <a:buClrTx/>
              <a:buSzTx/>
              <a:buFont typeface="+mj-lt"/>
              <a:buAutoNum type="arabicPeriod"/>
              <a:tabLst/>
              <a:defRPr/>
            </a:pPr>
            <a:r>
              <a:rPr kumimoji="0" lang="en-AU" sz="2700" b="0" i="0" u="none" strike="noStrike" kern="1200" cap="none" spc="0" normalizeH="0" baseline="0" noProof="0" dirty="0">
                <a:ln>
                  <a:noFill/>
                </a:ln>
                <a:solidFill>
                  <a:prstClr val="black"/>
                </a:solidFill>
                <a:effectLst/>
                <a:uLnTx/>
                <a:uFillTx/>
                <a:latin typeface="+mn-lt"/>
                <a:ea typeface="+mn-ea"/>
                <a:cs typeface="+mn-cs"/>
              </a:rPr>
              <a:t>The health provider should offer to make a warm referral based on what the patient wants to do</a:t>
            </a:r>
          </a:p>
          <a:p>
            <a:pPr marL="514350" marR="0" lvl="0" indent="-514350" algn="l" defTabSz="457200" rtl="0" eaLnBrk="1" fontAlgn="auto" latinLnBrk="0" hangingPunct="1">
              <a:lnSpc>
                <a:spcPct val="100000"/>
              </a:lnSpc>
              <a:spcBef>
                <a:spcPct val="20000"/>
              </a:spcBef>
              <a:spcAft>
                <a:spcPts val="0"/>
              </a:spcAft>
              <a:buClrTx/>
              <a:buSzTx/>
              <a:buFont typeface="+mj-lt"/>
              <a:buAutoNum type="arabicPeriod"/>
              <a:tabLst/>
              <a:defRPr/>
            </a:pPr>
            <a:r>
              <a:rPr kumimoji="0" lang="en-AU" sz="2700" b="0" i="0" u="none" strike="noStrike" kern="1200" cap="none" spc="0" normalizeH="0" baseline="0" noProof="0" dirty="0">
                <a:ln>
                  <a:noFill/>
                </a:ln>
                <a:solidFill>
                  <a:prstClr val="black"/>
                </a:solidFill>
                <a:effectLst/>
                <a:uLnTx/>
                <a:uFillTx/>
                <a:latin typeface="+mn-lt"/>
                <a:ea typeface="+mn-ea"/>
                <a:cs typeface="+mn-cs"/>
              </a:rPr>
              <a:t>The observer provides feedback to the health provider based on </a:t>
            </a:r>
            <a:r>
              <a:rPr kumimoji="0" lang="en-AU" sz="2700" b="0" i="0" u="none" strike="noStrike" kern="1200" cap="none" spc="0" normalizeH="0" baseline="0" noProof="0" dirty="0" err="1">
                <a:ln>
                  <a:noFill/>
                </a:ln>
                <a:solidFill>
                  <a:prstClr val="black"/>
                </a:solidFill>
                <a:effectLst/>
                <a:uLnTx/>
                <a:uFillTx/>
                <a:latin typeface="+mn-lt"/>
                <a:ea typeface="+mn-ea"/>
                <a:cs typeface="+mn-cs"/>
              </a:rPr>
              <a:t>Hahu</a:t>
            </a:r>
            <a:r>
              <a:rPr kumimoji="0" lang="en-AU" sz="2700" b="0" i="0" u="none" strike="noStrike" kern="1200" cap="none" spc="0" normalizeH="0" baseline="0" noProof="0" dirty="0">
                <a:ln>
                  <a:noFill/>
                </a:ln>
                <a:solidFill>
                  <a:prstClr val="black"/>
                </a:solidFill>
                <a:effectLst/>
                <a:uLnTx/>
                <a:uFillTx/>
                <a:latin typeface="+mn-lt"/>
                <a:ea typeface="+mn-ea"/>
                <a:cs typeface="+mn-cs"/>
              </a:rPr>
              <a:t> </a:t>
            </a:r>
            <a:r>
              <a:rPr kumimoji="0" lang="en-AU" sz="2700" b="0" i="0" u="none" strike="noStrike" kern="1200" cap="none" spc="0" normalizeH="0" baseline="0" noProof="0" dirty="0" err="1">
                <a:ln>
                  <a:noFill/>
                </a:ln>
                <a:solidFill>
                  <a:prstClr val="black"/>
                </a:solidFill>
                <a:effectLst/>
                <a:uLnTx/>
                <a:uFillTx/>
                <a:latin typeface="+mn-lt"/>
                <a:ea typeface="+mn-ea"/>
                <a:cs typeface="+mn-cs"/>
              </a:rPr>
              <a:t>Relasaun</a:t>
            </a:r>
            <a:r>
              <a:rPr kumimoji="0" lang="en-AU" sz="2700" b="0" i="0" u="none" strike="noStrike" kern="1200" cap="none" spc="0" normalizeH="0" baseline="0" noProof="0" dirty="0">
                <a:ln>
                  <a:noFill/>
                </a:ln>
                <a:solidFill>
                  <a:prstClr val="black"/>
                </a:solidFill>
                <a:effectLst/>
                <a:uLnTx/>
                <a:uFillTx/>
                <a:latin typeface="+mn-lt"/>
                <a:ea typeface="+mn-ea"/>
                <a:cs typeface="+mn-cs"/>
              </a:rPr>
              <a:t>, notes from this session about warm referral and follow up, and the list of referral services in the handout</a:t>
            </a:r>
          </a:p>
          <a:p>
            <a:pPr marL="0" indent="0">
              <a:buNone/>
            </a:pPr>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17</a:t>
            </a:fld>
            <a:endParaRPr lang="en-AU"/>
          </a:p>
        </p:txBody>
      </p:sp>
    </p:spTree>
    <p:extLst>
      <p:ext uri="{BB962C8B-B14F-4D97-AF65-F5344CB8AC3E}">
        <p14:creationId xmlns:p14="http://schemas.microsoft.com/office/powerpoint/2010/main" val="34386567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baseline="0" dirty="0"/>
              <a:t>Psychological first aid is very important for the wellbeing and recovery of victims of violence </a:t>
            </a:r>
          </a:p>
          <a:p>
            <a:pPr marL="171450" indent="-171450">
              <a:buFont typeface="Arial" panose="020B0604020202020204" pitchFamily="34" charset="0"/>
              <a:buChar char="•"/>
            </a:pPr>
            <a:r>
              <a:rPr lang="en-AU" baseline="0" dirty="0"/>
              <a:t>Psychosocial support involves helping women identify the social support they have available in their families and communities and giving them information about coping strategies and stress management. </a:t>
            </a:r>
          </a:p>
          <a:p>
            <a:pPr marL="171450" indent="-171450">
              <a:buFont typeface="Arial" panose="020B0604020202020204" pitchFamily="34" charset="0"/>
              <a:buChar char="•"/>
            </a:pPr>
            <a:r>
              <a:rPr lang="en-AU" baseline="0" dirty="0"/>
              <a:t>Referring women to professional organisations is also important and should start with identifying a woman’s needs and wishes</a:t>
            </a:r>
          </a:p>
          <a:p>
            <a:pPr marL="171450" indent="-171450">
              <a:buFont typeface="Arial" panose="020B0604020202020204" pitchFamily="34" charset="0"/>
              <a:buChar char="•"/>
            </a:pPr>
            <a:r>
              <a:rPr lang="en-AU" baseline="0" dirty="0"/>
              <a:t>You should do a warm referral, which means you actively help the women or child contact the service by phoning them and arranging transport</a:t>
            </a:r>
          </a:p>
          <a:p>
            <a:pPr mar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18</a:t>
            </a:fld>
            <a:endParaRPr lang="en-AU"/>
          </a:p>
        </p:txBody>
      </p:sp>
    </p:spTree>
    <p:extLst>
      <p:ext uri="{BB962C8B-B14F-4D97-AF65-F5344CB8AC3E}">
        <p14:creationId xmlns:p14="http://schemas.microsoft.com/office/powerpoint/2010/main" val="3982641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solidFill>
                  <a:prstClr val="black"/>
                </a:solidFill>
              </a:rPr>
              <a:t>At the end of this session students should be able to demonstrate knowledge of:</a:t>
            </a:r>
          </a:p>
          <a:p>
            <a:pPr marL="171450" indent="-171450">
              <a:buFont typeface="Arial" panose="020B0604020202020204" pitchFamily="34" charset="0"/>
              <a:buChar char="•"/>
            </a:pPr>
            <a:r>
              <a:rPr lang="en-AU" dirty="0">
                <a:solidFill>
                  <a:prstClr val="black"/>
                </a:solidFill>
              </a:rPr>
              <a:t>How to support mental health and positive coping strategies </a:t>
            </a:r>
          </a:p>
          <a:p>
            <a:pPr marL="171450" indent="-171450">
              <a:buFont typeface="Arial" panose="020B0604020202020204" pitchFamily="34" charset="0"/>
              <a:buChar char="•"/>
            </a:pPr>
            <a:r>
              <a:rPr lang="en-US" dirty="0">
                <a:solidFill>
                  <a:prstClr val="black"/>
                </a:solidFill>
              </a:rPr>
              <a:t>How to link clients to support and provide a warm referral</a:t>
            </a:r>
            <a:endParaRPr lang="en-AU" dirty="0"/>
          </a:p>
          <a:p>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2</a:t>
            </a:fld>
            <a:endParaRPr lang="en-AU"/>
          </a:p>
        </p:txBody>
      </p:sp>
    </p:spTree>
    <p:extLst>
      <p:ext uri="{BB962C8B-B14F-4D97-AF65-F5344CB8AC3E}">
        <p14:creationId xmlns:p14="http://schemas.microsoft.com/office/powerpoint/2010/main" val="3944637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Today we are learning about ongoing support, the final step in responding well, which includes psychosocial support and referral</a:t>
            </a:r>
          </a:p>
          <a:p>
            <a:pPr marL="171450" indent="-171450">
              <a:buFont typeface="Arial" panose="020B0604020202020204" pitchFamily="34" charset="0"/>
              <a:buChar char="•"/>
            </a:pPr>
            <a:r>
              <a:rPr lang="en-AU" dirty="0"/>
              <a:t>Read out and explain each of the steps on the slide</a:t>
            </a:r>
          </a:p>
        </p:txBody>
      </p:sp>
      <p:sp>
        <p:nvSpPr>
          <p:cNvPr id="4" name="Slide Number Placeholder 3"/>
          <p:cNvSpPr>
            <a:spLocks noGrp="1"/>
          </p:cNvSpPr>
          <p:nvPr>
            <p:ph type="sldNum" sz="quarter" idx="10"/>
          </p:nvPr>
        </p:nvSpPr>
        <p:spPr/>
        <p:txBody>
          <a:bodyPr/>
          <a:lstStyle/>
          <a:p>
            <a:fld id="{130ABB0F-A45D-4AD8-9AAB-4272F436BF6B}" type="slidenum">
              <a:rPr lang="en-AU" smtClean="0"/>
              <a:t>3</a:t>
            </a:fld>
            <a:endParaRPr lang="en-AU"/>
          </a:p>
        </p:txBody>
      </p:sp>
    </p:spTree>
    <p:extLst>
      <p:ext uri="{BB962C8B-B14F-4D97-AF65-F5344CB8AC3E}">
        <p14:creationId xmlns:p14="http://schemas.microsoft.com/office/powerpoint/2010/main" val="478646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AU" dirty="0"/>
              <a:t>Purpose: To share findings from</a:t>
            </a:r>
            <a:r>
              <a:rPr lang="en-AU" baseline="0" dirty="0"/>
              <a:t> students’ visit to referral service and increase their understanding of the services available</a:t>
            </a:r>
          </a:p>
          <a:p>
            <a:pPr marL="0" indent="0">
              <a:buFont typeface="Arial" panose="020B0604020202020204" pitchFamily="34" charset="0"/>
              <a:buNone/>
            </a:pPr>
            <a:endParaRPr lang="en-AU" baseline="0" dirty="0"/>
          </a:p>
          <a:p>
            <a:pPr marL="0" indent="0">
              <a:buFont typeface="Arial" panose="020B0604020202020204" pitchFamily="34" charset="0"/>
              <a:buNone/>
            </a:pPr>
            <a:r>
              <a:rPr lang="en-AU" baseline="0" dirty="0"/>
              <a:t>Time: 20 minutes (5 minutes for each group to present)</a:t>
            </a:r>
          </a:p>
          <a:p>
            <a:pPr marL="0" indent="0">
              <a:buFont typeface="Arial" panose="020B0604020202020204" pitchFamily="34" charset="0"/>
              <a:buNone/>
            </a:pPr>
            <a:endParaRPr lang="en-AU" baseline="0" dirty="0"/>
          </a:p>
          <a:p>
            <a:pPr marL="0" indent="0">
              <a:buFont typeface="Arial" panose="020B0604020202020204" pitchFamily="34" charset="0"/>
              <a:buNone/>
            </a:pPr>
            <a:r>
              <a:rPr lang="en-AU" baseline="0" dirty="0"/>
              <a:t>Instructions:</a:t>
            </a:r>
          </a:p>
          <a:p>
            <a:pPr marL="228600" indent="-228600">
              <a:buFont typeface="+mj-lt"/>
              <a:buAutoNum type="arabicPeriod"/>
            </a:pPr>
            <a:r>
              <a:rPr lang="en-AU" baseline="0" dirty="0"/>
              <a:t>Each group presents the answers to the questions they asked during their visit to referral services (5 minutes each)</a:t>
            </a:r>
          </a:p>
          <a:p>
            <a:pPr marL="228600" indent="-228600">
              <a:buFont typeface="+mj-lt"/>
              <a:buAutoNum type="arabicPeriod"/>
            </a:pPr>
            <a:r>
              <a:rPr lang="en-AU" baseline="0" dirty="0"/>
              <a:t>They can use PowerPoint, give a brochure or handout, or just speak in front of the class. They should present for 5 minutes each group</a:t>
            </a:r>
            <a:endParaRPr lang="en-AU" dirty="0"/>
          </a:p>
        </p:txBody>
      </p:sp>
      <p:sp>
        <p:nvSpPr>
          <p:cNvPr id="4" name="Slide Number Placeholder 3"/>
          <p:cNvSpPr>
            <a:spLocks noGrp="1"/>
          </p:cNvSpPr>
          <p:nvPr>
            <p:ph type="sldNum" sz="quarter" idx="10"/>
          </p:nvPr>
        </p:nvSpPr>
        <p:spPr/>
        <p:txBody>
          <a:bodyPr/>
          <a:lstStyle/>
          <a:p>
            <a:fld id="{3923840A-3236-4ECD-B103-26FFB90C3926}" type="slidenum">
              <a:rPr lang="en-AU" smtClean="0"/>
              <a:t>4</a:t>
            </a:fld>
            <a:endParaRPr lang="en-AU"/>
          </a:p>
        </p:txBody>
      </p:sp>
    </p:spTree>
    <p:extLst>
      <p:ext uri="{BB962C8B-B14F-4D97-AF65-F5344CB8AC3E}">
        <p14:creationId xmlns:p14="http://schemas.microsoft.com/office/powerpoint/2010/main" val="3150909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spcAft>
                <a:spcPts val="450"/>
              </a:spcAft>
              <a:buFont typeface="Arial" panose="020B0604020202020204" pitchFamily="34" charset="0"/>
              <a:buChar char="•"/>
            </a:pPr>
            <a:r>
              <a:rPr lang="en-US" sz="2400" dirty="0"/>
              <a:t>Victims of sexual assault and domestic violence need a lot of emotional support to cope with stress. This is called psychosocial support and is part of psychological first aid.</a:t>
            </a:r>
          </a:p>
          <a:p>
            <a:pPr marL="342900" marR="0" lvl="0" indent="-342900" algn="l" defTabSz="914400" rtl="0" eaLnBrk="1" fontAlgn="auto" latinLnBrk="0" hangingPunct="1">
              <a:lnSpc>
                <a:spcPct val="100000"/>
              </a:lnSpc>
              <a:spcBef>
                <a:spcPts val="0"/>
              </a:spcBef>
              <a:spcAft>
                <a:spcPts val="450"/>
              </a:spcAft>
              <a:buClrTx/>
              <a:buSzTx/>
              <a:buFont typeface="Arial" panose="020B0604020202020204" pitchFamily="34" charset="0"/>
              <a:buChar char="•"/>
              <a:tabLst/>
              <a:defRPr/>
            </a:pPr>
            <a:r>
              <a:rPr lang="en-US" sz="2400" dirty="0">
                <a:solidFill>
                  <a:prstClr val="black"/>
                </a:solidFill>
              </a:rPr>
              <a:t>There are many negative reactions and</a:t>
            </a:r>
            <a:r>
              <a:rPr lang="en-US" sz="2400" baseline="0" dirty="0">
                <a:solidFill>
                  <a:prstClr val="black"/>
                </a:solidFill>
              </a:rPr>
              <a:t> emotions after being assaulted. </a:t>
            </a:r>
            <a:r>
              <a:rPr lang="en-US" sz="2400" dirty="0"/>
              <a:t>Common reactions include anger, fear, anxiety, pain, numbness (trauma response) not being able to sleep or eat, shame, guilt, depression, difficulty resuming normal life</a:t>
            </a:r>
          </a:p>
          <a:p>
            <a:pPr marL="342900" marR="0" lvl="0" indent="-342900" algn="l" defTabSz="914400" rtl="0" eaLnBrk="1" fontAlgn="auto" latinLnBrk="0" hangingPunct="1">
              <a:lnSpc>
                <a:spcPct val="100000"/>
              </a:lnSpc>
              <a:spcBef>
                <a:spcPts val="0"/>
              </a:spcBef>
              <a:spcAft>
                <a:spcPts val="450"/>
              </a:spcAft>
              <a:buClrTx/>
              <a:buSzTx/>
              <a:buFont typeface="Arial" panose="020B0604020202020204" pitchFamily="34" charset="0"/>
              <a:buChar char="•"/>
              <a:tabLst/>
              <a:defRPr/>
            </a:pPr>
            <a:r>
              <a:rPr lang="en-US" sz="2400" dirty="0"/>
              <a:t>It is very important that you believe the victim and do not blame</a:t>
            </a:r>
            <a:r>
              <a:rPr lang="en-US" sz="2400" baseline="0" dirty="0"/>
              <a:t> her for the sexual assault. Blaming women for men’s violence is very common in Timor-Leste, you should tell her and others that’s it’s not the victim’s fault, it is the perpetrator who has done the wrong thing.   </a:t>
            </a:r>
          </a:p>
          <a:p>
            <a:pPr marL="342900" marR="0" lvl="0" indent="-342900" algn="l" defTabSz="914400" rtl="0" eaLnBrk="1" fontAlgn="auto" latinLnBrk="0" hangingPunct="1">
              <a:lnSpc>
                <a:spcPct val="100000"/>
              </a:lnSpc>
              <a:spcBef>
                <a:spcPts val="0"/>
              </a:spcBef>
              <a:spcAft>
                <a:spcPts val="450"/>
              </a:spcAft>
              <a:buClrTx/>
              <a:buSzTx/>
              <a:buFont typeface="Arial" panose="020B0604020202020204" pitchFamily="34" charset="0"/>
              <a:buChar char="•"/>
              <a:tabLst/>
              <a:defRPr/>
            </a:pPr>
            <a:r>
              <a:rPr lang="en-AU" sz="2400" dirty="0"/>
              <a:t>Psychosocial support involves helping women identify the social support they have available and giving them information about coping strategies and stress management. </a:t>
            </a:r>
            <a:endParaRPr lang="en-US" sz="2400" dirty="0"/>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5</a:t>
            </a:fld>
            <a:endParaRPr lang="en-US"/>
          </a:p>
        </p:txBody>
      </p:sp>
    </p:spTree>
    <p:extLst>
      <p:ext uri="{BB962C8B-B14F-4D97-AF65-F5344CB8AC3E}">
        <p14:creationId xmlns:p14="http://schemas.microsoft.com/office/powerpoint/2010/main" val="2540085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Good social support from friends and family is one of the most important protections for any woman suffering from violence and stress-related problems. See handout</a:t>
            </a:r>
          </a:p>
          <a:p>
            <a:pPr marL="171450" indent="-171450">
              <a:buFont typeface="Arial" panose="020B0604020202020204" pitchFamily="34" charset="0"/>
              <a:buChar char="•"/>
            </a:pPr>
            <a:r>
              <a:rPr lang="en-AU" dirty="0"/>
              <a:t>Ask her:</a:t>
            </a:r>
          </a:p>
          <a:p>
            <a:pPr marL="628650" lvl="1" indent="-171450">
              <a:buFont typeface="Arial" panose="020B0604020202020204" pitchFamily="34" charset="0"/>
              <a:buChar char="•"/>
            </a:pPr>
            <a:r>
              <a:rPr lang="en-AU" dirty="0"/>
              <a:t>“When you are not feeling well, who do you like to be with?”</a:t>
            </a:r>
          </a:p>
          <a:p>
            <a:pPr marL="628650" lvl="1" indent="-171450">
              <a:buFont typeface="Arial" panose="020B0604020202020204" pitchFamily="34" charset="0"/>
              <a:buChar char="•"/>
            </a:pPr>
            <a:r>
              <a:rPr lang="en-AU" dirty="0"/>
              <a:t>“Who do you turn to for advice?”</a:t>
            </a:r>
          </a:p>
          <a:p>
            <a:pPr marL="628650" lvl="1" indent="-171450">
              <a:buFont typeface="Arial" panose="020B0604020202020204" pitchFamily="34" charset="0"/>
              <a:buChar char="•"/>
            </a:pPr>
            <a:r>
              <a:rPr lang="en-AU" dirty="0"/>
              <a:t>“Who do you feel most comfortable sharing your problems with?”</a:t>
            </a:r>
          </a:p>
          <a:p>
            <a:pPr marL="171450" indent="-171450">
              <a:buFont typeface="Arial" panose="020B0604020202020204" pitchFamily="34" charset="0"/>
              <a:buChar char="•"/>
            </a:pPr>
            <a:r>
              <a:rPr lang="en-AU" dirty="0"/>
              <a:t>Tell her that even if she does not want to share what has happened with them, she can still connect with family and friends and should participate in activities she enjoys.</a:t>
            </a:r>
          </a:p>
          <a:p>
            <a:endParaRPr lang="en-AU" dirty="0"/>
          </a:p>
        </p:txBody>
      </p:sp>
      <p:sp>
        <p:nvSpPr>
          <p:cNvPr id="4" name="Slide Number Placeholder 3"/>
          <p:cNvSpPr>
            <a:spLocks noGrp="1"/>
          </p:cNvSpPr>
          <p:nvPr>
            <p:ph type="sldNum" sz="quarter" idx="5"/>
          </p:nvPr>
        </p:nvSpPr>
        <p:spPr/>
        <p:txBody>
          <a:bodyPr/>
          <a:lstStyle/>
          <a:p>
            <a:fld id="{3923840A-3236-4ECD-B103-26FFB90C3926}" type="slidenum">
              <a:rPr lang="en-AU" smtClean="0"/>
              <a:t>6</a:t>
            </a:fld>
            <a:endParaRPr lang="en-AU"/>
          </a:p>
        </p:txBody>
      </p:sp>
    </p:spTree>
    <p:extLst>
      <p:ext uri="{BB962C8B-B14F-4D97-AF65-F5344CB8AC3E}">
        <p14:creationId xmlns:p14="http://schemas.microsoft.com/office/powerpoint/2010/main" val="1736544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AU" dirty="0"/>
              <a:t>Encourage her to build on her strengths and abilities. Ask what is going well currently and how she coped with difficult situations in the past</a:t>
            </a:r>
          </a:p>
          <a:p>
            <a:pPr marL="171450" indent="-171450">
              <a:buFont typeface="Arial" panose="020B0604020202020204" pitchFamily="34" charset="0"/>
              <a:buChar char="•"/>
            </a:pPr>
            <a:r>
              <a:rPr lang="en-AU" dirty="0"/>
              <a:t>Continue normal activities, especially ones that used to be interesting and pleasurable</a:t>
            </a:r>
          </a:p>
          <a:p>
            <a:pPr marL="171450" indent="-171450">
              <a:buFont typeface="Arial" panose="020B0604020202020204" pitchFamily="34" charset="0"/>
              <a:buChar char="•"/>
            </a:pPr>
            <a:r>
              <a:rPr lang="en-AU" dirty="0"/>
              <a:t>Engage in regular physical activity and relaxing activities to reduce anxiety and tension</a:t>
            </a:r>
          </a:p>
          <a:p>
            <a:pPr marL="171450" indent="-171450">
              <a:buFont typeface="Arial" panose="020B0604020202020204" pitchFamily="34" charset="0"/>
              <a:buChar char="•"/>
            </a:pPr>
            <a:r>
              <a:rPr lang="en-AU" dirty="0"/>
              <a:t>Keep to a regular sleep schedule and avoid sleeping too much</a:t>
            </a:r>
          </a:p>
          <a:p>
            <a:pPr marL="171450" indent="-171450">
              <a:buFont typeface="Arial" panose="020B0604020202020204" pitchFamily="34" charset="0"/>
              <a:buChar char="•"/>
            </a:pPr>
            <a:r>
              <a:rPr lang="en-AU" dirty="0"/>
              <a:t>Avoid using self-prescribed medications, alcohol or illegal drugs</a:t>
            </a:r>
          </a:p>
          <a:p>
            <a:pPr marL="171450" indent="-171450">
              <a:buFont typeface="Arial" panose="020B0604020202020204" pitchFamily="34" charset="0"/>
              <a:buChar char="•"/>
            </a:pPr>
            <a:r>
              <a:rPr lang="en-AU" dirty="0"/>
              <a:t>Ask the students to look at the handout on positive coping strategies and connecting with social support. There are also stress reduction exercises we will practice in the final module. </a:t>
            </a:r>
          </a:p>
          <a:p>
            <a:pPr marL="457200" lvl="1" indent="0">
              <a:buFont typeface="Arial" panose="020B0604020202020204" pitchFamily="34" charset="0"/>
              <a:buNone/>
            </a:pPr>
            <a:endParaRPr lang="en-US" dirty="0"/>
          </a:p>
          <a:p>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7</a:t>
            </a:fld>
            <a:endParaRPr lang="en-US"/>
          </a:p>
        </p:txBody>
      </p:sp>
    </p:spTree>
    <p:extLst>
      <p:ext uri="{BB962C8B-B14F-4D97-AF65-F5344CB8AC3E}">
        <p14:creationId xmlns:p14="http://schemas.microsoft.com/office/powerpoint/2010/main" val="2641785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spcAft>
                <a:spcPts val="450"/>
              </a:spcAft>
              <a:buFont typeface="Arial" panose="020B0604020202020204" pitchFamily="34" charset="0"/>
              <a:buChar char="•"/>
            </a:pPr>
            <a:r>
              <a:rPr lang="en-AU" sz="2400" dirty="0"/>
              <a:t>All health providers should know how to provide basic psychosocial/ emotional support and coping strategies but some women may have more advanced mental health conditions, such as severe depression, post-traumatic stress disorder (PTSD) or thoughts of self-harm</a:t>
            </a:r>
          </a:p>
          <a:p>
            <a:pPr marL="342900" indent="-342900">
              <a:spcAft>
                <a:spcPts val="450"/>
              </a:spcAft>
              <a:buFont typeface="Arial" panose="020B0604020202020204" pitchFamily="34" charset="0"/>
              <a:buChar char="•"/>
            </a:pPr>
            <a:r>
              <a:rPr lang="en-AU" sz="2400" dirty="0"/>
              <a:t>These women will need help from mental health specialists, such as counsellors, psychologists and psychiatrists and you should connect her with these services</a:t>
            </a:r>
          </a:p>
          <a:p>
            <a:pPr marL="342900" marR="0" lvl="0" indent="-342900" algn="l" defTabSz="914400" rtl="0" eaLnBrk="1" fontAlgn="auto" latinLnBrk="0" hangingPunct="1">
              <a:lnSpc>
                <a:spcPct val="100000"/>
              </a:lnSpc>
              <a:spcBef>
                <a:spcPts val="0"/>
              </a:spcBef>
              <a:spcAft>
                <a:spcPts val="450"/>
              </a:spcAft>
              <a:buClrTx/>
              <a:buSzTx/>
              <a:buFont typeface="Arial" panose="020B0604020202020204" pitchFamily="34" charset="0"/>
              <a:buChar char="•"/>
              <a:tabLst/>
              <a:defRPr/>
            </a:pPr>
            <a:r>
              <a:rPr lang="en-US" sz="2400" dirty="0"/>
              <a:t>Ask how she is feeling and what her emotions are. Questions you could ask are:</a:t>
            </a:r>
          </a:p>
          <a:p>
            <a:pPr marL="800100" lvl="1" indent="-342900">
              <a:spcAft>
                <a:spcPts val="450"/>
              </a:spcAft>
              <a:buFont typeface="Arial" panose="020B0604020202020204" pitchFamily="34" charset="0"/>
              <a:buChar char="•"/>
            </a:pPr>
            <a:r>
              <a:rPr lang="en-US" sz="2400" dirty="0"/>
              <a:t>“How do you feel?”</a:t>
            </a:r>
          </a:p>
          <a:p>
            <a:pPr marL="800100" lvl="1" indent="-342900">
              <a:spcAft>
                <a:spcPts val="450"/>
              </a:spcAft>
              <a:buFont typeface="Arial" panose="020B0604020202020204" pitchFamily="34" charset="0"/>
              <a:buChar char="•"/>
            </a:pPr>
            <a:r>
              <a:rPr lang="en-US" sz="2400" dirty="0"/>
              <a:t>“Are you having any difficulties coping with daily life?”</a:t>
            </a:r>
          </a:p>
          <a:p>
            <a:pPr marL="800100" lvl="1" indent="-342900">
              <a:spcAft>
                <a:spcPts val="450"/>
              </a:spcAft>
              <a:buFont typeface="Arial" panose="020B0604020202020204" pitchFamily="34" charset="0"/>
              <a:buChar char="•"/>
            </a:pPr>
            <a:r>
              <a:rPr lang="en-US" sz="2400" dirty="0"/>
              <a:t>“Have you had any thoughts of harming yourself?”</a:t>
            </a:r>
          </a:p>
          <a:p>
            <a:pPr marL="342900" indent="-342900">
              <a:spcAft>
                <a:spcPts val="450"/>
              </a:spcAft>
              <a:buFont typeface="Arial" panose="020B0604020202020204" pitchFamily="34" charset="0"/>
              <a:buChar char="•"/>
            </a:pPr>
            <a:r>
              <a:rPr lang="en-US" sz="2400" dirty="0"/>
              <a:t>If she has had thoughts of self-harm in the past month or inflicted acts of self-harm in the past year, there is immediate risk of self-harm or suicide</a:t>
            </a:r>
          </a:p>
          <a:p>
            <a:pPr marL="342900" indent="-342900">
              <a:spcAft>
                <a:spcPts val="450"/>
              </a:spcAft>
              <a:buFont typeface="Arial" panose="020B0604020202020204" pitchFamily="34" charset="0"/>
              <a:buChar char="•"/>
            </a:pPr>
            <a:r>
              <a:rPr lang="en-US" sz="2400" dirty="0"/>
              <a:t>Note</a:t>
            </a:r>
            <a:r>
              <a:rPr lang="en-US" sz="2400" baseline="0" dirty="0"/>
              <a:t> if</a:t>
            </a:r>
            <a:r>
              <a:rPr lang="en-US" sz="2400" dirty="0"/>
              <a:t> she is now extremely agitated, violent, distressed or uncommunicative. If so there is</a:t>
            </a:r>
            <a:r>
              <a:rPr lang="en-US" sz="2400" baseline="0" dirty="0"/>
              <a:t> also immediate risk of self-harm or suicide</a:t>
            </a:r>
            <a:endParaRPr lang="en-US" sz="2400" dirty="0"/>
          </a:p>
          <a:p>
            <a:pPr marL="342900" indent="-342900">
              <a:spcAft>
                <a:spcPts val="450"/>
              </a:spcAft>
              <a:buFont typeface="Arial" panose="020B0604020202020204" pitchFamily="34" charset="0"/>
              <a:buChar char="•"/>
            </a:pPr>
            <a:r>
              <a:rPr lang="en-US" sz="2400" dirty="0"/>
              <a:t>If she is showing these signs she should not be left alone. Refer her immediately for emergency mental health support (mental health nurse at some CHCs, mental health worker at the district</a:t>
            </a:r>
            <a:r>
              <a:rPr lang="en-US" sz="2400" baseline="0" dirty="0"/>
              <a:t> level, or</a:t>
            </a:r>
            <a:r>
              <a:rPr lang="en-US" sz="2400" dirty="0"/>
              <a:t> PRADET counsellors)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8</a:t>
            </a:fld>
            <a:endParaRPr lang="en-US"/>
          </a:p>
        </p:txBody>
      </p:sp>
    </p:spTree>
    <p:extLst>
      <p:ext uri="{BB962C8B-B14F-4D97-AF65-F5344CB8AC3E}">
        <p14:creationId xmlns:p14="http://schemas.microsoft.com/office/powerpoint/2010/main" val="2663562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Purpose: To brainstorm ways in which we are able to reduce our own stress and what</a:t>
            </a:r>
            <a:r>
              <a:rPr lang="en-AU" baseline="0" dirty="0"/>
              <a:t> strategies</a:t>
            </a:r>
            <a:r>
              <a:rPr lang="en-AU" dirty="0"/>
              <a:t> we can suggest to clients</a:t>
            </a:r>
          </a:p>
          <a:p>
            <a:endParaRPr lang="en-AU" dirty="0"/>
          </a:p>
          <a:p>
            <a:r>
              <a:rPr lang="en-AU" dirty="0"/>
              <a:t>Time</a:t>
            </a:r>
            <a:r>
              <a:rPr lang="en-AU" baseline="0" dirty="0"/>
              <a:t>: 10 minutes</a:t>
            </a:r>
          </a:p>
          <a:p>
            <a:endParaRPr lang="en-AU" baseline="0" dirty="0"/>
          </a:p>
          <a:p>
            <a:r>
              <a:rPr lang="en-AU" baseline="0" dirty="0"/>
              <a:t>Instructions</a:t>
            </a:r>
          </a:p>
          <a:p>
            <a:pPr marL="171450" indent="-171450">
              <a:buFont typeface="Arial" panose="020B0604020202020204" pitchFamily="34" charset="0"/>
              <a:buChar char="•"/>
            </a:pPr>
            <a:r>
              <a:rPr lang="en-AU" dirty="0"/>
              <a:t>Ask students</a:t>
            </a:r>
            <a:r>
              <a:rPr lang="en-AU" baseline="0" dirty="0"/>
              <a:t>:</a:t>
            </a:r>
          </a:p>
          <a:p>
            <a:pPr marL="228600" indent="-228600">
              <a:buAutoNum type="arabicPeriod"/>
            </a:pPr>
            <a:r>
              <a:rPr lang="en-AU" baseline="0" dirty="0"/>
              <a:t>What do you do to reduce stress? </a:t>
            </a:r>
          </a:p>
          <a:p>
            <a:pPr marL="228600" indent="-228600">
              <a:buAutoNum type="arabicPeriod"/>
            </a:pPr>
            <a:r>
              <a:rPr lang="en-AU" baseline="0" dirty="0"/>
              <a:t>Are these activities available to all women in Timor (i.e. in rural areas, young women and older women, women with children or without, women with a disability)?</a:t>
            </a:r>
          </a:p>
          <a:p>
            <a:pPr marL="228600" indent="-228600">
              <a:buAutoNum type="arabicPeriod"/>
            </a:pPr>
            <a:r>
              <a:rPr lang="en-AU" baseline="0" dirty="0"/>
              <a:t>What examples could you suggest to clients?</a:t>
            </a:r>
          </a:p>
          <a:p>
            <a:pPr marL="171450" indent="-171450">
              <a:buFont typeface="Arial" panose="020B0604020202020204" pitchFamily="34" charset="0"/>
              <a:buChar char="•"/>
            </a:pPr>
            <a:r>
              <a:rPr lang="en-AU" baseline="0" dirty="0"/>
              <a:t>Make a list of their suggestions on the board or on butcher’s paper</a:t>
            </a:r>
            <a:endParaRPr lang="en-AU" dirty="0"/>
          </a:p>
        </p:txBody>
      </p:sp>
      <p:sp>
        <p:nvSpPr>
          <p:cNvPr id="4" name="Slide Number Placeholder 3"/>
          <p:cNvSpPr>
            <a:spLocks noGrp="1"/>
          </p:cNvSpPr>
          <p:nvPr>
            <p:ph type="sldNum" sz="quarter" idx="10"/>
          </p:nvPr>
        </p:nvSpPr>
        <p:spPr/>
        <p:txBody>
          <a:bodyPr/>
          <a:lstStyle/>
          <a:p>
            <a:fld id="{8A7C041F-76E3-4B40-8B96-70A9DCD8F930}" type="slidenum">
              <a:rPr lang="en-US" smtClean="0"/>
              <a:t>9</a:t>
            </a:fld>
            <a:endParaRPr lang="en-US"/>
          </a:p>
        </p:txBody>
      </p:sp>
    </p:spTree>
    <p:extLst>
      <p:ext uri="{BB962C8B-B14F-4D97-AF65-F5344CB8AC3E}">
        <p14:creationId xmlns:p14="http://schemas.microsoft.com/office/powerpoint/2010/main" val="4202166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142598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059155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60625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712025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6810500D-5A5B-9845-9AF7-D3903F6CF7B2}"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83485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137991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6810500D-5A5B-9845-9AF7-D3903F6CF7B2}" type="datetimeFigureOut">
              <a:rPr lang="en-US" smtClean="0"/>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22817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6810500D-5A5B-9845-9AF7-D3903F6CF7B2}" type="datetimeFigureOut">
              <a:rPr lang="en-US" smtClean="0"/>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1084594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10500D-5A5B-9845-9AF7-D3903F6CF7B2}" type="datetimeFigureOut">
              <a:rPr lang="en-US" smtClean="0"/>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404746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58927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6810500D-5A5B-9845-9AF7-D3903F6CF7B2}"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3A55B3-AFA2-A941-95DF-1567D6E50171}" type="slidenum">
              <a:rPr lang="en-US" smtClean="0"/>
              <a:t>‹#›</a:t>
            </a:fld>
            <a:endParaRPr lang="en-US"/>
          </a:p>
        </p:txBody>
      </p:sp>
    </p:spTree>
    <p:extLst>
      <p:ext uri="{BB962C8B-B14F-4D97-AF65-F5344CB8AC3E}">
        <p14:creationId xmlns:p14="http://schemas.microsoft.com/office/powerpoint/2010/main" val="394662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10500D-5A5B-9845-9AF7-D3903F6CF7B2}" type="datetimeFigureOut">
              <a:rPr lang="en-US" smtClean="0"/>
              <a:t>3/25/2021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3A55B3-AFA2-A941-95DF-1567D6E50171}" type="slidenum">
              <a:rPr lang="en-US" smtClean="0"/>
              <a:t>‹#›</a:t>
            </a:fld>
            <a:endParaRPr lang="en-US"/>
          </a:p>
        </p:txBody>
      </p:sp>
    </p:spTree>
    <p:extLst>
      <p:ext uri="{BB962C8B-B14F-4D97-AF65-F5344CB8AC3E}">
        <p14:creationId xmlns:p14="http://schemas.microsoft.com/office/powerpoint/2010/main" val="1782689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Ongoing support (N)</a:t>
            </a:r>
          </a:p>
        </p:txBody>
      </p:sp>
      <p:sp>
        <p:nvSpPr>
          <p:cNvPr id="3" name="Subtitle 2"/>
          <p:cNvSpPr>
            <a:spLocks noGrp="1"/>
          </p:cNvSpPr>
          <p:nvPr>
            <p:ph type="subTitle" idx="1"/>
          </p:nvPr>
        </p:nvSpPr>
        <p:spPr/>
        <p:txBody>
          <a:bodyPr/>
          <a:lstStyle/>
          <a:p>
            <a:r>
              <a:rPr lang="en-US" dirty="0"/>
              <a:t>Module 13</a:t>
            </a:r>
          </a:p>
        </p:txBody>
      </p:sp>
    </p:spTree>
    <p:extLst>
      <p:ext uri="{BB962C8B-B14F-4D97-AF65-F5344CB8AC3E}">
        <p14:creationId xmlns:p14="http://schemas.microsoft.com/office/powerpoint/2010/main" val="161554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Identify her needs and provide information</a:t>
            </a:r>
          </a:p>
        </p:txBody>
      </p:sp>
      <p:sp>
        <p:nvSpPr>
          <p:cNvPr id="3" name="Content Placeholder 2"/>
          <p:cNvSpPr>
            <a:spLocks noGrp="1"/>
          </p:cNvSpPr>
          <p:nvPr>
            <p:ph idx="1"/>
          </p:nvPr>
        </p:nvSpPr>
        <p:spPr>
          <a:xfrm>
            <a:off x="457200" y="1773195"/>
            <a:ext cx="8229600" cy="4525963"/>
          </a:xfrm>
        </p:spPr>
        <p:txBody>
          <a:bodyPr>
            <a:normAutofit/>
          </a:bodyPr>
          <a:lstStyle/>
          <a:p>
            <a:r>
              <a:rPr lang="en-US" sz="3600" dirty="0"/>
              <a:t>Don’t give her advice </a:t>
            </a:r>
          </a:p>
          <a:p>
            <a:r>
              <a:rPr lang="en-US" sz="3600" dirty="0"/>
              <a:t>Ask what help she needs</a:t>
            </a:r>
          </a:p>
          <a:p>
            <a:r>
              <a:rPr lang="en-US" sz="3600" dirty="0"/>
              <a:t>Provide information about services</a:t>
            </a:r>
          </a:p>
          <a:p>
            <a:r>
              <a:rPr lang="en-US" sz="3600" dirty="0"/>
              <a:t>Support women to </a:t>
            </a:r>
            <a:r>
              <a:rPr lang="en-US" sz="3600" u="sng" dirty="0"/>
              <a:t>connect</a:t>
            </a:r>
            <a:r>
              <a:rPr lang="en-US" sz="3600" dirty="0"/>
              <a:t> with other resources</a:t>
            </a:r>
          </a:p>
        </p:txBody>
      </p:sp>
    </p:spTree>
    <p:extLst>
      <p:ext uri="{BB962C8B-B14F-4D97-AF65-F5344CB8AC3E}">
        <p14:creationId xmlns:p14="http://schemas.microsoft.com/office/powerpoint/2010/main" val="1212489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Connect her with support</a:t>
            </a:r>
          </a:p>
        </p:txBody>
      </p:sp>
      <p:sp>
        <p:nvSpPr>
          <p:cNvPr id="3" name="Content Placeholder 2"/>
          <p:cNvSpPr>
            <a:spLocks noGrp="1"/>
          </p:cNvSpPr>
          <p:nvPr>
            <p:ph idx="1"/>
          </p:nvPr>
        </p:nvSpPr>
        <p:spPr>
          <a:xfrm>
            <a:off x="457200" y="1773195"/>
            <a:ext cx="8229600" cy="4525963"/>
          </a:xfrm>
        </p:spPr>
        <p:txBody>
          <a:bodyPr>
            <a:normAutofit/>
          </a:bodyPr>
          <a:lstStyle/>
          <a:p>
            <a:r>
              <a:rPr lang="en-US" sz="3600" dirty="0"/>
              <a:t>It can be difficult for women to contact services themselves</a:t>
            </a:r>
          </a:p>
          <a:p>
            <a:r>
              <a:rPr lang="en-US" sz="3600" dirty="0"/>
              <a:t>Can you tell me why?</a:t>
            </a:r>
          </a:p>
          <a:p>
            <a:r>
              <a:rPr lang="en-US" sz="3600" dirty="0"/>
              <a:t>It is best to help her contact the service</a:t>
            </a:r>
          </a:p>
        </p:txBody>
      </p:sp>
    </p:spTree>
    <p:extLst>
      <p:ext uri="{BB962C8B-B14F-4D97-AF65-F5344CB8AC3E}">
        <p14:creationId xmlns:p14="http://schemas.microsoft.com/office/powerpoint/2010/main" val="1625767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Warm Referral</a:t>
            </a:r>
          </a:p>
        </p:txBody>
      </p:sp>
      <p:sp>
        <p:nvSpPr>
          <p:cNvPr id="3" name="Content Placeholder 2"/>
          <p:cNvSpPr>
            <a:spLocks noGrp="1"/>
          </p:cNvSpPr>
          <p:nvPr>
            <p:ph idx="1"/>
          </p:nvPr>
        </p:nvSpPr>
        <p:spPr/>
        <p:txBody>
          <a:bodyPr>
            <a:normAutofit/>
          </a:bodyPr>
          <a:lstStyle/>
          <a:p>
            <a:r>
              <a:rPr lang="en-US" dirty="0"/>
              <a:t>Actively help a woman access the service </a:t>
            </a:r>
          </a:p>
          <a:p>
            <a:r>
              <a:rPr lang="en-US" dirty="0"/>
              <a:t>Explain what the service provides</a:t>
            </a:r>
          </a:p>
          <a:p>
            <a:r>
              <a:rPr lang="en-US" dirty="0"/>
              <a:t>Explain what will happen when you call</a:t>
            </a:r>
          </a:p>
          <a:p>
            <a:r>
              <a:rPr lang="en-US" dirty="0"/>
              <a:t>Offer to call for/with her</a:t>
            </a:r>
          </a:p>
          <a:p>
            <a:pPr lvl="1"/>
            <a:endParaRPr lang="en-US" dirty="0"/>
          </a:p>
        </p:txBody>
      </p:sp>
    </p:spTree>
    <p:extLst>
      <p:ext uri="{BB962C8B-B14F-4D97-AF65-F5344CB8AC3E}">
        <p14:creationId xmlns:p14="http://schemas.microsoft.com/office/powerpoint/2010/main" val="1034456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Follow-up</a:t>
            </a:r>
          </a:p>
        </p:txBody>
      </p:sp>
      <p:sp>
        <p:nvSpPr>
          <p:cNvPr id="3" name="Content Placeholder 2"/>
          <p:cNvSpPr>
            <a:spLocks noGrp="1"/>
          </p:cNvSpPr>
          <p:nvPr>
            <p:ph idx="1"/>
          </p:nvPr>
        </p:nvSpPr>
        <p:spPr>
          <a:xfrm>
            <a:off x="457200" y="1600201"/>
            <a:ext cx="8229600" cy="4163518"/>
          </a:xfrm>
        </p:spPr>
        <p:txBody>
          <a:bodyPr>
            <a:normAutofit fontScale="70000" lnSpcReduction="20000"/>
          </a:bodyPr>
          <a:lstStyle/>
          <a:p>
            <a:r>
              <a:rPr lang="en-AU" sz="5100" dirty="0"/>
              <a:t>Make another appointment</a:t>
            </a:r>
          </a:p>
          <a:p>
            <a:r>
              <a:rPr lang="en-AU" sz="5100" dirty="0"/>
              <a:t>See the same health provider</a:t>
            </a:r>
          </a:p>
          <a:p>
            <a:r>
              <a:rPr lang="en-AU" sz="5100" dirty="0"/>
              <a:t>If she does not attend the next appointment make confidential enquiries</a:t>
            </a:r>
          </a:p>
          <a:p>
            <a:r>
              <a:rPr lang="en-AU" sz="5100" dirty="0"/>
              <a:t>Connect with the agency you referred her to</a:t>
            </a:r>
          </a:p>
          <a:p>
            <a:r>
              <a:rPr lang="en-AU" sz="5100" dirty="0"/>
              <a:t>Good documentation is important</a:t>
            </a:r>
          </a:p>
          <a:p>
            <a:endParaRPr lang="en-AU" dirty="0"/>
          </a:p>
          <a:p>
            <a:endParaRPr lang="en-AU" sz="4200" dirty="0"/>
          </a:p>
          <a:p>
            <a:endParaRPr lang="en-AU" dirty="0"/>
          </a:p>
        </p:txBody>
      </p:sp>
    </p:spTree>
    <p:extLst>
      <p:ext uri="{BB962C8B-B14F-4D97-AF65-F5344CB8AC3E}">
        <p14:creationId xmlns:p14="http://schemas.microsoft.com/office/powerpoint/2010/main" val="3517787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What if she refuses a referral?</a:t>
            </a:r>
          </a:p>
        </p:txBody>
      </p:sp>
      <p:sp>
        <p:nvSpPr>
          <p:cNvPr id="3" name="Content Placeholder 2"/>
          <p:cNvSpPr>
            <a:spLocks noGrp="1"/>
          </p:cNvSpPr>
          <p:nvPr>
            <p:ph idx="1"/>
          </p:nvPr>
        </p:nvSpPr>
        <p:spPr>
          <a:xfrm>
            <a:off x="457200" y="1466850"/>
            <a:ext cx="8229600" cy="4851400"/>
          </a:xfrm>
        </p:spPr>
        <p:txBody>
          <a:bodyPr>
            <a:normAutofit lnSpcReduction="10000"/>
          </a:bodyPr>
          <a:lstStyle/>
          <a:p>
            <a:r>
              <a:rPr lang="en-AU" sz="3600" dirty="0"/>
              <a:t>Do not pressure her</a:t>
            </a:r>
          </a:p>
          <a:p>
            <a:r>
              <a:rPr lang="en-AU" sz="3600" dirty="0"/>
              <a:t>Inform her of her rights and your responsibility </a:t>
            </a:r>
          </a:p>
          <a:p>
            <a:r>
              <a:rPr lang="en-AU" sz="3600" dirty="0"/>
              <a:t>Do a safety plan</a:t>
            </a:r>
          </a:p>
          <a:p>
            <a:r>
              <a:rPr lang="en-AU" sz="3600" dirty="0"/>
              <a:t>Tell her about services </a:t>
            </a:r>
          </a:p>
          <a:p>
            <a:r>
              <a:rPr lang="en-AU" sz="3600" dirty="0"/>
              <a:t>Offer information on the effects of violence </a:t>
            </a:r>
          </a:p>
          <a:p>
            <a:r>
              <a:rPr lang="en-AU" sz="3600" dirty="0"/>
              <a:t>Make another appointment</a:t>
            </a:r>
          </a:p>
        </p:txBody>
      </p:sp>
    </p:spTree>
    <p:extLst>
      <p:ext uri="{BB962C8B-B14F-4D97-AF65-F5344CB8AC3E}">
        <p14:creationId xmlns:p14="http://schemas.microsoft.com/office/powerpoint/2010/main" val="2792949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Watch video role play</a:t>
            </a:r>
          </a:p>
        </p:txBody>
      </p:sp>
      <p:sp>
        <p:nvSpPr>
          <p:cNvPr id="8" name="Content Placeholder 7">
            <a:extLst>
              <a:ext uri="{FF2B5EF4-FFF2-40B4-BE49-F238E27FC236}">
                <a16:creationId xmlns:a16="http://schemas.microsoft.com/office/drawing/2014/main" id="{AC7EC0D0-753B-4263-A583-544DF31BFA76}"/>
              </a:ext>
            </a:extLst>
          </p:cNvPr>
          <p:cNvSpPr>
            <a:spLocks noGrp="1"/>
          </p:cNvSpPr>
          <p:nvPr>
            <p:ph idx="1"/>
          </p:nvPr>
        </p:nvSpPr>
        <p:spPr>
          <a:xfrm>
            <a:off x="457200" y="1417638"/>
            <a:ext cx="8229600" cy="4708525"/>
          </a:xfrm>
        </p:spPr>
        <p:txBody>
          <a:bodyPr>
            <a:normAutofit lnSpcReduction="10000"/>
          </a:bodyPr>
          <a:lstStyle/>
          <a:p>
            <a:pPr marL="0" indent="0">
              <a:buNone/>
            </a:pPr>
            <a:r>
              <a:rPr lang="en-AU" i="1" dirty="0"/>
              <a:t>Watch the role play and think about these questions</a:t>
            </a:r>
          </a:p>
          <a:p>
            <a:pPr marL="514350" indent="-514350">
              <a:buFont typeface="+mj-lt"/>
              <a:buAutoNum type="alphaLcPeriod"/>
            </a:pPr>
            <a:r>
              <a:rPr lang="en-US" i="1" dirty="0"/>
              <a:t>What types of problem might Maria need help with? </a:t>
            </a:r>
          </a:p>
          <a:p>
            <a:pPr marL="514350" indent="-514350">
              <a:buFont typeface="+mj-lt"/>
              <a:buAutoNum type="alphaLcPeriod"/>
            </a:pPr>
            <a:r>
              <a:rPr lang="en-US" i="1" dirty="0"/>
              <a:t>What </a:t>
            </a:r>
            <a:r>
              <a:rPr lang="en-US" i="1" dirty="0" err="1"/>
              <a:t>organisations</a:t>
            </a:r>
            <a:r>
              <a:rPr lang="en-US" i="1" dirty="0"/>
              <a:t> does the nurse mention can provide support?</a:t>
            </a:r>
            <a:endParaRPr lang="en-AU" i="1" dirty="0"/>
          </a:p>
          <a:p>
            <a:pPr marL="514350" indent="-514350">
              <a:buFont typeface="+mj-lt"/>
              <a:buAutoNum type="alphaLcPeriod"/>
            </a:pPr>
            <a:r>
              <a:rPr lang="en-US" i="1" dirty="0"/>
              <a:t>What does the nurse do                                when Maria is not ready                                    for a referral?</a:t>
            </a:r>
            <a:endParaRPr lang="en-AU" i="1" dirty="0"/>
          </a:p>
          <a:p>
            <a:endParaRPr lang="en-AU" dirty="0"/>
          </a:p>
          <a:p>
            <a:endParaRPr lang="en-AU" dirty="0"/>
          </a:p>
        </p:txBody>
      </p:sp>
      <p:pic>
        <p:nvPicPr>
          <p:cNvPr id="7" name="Picture 6" descr="A group of people posing for the camera&#10;&#10;Description automatically generated">
            <a:extLst>
              <a:ext uri="{FF2B5EF4-FFF2-40B4-BE49-F238E27FC236}">
                <a16:creationId xmlns:a16="http://schemas.microsoft.com/office/drawing/2014/main" id="{021BAC91-7F90-4CB8-9D73-A0C1846AF6D9}"/>
              </a:ext>
            </a:extLst>
          </p:cNvPr>
          <p:cNvPicPr>
            <a:picLocks noChangeAspect="1"/>
          </p:cNvPicPr>
          <p:nvPr/>
        </p:nvPicPr>
        <p:blipFill>
          <a:blip r:embed="rId3"/>
          <a:stretch>
            <a:fillRect/>
          </a:stretch>
        </p:blipFill>
        <p:spPr>
          <a:xfrm>
            <a:off x="5292437" y="4073237"/>
            <a:ext cx="3186545" cy="2389909"/>
          </a:xfrm>
          <a:prstGeom prst="rect">
            <a:avLst/>
          </a:prstGeom>
        </p:spPr>
      </p:pic>
    </p:spTree>
    <p:extLst>
      <p:ext uri="{BB962C8B-B14F-4D97-AF65-F5344CB8AC3E}">
        <p14:creationId xmlns:p14="http://schemas.microsoft.com/office/powerpoint/2010/main" val="3271632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Activity: Video role play</a:t>
            </a:r>
          </a:p>
        </p:txBody>
      </p:sp>
      <p:sp>
        <p:nvSpPr>
          <p:cNvPr id="3" name="Content Placeholder 2"/>
          <p:cNvSpPr>
            <a:spLocks noGrp="1"/>
          </p:cNvSpPr>
          <p:nvPr>
            <p:ph idx="1"/>
          </p:nvPr>
        </p:nvSpPr>
        <p:spPr/>
        <p:txBody>
          <a:bodyPr>
            <a:normAutofit/>
          </a:bodyPr>
          <a:lstStyle/>
          <a:p>
            <a:pPr marL="514350" indent="-514350">
              <a:buFont typeface="+mj-lt"/>
              <a:buAutoNum type="alphaLcPeriod"/>
            </a:pPr>
            <a:r>
              <a:rPr lang="en-AU" sz="3600" i="1" dirty="0"/>
              <a:t>What types of problems might Maria need help with?</a:t>
            </a:r>
          </a:p>
          <a:p>
            <a:pPr marL="514350" indent="-514350">
              <a:buFont typeface="+mj-lt"/>
              <a:buAutoNum type="alphaLcPeriod"/>
            </a:pPr>
            <a:r>
              <a:rPr lang="en-AU" sz="3600" i="1" dirty="0"/>
              <a:t>What organisations does the nurse mention can provide support?</a:t>
            </a:r>
          </a:p>
          <a:p>
            <a:pPr marL="514350" indent="-514350">
              <a:buFont typeface="+mj-lt"/>
              <a:buAutoNum type="alphaLcPeriod"/>
            </a:pPr>
            <a:r>
              <a:rPr lang="en-AU" sz="3600" i="1" dirty="0"/>
              <a:t>What does the nurse do when Maria is not ready for a referral?</a:t>
            </a:r>
          </a:p>
        </p:txBody>
      </p:sp>
    </p:spTree>
    <p:extLst>
      <p:ext uri="{BB962C8B-B14F-4D97-AF65-F5344CB8AC3E}">
        <p14:creationId xmlns:p14="http://schemas.microsoft.com/office/powerpoint/2010/main" val="2542708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Activity: Warm referral</a:t>
            </a:r>
          </a:p>
        </p:txBody>
      </p:sp>
      <p:sp>
        <p:nvSpPr>
          <p:cNvPr id="3" name="Content Placeholder 2"/>
          <p:cNvSpPr>
            <a:spLocks noGrp="1"/>
          </p:cNvSpPr>
          <p:nvPr>
            <p:ph idx="1"/>
          </p:nvPr>
        </p:nvSpPr>
        <p:spPr/>
        <p:txBody>
          <a:bodyPr>
            <a:normAutofit fontScale="85000" lnSpcReduction="20000"/>
          </a:bodyPr>
          <a:lstStyle/>
          <a:p>
            <a:pPr marL="514350" lvl="0" indent="-514350">
              <a:buFont typeface="+mj-lt"/>
              <a:buAutoNum type="arabicPeriod"/>
              <a:defRPr/>
            </a:pPr>
            <a:r>
              <a:rPr lang="en-AU" i="1" dirty="0">
                <a:solidFill>
                  <a:prstClr val="black"/>
                </a:solidFill>
              </a:rPr>
              <a:t>Break into groups of 3 </a:t>
            </a:r>
          </a:p>
          <a:p>
            <a:pPr marL="514350" lvl="0" indent="-514350">
              <a:buFont typeface="+mj-lt"/>
              <a:buAutoNum type="arabicPeriod"/>
              <a:defRPr/>
            </a:pPr>
            <a:r>
              <a:rPr lang="en-AU" i="1" dirty="0">
                <a:solidFill>
                  <a:prstClr val="black"/>
                </a:solidFill>
              </a:rPr>
              <a:t>Decide who is the patient, health provider and observer</a:t>
            </a:r>
          </a:p>
          <a:p>
            <a:pPr marL="514350" lvl="0" indent="-514350">
              <a:buFont typeface="+mj-lt"/>
              <a:buAutoNum type="arabicPeriod"/>
              <a:defRPr/>
            </a:pPr>
            <a:r>
              <a:rPr lang="en-AU" i="1" dirty="0">
                <a:solidFill>
                  <a:prstClr val="black"/>
                </a:solidFill>
              </a:rPr>
              <a:t>The patient reads the case study and explains their situation to the health provider</a:t>
            </a:r>
          </a:p>
          <a:p>
            <a:pPr marL="514350" lvl="0" indent="-514350">
              <a:buFont typeface="+mj-lt"/>
              <a:buAutoNum type="arabicPeriod"/>
              <a:defRPr/>
            </a:pPr>
            <a:r>
              <a:rPr lang="en-AU" i="1" dirty="0">
                <a:solidFill>
                  <a:prstClr val="black"/>
                </a:solidFill>
              </a:rPr>
              <a:t>The health provider listens, offers support, treatment and information about appropriate services</a:t>
            </a:r>
          </a:p>
          <a:p>
            <a:pPr marL="514350" lvl="0" indent="-514350">
              <a:buFont typeface="+mj-lt"/>
              <a:buAutoNum type="arabicPeriod"/>
              <a:defRPr/>
            </a:pPr>
            <a:r>
              <a:rPr lang="en-AU" i="1" dirty="0">
                <a:solidFill>
                  <a:prstClr val="black"/>
                </a:solidFill>
              </a:rPr>
              <a:t>The health provider should offer to make a warm referral based on what the patient wants to do</a:t>
            </a:r>
          </a:p>
          <a:p>
            <a:pPr marL="514350" lvl="0" indent="-514350">
              <a:buFont typeface="+mj-lt"/>
              <a:buAutoNum type="arabicPeriod"/>
              <a:defRPr/>
            </a:pPr>
            <a:r>
              <a:rPr lang="en-AU" i="1" dirty="0">
                <a:solidFill>
                  <a:prstClr val="black"/>
                </a:solidFill>
              </a:rPr>
              <a:t>The observer provides feedback based on </a:t>
            </a:r>
            <a:r>
              <a:rPr lang="en-AU" i="1" dirty="0" err="1">
                <a:solidFill>
                  <a:prstClr val="black"/>
                </a:solidFill>
              </a:rPr>
              <a:t>Hahu</a:t>
            </a:r>
            <a:r>
              <a:rPr lang="en-AU" i="1" dirty="0">
                <a:solidFill>
                  <a:prstClr val="black"/>
                </a:solidFill>
              </a:rPr>
              <a:t> </a:t>
            </a:r>
            <a:r>
              <a:rPr lang="en-AU" i="1" dirty="0" err="1">
                <a:solidFill>
                  <a:prstClr val="black"/>
                </a:solidFill>
              </a:rPr>
              <a:t>Relasaun</a:t>
            </a:r>
            <a:r>
              <a:rPr lang="en-AU" i="1" dirty="0">
                <a:solidFill>
                  <a:prstClr val="black"/>
                </a:solidFill>
              </a:rPr>
              <a:t>, and the list of referral services in the handout</a:t>
            </a:r>
          </a:p>
          <a:p>
            <a:pPr marL="0" indent="0">
              <a:buNone/>
            </a:pPr>
            <a:endParaRPr lang="en-AU" i="1" dirty="0"/>
          </a:p>
        </p:txBody>
      </p:sp>
    </p:spTree>
    <p:extLst>
      <p:ext uri="{BB962C8B-B14F-4D97-AF65-F5344CB8AC3E}">
        <p14:creationId xmlns:p14="http://schemas.microsoft.com/office/powerpoint/2010/main" val="109008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Important messages</a:t>
            </a:r>
          </a:p>
        </p:txBody>
      </p:sp>
      <p:sp>
        <p:nvSpPr>
          <p:cNvPr id="3" name="Content Placeholder 2"/>
          <p:cNvSpPr>
            <a:spLocks noGrp="1"/>
          </p:cNvSpPr>
          <p:nvPr>
            <p:ph idx="1"/>
          </p:nvPr>
        </p:nvSpPr>
        <p:spPr/>
        <p:txBody>
          <a:bodyPr>
            <a:normAutofit/>
          </a:bodyPr>
          <a:lstStyle/>
          <a:p>
            <a:r>
              <a:rPr lang="en-AU" dirty="0"/>
              <a:t>Psychological first aid is very important for mental health</a:t>
            </a:r>
          </a:p>
          <a:p>
            <a:r>
              <a:rPr lang="en-AU" dirty="0"/>
              <a:t>Help women identify their support network and give information about coping strategies</a:t>
            </a:r>
          </a:p>
          <a:p>
            <a:r>
              <a:rPr lang="en-AU" dirty="0"/>
              <a:t>Referral starts with identifying a woman’s needs and wishes</a:t>
            </a:r>
          </a:p>
          <a:p>
            <a:r>
              <a:rPr lang="en-AU" dirty="0"/>
              <a:t>Help women contact services they want</a:t>
            </a:r>
          </a:p>
        </p:txBody>
      </p:sp>
    </p:spTree>
    <p:extLst>
      <p:ext uri="{BB962C8B-B14F-4D97-AF65-F5344CB8AC3E}">
        <p14:creationId xmlns:p14="http://schemas.microsoft.com/office/powerpoint/2010/main" val="273313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Module 13: Learning Objectives</a:t>
            </a:r>
          </a:p>
        </p:txBody>
      </p:sp>
      <p:sp>
        <p:nvSpPr>
          <p:cNvPr id="3" name="Content Placeholder 2"/>
          <p:cNvSpPr>
            <a:spLocks noGrp="1"/>
          </p:cNvSpPr>
          <p:nvPr>
            <p:ph idx="1"/>
          </p:nvPr>
        </p:nvSpPr>
        <p:spPr/>
        <p:txBody>
          <a:bodyPr>
            <a:normAutofit/>
          </a:bodyPr>
          <a:lstStyle/>
          <a:p>
            <a:pPr marL="0" indent="0">
              <a:buNone/>
            </a:pPr>
            <a:r>
              <a:rPr lang="en-US" dirty="0">
                <a:solidFill>
                  <a:prstClr val="black"/>
                </a:solidFill>
              </a:rPr>
              <a:t>At the end of this session students should be able to demonstrate knowledge of:</a:t>
            </a:r>
          </a:p>
          <a:p>
            <a:r>
              <a:rPr lang="en-AU" dirty="0">
                <a:solidFill>
                  <a:prstClr val="black"/>
                </a:solidFill>
              </a:rPr>
              <a:t>How to support mental health and positive coping strategies </a:t>
            </a:r>
          </a:p>
          <a:p>
            <a:r>
              <a:rPr lang="en-US" dirty="0">
                <a:solidFill>
                  <a:prstClr val="black"/>
                </a:solidFill>
              </a:rPr>
              <a:t>How to link clients to support and provide a warm referral</a:t>
            </a:r>
            <a:endParaRPr lang="en-AU" dirty="0"/>
          </a:p>
        </p:txBody>
      </p:sp>
    </p:spTree>
    <p:extLst>
      <p:ext uri="{BB962C8B-B14F-4D97-AF65-F5344CB8AC3E}">
        <p14:creationId xmlns:p14="http://schemas.microsoft.com/office/powerpoint/2010/main" val="1374213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t>
            </a:r>
            <a:r>
              <a:rPr lang="en-US" dirty="0" err="1"/>
              <a:t>Hahu</a:t>
            </a:r>
            <a:r>
              <a:rPr lang="en-US" dirty="0"/>
              <a:t> </a:t>
            </a:r>
            <a:r>
              <a:rPr lang="en-US" dirty="0" err="1"/>
              <a:t>Relasaun</a:t>
            </a:r>
            <a:r>
              <a:rPr lang="en-US" dirty="0"/>
              <a:t> </a:t>
            </a:r>
            <a:r>
              <a:rPr lang="en-US" dirty="0" err="1"/>
              <a:t>di’ak</a:t>
            </a:r>
            <a:endParaRPr lang="en-US" dirty="0"/>
          </a:p>
        </p:txBody>
      </p:sp>
      <p:pic>
        <p:nvPicPr>
          <p:cNvPr id="3" name="Picture 2">
            <a:extLst>
              <a:ext uri="{FF2B5EF4-FFF2-40B4-BE49-F238E27FC236}">
                <a16:creationId xmlns:a16="http://schemas.microsoft.com/office/drawing/2014/main" id="{46554B5B-1500-44CD-9217-9649184E3857}"/>
              </a:ext>
            </a:extLst>
          </p:cNvPr>
          <p:cNvPicPr>
            <a:picLocks noChangeAspect="1"/>
          </p:cNvPicPr>
          <p:nvPr/>
        </p:nvPicPr>
        <p:blipFill>
          <a:blip r:embed="rId3"/>
          <a:stretch>
            <a:fillRect/>
          </a:stretch>
        </p:blipFill>
        <p:spPr>
          <a:xfrm>
            <a:off x="2590628" y="1298037"/>
            <a:ext cx="3962743" cy="5090601"/>
          </a:xfrm>
          <a:prstGeom prst="rect">
            <a:avLst/>
          </a:prstGeom>
        </p:spPr>
      </p:pic>
    </p:spTree>
    <p:extLst>
      <p:ext uri="{BB962C8B-B14F-4D97-AF65-F5344CB8AC3E}">
        <p14:creationId xmlns:p14="http://schemas.microsoft.com/office/powerpoint/2010/main" val="27960026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Activity: Presentations</a:t>
            </a:r>
          </a:p>
        </p:txBody>
      </p:sp>
      <p:sp>
        <p:nvSpPr>
          <p:cNvPr id="3" name="Content Placeholder 2"/>
          <p:cNvSpPr>
            <a:spLocks noGrp="1"/>
          </p:cNvSpPr>
          <p:nvPr>
            <p:ph idx="1"/>
          </p:nvPr>
        </p:nvSpPr>
        <p:spPr/>
        <p:txBody>
          <a:bodyPr/>
          <a:lstStyle/>
          <a:p>
            <a:r>
              <a:rPr lang="en-AU" dirty="0"/>
              <a:t>Student presentations or guest speaker </a:t>
            </a:r>
          </a:p>
        </p:txBody>
      </p:sp>
    </p:spTree>
    <p:extLst>
      <p:ext uri="{BB962C8B-B14F-4D97-AF65-F5344CB8AC3E}">
        <p14:creationId xmlns:p14="http://schemas.microsoft.com/office/powerpoint/2010/main" val="191149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953311"/>
          </a:xfrm>
        </p:spPr>
        <p:txBody>
          <a:bodyPr>
            <a:normAutofit/>
          </a:bodyPr>
          <a:lstStyle/>
          <a:p>
            <a:pPr algn="ctr"/>
            <a:r>
              <a:rPr lang="en-US" sz="4000" dirty="0">
                <a:latin typeface="+mn-lt"/>
              </a:rPr>
              <a:t>Psychological first aid</a:t>
            </a:r>
          </a:p>
        </p:txBody>
      </p:sp>
      <p:sp>
        <p:nvSpPr>
          <p:cNvPr id="3" name="Content Placeholder 2"/>
          <p:cNvSpPr>
            <a:spLocks noGrp="1"/>
          </p:cNvSpPr>
          <p:nvPr>
            <p:ph idx="1"/>
          </p:nvPr>
        </p:nvSpPr>
        <p:spPr>
          <a:xfrm>
            <a:off x="628650" y="1545265"/>
            <a:ext cx="7886700" cy="4631698"/>
          </a:xfrm>
        </p:spPr>
        <p:txBody>
          <a:bodyPr>
            <a:normAutofit/>
          </a:bodyPr>
          <a:lstStyle/>
          <a:p>
            <a:pPr marL="342900" indent="-342900" defTabSz="457200">
              <a:spcBef>
                <a:spcPct val="20000"/>
              </a:spcBef>
              <a:spcAft>
                <a:spcPts val="450"/>
              </a:spcAft>
              <a:buFont typeface="Arial"/>
              <a:buChar char="•"/>
            </a:pPr>
            <a:r>
              <a:rPr lang="en-US" sz="3200" dirty="0">
                <a:solidFill>
                  <a:prstClr val="black"/>
                </a:solidFill>
              </a:rPr>
              <a:t>Victims need emotional support</a:t>
            </a:r>
          </a:p>
          <a:p>
            <a:pPr marL="342900" indent="-342900" defTabSz="457200">
              <a:spcBef>
                <a:spcPct val="20000"/>
              </a:spcBef>
              <a:spcAft>
                <a:spcPts val="450"/>
              </a:spcAft>
              <a:buFont typeface="Arial"/>
              <a:buChar char="•"/>
            </a:pPr>
            <a:r>
              <a:rPr lang="en-US" sz="3200" dirty="0">
                <a:solidFill>
                  <a:prstClr val="black"/>
                </a:solidFill>
              </a:rPr>
              <a:t>There are many negative reactions</a:t>
            </a:r>
          </a:p>
          <a:p>
            <a:pPr marL="342900" indent="-342900" defTabSz="457200">
              <a:spcBef>
                <a:spcPct val="20000"/>
              </a:spcBef>
              <a:spcAft>
                <a:spcPts val="450"/>
              </a:spcAft>
              <a:buFont typeface="Arial"/>
              <a:buChar char="•"/>
            </a:pPr>
            <a:r>
              <a:rPr lang="en-US" sz="3200" dirty="0">
                <a:solidFill>
                  <a:prstClr val="black"/>
                </a:solidFill>
              </a:rPr>
              <a:t>Do not blame her</a:t>
            </a:r>
          </a:p>
          <a:p>
            <a:pPr>
              <a:spcAft>
                <a:spcPts val="450"/>
              </a:spcAft>
            </a:pPr>
            <a:r>
              <a:rPr lang="en-US" dirty="0"/>
              <a:t>Help her identify her support networks</a:t>
            </a:r>
          </a:p>
          <a:p>
            <a:pPr>
              <a:spcAft>
                <a:spcPts val="450"/>
              </a:spcAft>
            </a:pPr>
            <a:r>
              <a:rPr lang="en-US" dirty="0"/>
              <a:t>Give her information on how to cope with stress</a:t>
            </a:r>
          </a:p>
        </p:txBody>
      </p:sp>
    </p:spTree>
    <p:extLst>
      <p:ext uri="{BB962C8B-B14F-4D97-AF65-F5344CB8AC3E}">
        <p14:creationId xmlns:p14="http://schemas.microsoft.com/office/powerpoint/2010/main" val="4160734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FCA13-628D-4C93-AD34-C6FCD2FB4820}"/>
              </a:ext>
            </a:extLst>
          </p:cNvPr>
          <p:cNvSpPr>
            <a:spLocks noGrp="1"/>
          </p:cNvSpPr>
          <p:nvPr>
            <p:ph type="title"/>
          </p:nvPr>
        </p:nvSpPr>
        <p:spPr/>
        <p:txBody>
          <a:bodyPr/>
          <a:lstStyle/>
          <a:p>
            <a:r>
              <a:rPr lang="en-AU" dirty="0"/>
              <a:t>Social support</a:t>
            </a:r>
          </a:p>
        </p:txBody>
      </p:sp>
      <p:sp>
        <p:nvSpPr>
          <p:cNvPr id="3" name="Content Placeholder 2">
            <a:extLst>
              <a:ext uri="{FF2B5EF4-FFF2-40B4-BE49-F238E27FC236}">
                <a16:creationId xmlns:a16="http://schemas.microsoft.com/office/drawing/2014/main" id="{D6842BBB-6D56-4EBF-9B01-8CE49169E0C3}"/>
              </a:ext>
            </a:extLst>
          </p:cNvPr>
          <p:cNvSpPr>
            <a:spLocks noGrp="1"/>
          </p:cNvSpPr>
          <p:nvPr>
            <p:ph idx="1"/>
          </p:nvPr>
        </p:nvSpPr>
        <p:spPr/>
        <p:txBody>
          <a:bodyPr>
            <a:normAutofit/>
          </a:bodyPr>
          <a:lstStyle/>
          <a:p>
            <a:r>
              <a:rPr lang="en-AU" dirty="0"/>
              <a:t>Support from friends and family is very important</a:t>
            </a:r>
          </a:p>
          <a:p>
            <a:r>
              <a:rPr lang="en-AU" dirty="0"/>
              <a:t>Ask her:</a:t>
            </a:r>
          </a:p>
          <a:p>
            <a:pPr lvl="1"/>
            <a:r>
              <a:rPr lang="en-AU" dirty="0"/>
              <a:t>“When you are not feeling well, who do you like to be with?”</a:t>
            </a:r>
          </a:p>
          <a:p>
            <a:pPr lvl="1"/>
            <a:r>
              <a:rPr lang="en-AU" dirty="0"/>
              <a:t>“Who do you turn to for advice?”</a:t>
            </a:r>
          </a:p>
          <a:p>
            <a:pPr lvl="1"/>
            <a:r>
              <a:rPr lang="en-AU" dirty="0"/>
              <a:t>“Who do you feel most comfortable sharing your problems with?”</a:t>
            </a:r>
          </a:p>
        </p:txBody>
      </p:sp>
    </p:spTree>
    <p:extLst>
      <p:ext uri="{BB962C8B-B14F-4D97-AF65-F5344CB8AC3E}">
        <p14:creationId xmlns:p14="http://schemas.microsoft.com/office/powerpoint/2010/main" val="604423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988753"/>
          </a:xfrm>
        </p:spPr>
        <p:txBody>
          <a:bodyPr>
            <a:normAutofit/>
          </a:bodyPr>
          <a:lstStyle/>
          <a:p>
            <a:pPr algn="ctr"/>
            <a:r>
              <a:rPr lang="en-US" sz="4000" dirty="0">
                <a:latin typeface="+mn-lt"/>
              </a:rPr>
              <a:t>Coping Strategies</a:t>
            </a:r>
          </a:p>
        </p:txBody>
      </p:sp>
      <p:sp>
        <p:nvSpPr>
          <p:cNvPr id="4" name="Content Placeholder 3"/>
          <p:cNvSpPr>
            <a:spLocks noGrp="1"/>
          </p:cNvSpPr>
          <p:nvPr>
            <p:ph idx="1"/>
          </p:nvPr>
        </p:nvSpPr>
        <p:spPr>
          <a:xfrm>
            <a:off x="628650" y="1517479"/>
            <a:ext cx="7886700" cy="4220572"/>
          </a:xfrm>
        </p:spPr>
        <p:txBody>
          <a:bodyPr>
            <a:noAutofit/>
          </a:bodyPr>
          <a:lstStyle/>
          <a:p>
            <a:pPr marL="342900" indent="-342900" defTabSz="457200">
              <a:spcBef>
                <a:spcPct val="20000"/>
              </a:spcBef>
              <a:buFont typeface="Arial"/>
              <a:buChar char="•"/>
            </a:pPr>
            <a:r>
              <a:rPr lang="en-AU" sz="3600" dirty="0">
                <a:solidFill>
                  <a:prstClr val="black"/>
                </a:solidFill>
              </a:rPr>
              <a:t>Build on her strengths and abilities</a:t>
            </a:r>
          </a:p>
          <a:p>
            <a:pPr marL="342900" indent="-342900" defTabSz="457200">
              <a:spcBef>
                <a:spcPct val="20000"/>
              </a:spcBef>
              <a:buFont typeface="Arial"/>
              <a:buChar char="•"/>
            </a:pPr>
            <a:r>
              <a:rPr lang="en-AU" sz="3600" dirty="0">
                <a:solidFill>
                  <a:prstClr val="black"/>
                </a:solidFill>
              </a:rPr>
              <a:t>Continue normal activities </a:t>
            </a:r>
          </a:p>
          <a:p>
            <a:pPr marL="342900" indent="-342900" defTabSz="457200">
              <a:spcBef>
                <a:spcPct val="20000"/>
              </a:spcBef>
              <a:buFont typeface="Arial"/>
              <a:buChar char="•"/>
            </a:pPr>
            <a:r>
              <a:rPr lang="en-AU" sz="3600" dirty="0">
                <a:solidFill>
                  <a:prstClr val="black"/>
                </a:solidFill>
              </a:rPr>
              <a:t>Regular physical activity </a:t>
            </a:r>
          </a:p>
          <a:p>
            <a:pPr marL="342900" indent="-342900" defTabSz="457200">
              <a:spcBef>
                <a:spcPct val="20000"/>
              </a:spcBef>
              <a:buFont typeface="Arial"/>
              <a:buChar char="•"/>
            </a:pPr>
            <a:r>
              <a:rPr lang="en-AU" sz="3600" dirty="0">
                <a:solidFill>
                  <a:prstClr val="black"/>
                </a:solidFill>
              </a:rPr>
              <a:t>Regular sleep schedule</a:t>
            </a:r>
          </a:p>
          <a:p>
            <a:pPr marL="342900" indent="-342900" defTabSz="457200">
              <a:spcBef>
                <a:spcPct val="20000"/>
              </a:spcBef>
              <a:buFont typeface="Arial"/>
              <a:buChar char="•"/>
            </a:pPr>
            <a:r>
              <a:rPr lang="en-AU" sz="3600" dirty="0">
                <a:solidFill>
                  <a:prstClr val="black"/>
                </a:solidFill>
              </a:rPr>
              <a:t>Avoid using alcohol or drugs</a:t>
            </a:r>
          </a:p>
        </p:txBody>
      </p:sp>
    </p:spTree>
    <p:extLst>
      <p:ext uri="{BB962C8B-B14F-4D97-AF65-F5344CB8AC3E}">
        <p14:creationId xmlns:p14="http://schemas.microsoft.com/office/powerpoint/2010/main" val="2872550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953311"/>
          </a:xfrm>
        </p:spPr>
        <p:txBody>
          <a:bodyPr>
            <a:normAutofit/>
          </a:bodyPr>
          <a:lstStyle/>
          <a:p>
            <a:pPr algn="ctr"/>
            <a:r>
              <a:rPr lang="en-US" sz="4000" dirty="0">
                <a:latin typeface="+mn-lt"/>
              </a:rPr>
              <a:t>Assess for self-harm</a:t>
            </a:r>
          </a:p>
        </p:txBody>
      </p:sp>
      <p:sp>
        <p:nvSpPr>
          <p:cNvPr id="3" name="Content Placeholder 2"/>
          <p:cNvSpPr>
            <a:spLocks noGrp="1"/>
          </p:cNvSpPr>
          <p:nvPr>
            <p:ph idx="1"/>
          </p:nvPr>
        </p:nvSpPr>
        <p:spPr>
          <a:xfrm>
            <a:off x="628650" y="1545265"/>
            <a:ext cx="7886700" cy="4631698"/>
          </a:xfrm>
        </p:spPr>
        <p:txBody>
          <a:bodyPr>
            <a:normAutofit fontScale="92500" lnSpcReduction="20000"/>
          </a:bodyPr>
          <a:lstStyle/>
          <a:p>
            <a:pPr marL="342900" indent="-342900" defTabSz="457200">
              <a:spcBef>
                <a:spcPct val="20000"/>
              </a:spcBef>
              <a:spcAft>
                <a:spcPts val="450"/>
              </a:spcAft>
              <a:buFont typeface="Arial"/>
              <a:buChar char="•"/>
            </a:pPr>
            <a:r>
              <a:rPr lang="en-US" sz="3200" dirty="0">
                <a:solidFill>
                  <a:prstClr val="black"/>
                </a:solidFill>
              </a:rPr>
              <a:t>Some women may have severe mental health conditions</a:t>
            </a:r>
          </a:p>
          <a:p>
            <a:pPr marL="342900" indent="-342900" defTabSz="457200">
              <a:spcBef>
                <a:spcPct val="20000"/>
              </a:spcBef>
              <a:spcAft>
                <a:spcPts val="450"/>
              </a:spcAft>
              <a:buFont typeface="Arial"/>
              <a:buChar char="•"/>
            </a:pPr>
            <a:r>
              <a:rPr lang="en-US" sz="3200" dirty="0">
                <a:solidFill>
                  <a:prstClr val="black"/>
                </a:solidFill>
              </a:rPr>
              <a:t>These women need special mental health services </a:t>
            </a:r>
          </a:p>
          <a:p>
            <a:pPr marL="342900" indent="-342900" defTabSz="457200">
              <a:spcBef>
                <a:spcPct val="20000"/>
              </a:spcBef>
              <a:spcAft>
                <a:spcPts val="450"/>
              </a:spcAft>
              <a:buFont typeface="Arial"/>
              <a:buChar char="•"/>
            </a:pPr>
            <a:r>
              <a:rPr lang="en-US" sz="3200" dirty="0">
                <a:solidFill>
                  <a:prstClr val="black"/>
                </a:solidFill>
              </a:rPr>
              <a:t>Ask how she is feeling </a:t>
            </a:r>
          </a:p>
          <a:p>
            <a:pPr marL="342900" indent="-342900" defTabSz="457200">
              <a:spcBef>
                <a:spcPct val="20000"/>
              </a:spcBef>
              <a:spcAft>
                <a:spcPts val="450"/>
              </a:spcAft>
              <a:buFont typeface="Arial"/>
              <a:buChar char="•"/>
            </a:pPr>
            <a:r>
              <a:rPr lang="en-US" sz="3200" dirty="0">
                <a:solidFill>
                  <a:prstClr val="black"/>
                </a:solidFill>
              </a:rPr>
              <a:t>Ask whether she has had thoughts of self-harm </a:t>
            </a:r>
          </a:p>
          <a:p>
            <a:pPr marL="342900" indent="-342900" defTabSz="457200">
              <a:spcBef>
                <a:spcPct val="20000"/>
              </a:spcBef>
              <a:spcAft>
                <a:spcPts val="450"/>
              </a:spcAft>
              <a:buFont typeface="Arial"/>
              <a:buChar char="•"/>
            </a:pPr>
            <a:r>
              <a:rPr lang="en-US" sz="3200" dirty="0">
                <a:solidFill>
                  <a:prstClr val="black"/>
                </a:solidFill>
              </a:rPr>
              <a:t>Note if she is agitated, violent, distressed or uncommunicative </a:t>
            </a:r>
          </a:p>
          <a:p>
            <a:pPr marL="342900" indent="-342900" defTabSz="457200">
              <a:spcBef>
                <a:spcPct val="20000"/>
              </a:spcBef>
              <a:spcAft>
                <a:spcPts val="450"/>
              </a:spcAft>
              <a:buFont typeface="Arial"/>
              <a:buChar char="•"/>
            </a:pPr>
            <a:r>
              <a:rPr lang="en-US" sz="3200" dirty="0">
                <a:solidFill>
                  <a:prstClr val="black"/>
                </a:solidFill>
              </a:rPr>
              <a:t>If so, she should not be left alone, refer immediately </a:t>
            </a:r>
          </a:p>
          <a:p>
            <a:pPr>
              <a:spcAft>
                <a:spcPts val="450"/>
              </a:spcAft>
            </a:pPr>
            <a:endParaRPr lang="en-US" dirty="0"/>
          </a:p>
        </p:txBody>
      </p:sp>
    </p:spTree>
    <p:extLst>
      <p:ext uri="{BB962C8B-B14F-4D97-AF65-F5344CB8AC3E}">
        <p14:creationId xmlns:p14="http://schemas.microsoft.com/office/powerpoint/2010/main" val="40010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AU" sz="4000" dirty="0">
                <a:latin typeface="+mn-lt"/>
              </a:rPr>
              <a:t>Activity: Positive coping strategies</a:t>
            </a:r>
          </a:p>
        </p:txBody>
      </p:sp>
      <p:sp>
        <p:nvSpPr>
          <p:cNvPr id="2" name="Content Placeholder 1"/>
          <p:cNvSpPr>
            <a:spLocks noGrp="1"/>
          </p:cNvSpPr>
          <p:nvPr>
            <p:ph idx="1"/>
          </p:nvPr>
        </p:nvSpPr>
        <p:spPr/>
        <p:txBody>
          <a:bodyPr>
            <a:normAutofit/>
          </a:bodyPr>
          <a:lstStyle/>
          <a:p>
            <a:pPr marL="0" indent="0">
              <a:buNone/>
            </a:pPr>
            <a:r>
              <a:rPr lang="en-AU" i="1" dirty="0"/>
              <a:t>Discussion questions:</a:t>
            </a:r>
          </a:p>
          <a:p>
            <a:pPr marL="514350" indent="-514350">
              <a:buFont typeface="+mj-lt"/>
              <a:buAutoNum type="arabicPeriod"/>
            </a:pPr>
            <a:r>
              <a:rPr lang="en-AU" i="1" dirty="0"/>
              <a:t>What do you do to reduce stress? </a:t>
            </a:r>
          </a:p>
          <a:p>
            <a:pPr marL="514350" indent="-514350">
              <a:buFont typeface="+mj-lt"/>
              <a:buAutoNum type="arabicPeriod"/>
            </a:pPr>
            <a:r>
              <a:rPr lang="en-AU" i="1" dirty="0"/>
              <a:t>Are these activities available to all women in Timor (i.e. in rural areas, young women and older women, women with children or without, women with a disability)?</a:t>
            </a:r>
          </a:p>
          <a:p>
            <a:pPr marL="514350" indent="-514350">
              <a:buFont typeface="+mj-lt"/>
              <a:buAutoNum type="arabicPeriod"/>
            </a:pPr>
            <a:r>
              <a:rPr lang="en-AU" i="1" dirty="0"/>
              <a:t>What examples could you suggest to clients?</a:t>
            </a:r>
          </a:p>
        </p:txBody>
      </p:sp>
    </p:spTree>
    <p:extLst>
      <p:ext uri="{BB962C8B-B14F-4D97-AF65-F5344CB8AC3E}">
        <p14:creationId xmlns:p14="http://schemas.microsoft.com/office/powerpoint/2010/main" val="26577040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36313</TotalTime>
  <Words>2524</Words>
  <Application>Microsoft Office PowerPoint</Application>
  <PresentationFormat>On-screen Show (4:3)</PresentationFormat>
  <Paragraphs>222</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Symbol</vt:lpstr>
      <vt:lpstr>Times New Roman</vt:lpstr>
      <vt:lpstr>Office Theme</vt:lpstr>
      <vt:lpstr>Ongoing support (N)</vt:lpstr>
      <vt:lpstr>Module 13: Learning Objectives</vt:lpstr>
      <vt:lpstr>Review Hahu Relasaun di’ak</vt:lpstr>
      <vt:lpstr>Activity: Presentations</vt:lpstr>
      <vt:lpstr>Psychological first aid</vt:lpstr>
      <vt:lpstr>Social support</vt:lpstr>
      <vt:lpstr>Coping Strategies</vt:lpstr>
      <vt:lpstr>Assess for self-harm</vt:lpstr>
      <vt:lpstr>Activity: Positive coping strategies</vt:lpstr>
      <vt:lpstr>Identify her needs and provide information</vt:lpstr>
      <vt:lpstr>Connect her with support</vt:lpstr>
      <vt:lpstr>Warm Referral</vt:lpstr>
      <vt:lpstr>Follow-up</vt:lpstr>
      <vt:lpstr>What if she refuses a referral?</vt:lpstr>
      <vt:lpstr>Watch video role play</vt:lpstr>
      <vt:lpstr>Activity: Video role play</vt:lpstr>
      <vt:lpstr>Activity: Warm referral</vt:lpstr>
      <vt:lpstr>Important messages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Kayli Wild</cp:lastModifiedBy>
  <cp:revision>188</cp:revision>
  <dcterms:created xsi:type="dcterms:W3CDTF">2018-01-29T00:23:31Z</dcterms:created>
  <dcterms:modified xsi:type="dcterms:W3CDTF">2021-03-25T06:26:55Z</dcterms:modified>
</cp:coreProperties>
</file>