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7"/>
  </p:notesMasterIdLst>
  <p:sldIdLst>
    <p:sldId id="270" r:id="rId3"/>
    <p:sldId id="274" r:id="rId4"/>
    <p:sldId id="287" r:id="rId5"/>
    <p:sldId id="299" r:id="rId6"/>
    <p:sldId id="290" r:id="rId7"/>
    <p:sldId id="289" r:id="rId8"/>
    <p:sldId id="296" r:id="rId9"/>
    <p:sldId id="304" r:id="rId10"/>
    <p:sldId id="306" r:id="rId11"/>
    <p:sldId id="307" r:id="rId12"/>
    <p:sldId id="308" r:id="rId13"/>
    <p:sldId id="309" r:id="rId14"/>
    <p:sldId id="305" r:id="rId15"/>
    <p:sldId id="303"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Taft" initials="AT" lastIdx="8" clrIdx="0">
    <p:extLst>
      <p:ext uri="{19B8F6BF-5375-455C-9EA6-DF929625EA0E}">
        <p15:presenceInfo xmlns:p15="http://schemas.microsoft.com/office/powerpoint/2012/main" userId="S-1-5-21-839522115-2147074499-499215656-27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463" autoAdjust="0"/>
  </p:normalViewPr>
  <p:slideViewPr>
    <p:cSldViewPr snapToGrid="0" snapToObjects="1">
      <p:cViewPr varScale="1">
        <p:scale>
          <a:sx n="85" d="100"/>
          <a:sy n="85" d="100"/>
        </p:scale>
        <p:origin x="2364" y="7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DFA2FE-D3E2-4430-9A48-060200BEE66D}" type="datetimeFigureOut">
              <a:rPr lang="en-US" smtClean="0"/>
              <a:t>7/20/2020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7C041F-76E3-4B40-8B96-70A9DCD8F930}" type="slidenum">
              <a:rPr lang="en-US" smtClean="0"/>
              <a:t>‹#›</a:t>
            </a:fld>
            <a:endParaRPr lang="en-US"/>
          </a:p>
        </p:txBody>
      </p:sp>
    </p:spTree>
    <p:extLst>
      <p:ext uri="{BB962C8B-B14F-4D97-AF65-F5344CB8AC3E}">
        <p14:creationId xmlns:p14="http://schemas.microsoft.com/office/powerpoint/2010/main" val="3637149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solidFill>
                  <a:prstClr val="black"/>
                </a:solidFill>
              </a:rPr>
              <a:t>At the end of this session students should be able to demonstrate knowledge of:</a:t>
            </a:r>
          </a:p>
          <a:p>
            <a:pPr marL="171450" indent="-171450">
              <a:buFont typeface="Arial" panose="020B0604020202020204" pitchFamily="34" charset="0"/>
              <a:buChar char="•"/>
            </a:pPr>
            <a:r>
              <a:rPr lang="en-AU" dirty="0">
                <a:solidFill>
                  <a:prstClr val="black"/>
                </a:solidFill>
              </a:rPr>
              <a:t>How to prevent HIV through post-exposure prophylaxis</a:t>
            </a:r>
          </a:p>
          <a:p>
            <a:pPr marL="171450" indent="-171450">
              <a:buFont typeface="Arial" panose="020B0604020202020204" pitchFamily="34" charset="0"/>
              <a:buChar char="•"/>
            </a:pPr>
            <a:r>
              <a:rPr lang="en-AU" dirty="0">
                <a:solidFill>
                  <a:prstClr val="black"/>
                </a:solidFill>
              </a:rPr>
              <a:t>When and how to provide emergency contraception</a:t>
            </a:r>
          </a:p>
          <a:p>
            <a:pPr marL="171450" indent="-171450">
              <a:buFont typeface="Arial" panose="020B0604020202020204" pitchFamily="34" charset="0"/>
              <a:buChar char="•"/>
            </a:pPr>
            <a:r>
              <a:rPr lang="en-AU" dirty="0">
                <a:solidFill>
                  <a:prstClr val="black"/>
                </a:solidFill>
              </a:rPr>
              <a:t>Prevention and treatment for sexually transmitted infections (STIs)</a:t>
            </a:r>
          </a:p>
          <a:p>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2</a:t>
            </a:fld>
            <a:endParaRPr lang="en-US"/>
          </a:p>
        </p:txBody>
      </p:sp>
    </p:spTree>
    <p:extLst>
      <p:ext uri="{BB962C8B-B14F-4D97-AF65-F5344CB8AC3E}">
        <p14:creationId xmlns:p14="http://schemas.microsoft.com/office/powerpoint/2010/main" val="712966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To practise clinical decision-making on treatment for rape/sexual assault survivors</a:t>
            </a:r>
          </a:p>
          <a:p>
            <a:endParaRPr lang="en-AU" dirty="0"/>
          </a:p>
          <a:p>
            <a:r>
              <a:rPr lang="en-AU" dirty="0"/>
              <a:t>Time: 30 minutes (20 minutes discussion, 10 minutes feedback)</a:t>
            </a:r>
          </a:p>
          <a:p>
            <a:endParaRPr lang="en-AU" dirty="0"/>
          </a:p>
          <a:p>
            <a:r>
              <a:rPr lang="en-AU" dirty="0"/>
              <a:t>Instructions:</a:t>
            </a:r>
          </a:p>
          <a:p>
            <a:r>
              <a:rPr lang="en-AU" dirty="0"/>
              <a:t>1. Break into groups of 3-5 people (or this can be done together as a large group)</a:t>
            </a:r>
          </a:p>
          <a:p>
            <a:r>
              <a:rPr lang="en-AU" dirty="0"/>
              <a:t>2. Read the case study (in the handouts)</a:t>
            </a:r>
          </a:p>
          <a:p>
            <a:r>
              <a:rPr lang="en-AU" dirty="0"/>
              <a:t>3. As a group, discuss what treatment should be offered and write down why in the boxes provided</a:t>
            </a:r>
          </a:p>
          <a:p>
            <a:r>
              <a:rPr lang="en-AU" dirty="0"/>
              <a:t>4. Each group should feedback one or two of their responses to class (see suggested answers in facilitator’s handout)</a:t>
            </a:r>
          </a:p>
          <a:p>
            <a:endParaRPr lang="en-AU" dirty="0"/>
          </a:p>
        </p:txBody>
      </p:sp>
      <p:sp>
        <p:nvSpPr>
          <p:cNvPr id="4" name="Slide Number Placeholder 3"/>
          <p:cNvSpPr>
            <a:spLocks noGrp="1"/>
          </p:cNvSpPr>
          <p:nvPr>
            <p:ph type="sldNum" sz="quarter" idx="5"/>
          </p:nvPr>
        </p:nvSpPr>
        <p:spPr/>
        <p:txBody>
          <a:bodyPr/>
          <a:lstStyle/>
          <a:p>
            <a:fld id="{8A7C041F-76E3-4B40-8B96-70A9DCD8F930}" type="slidenum">
              <a:rPr lang="en-US" smtClean="0"/>
              <a:t>11</a:t>
            </a:fld>
            <a:endParaRPr lang="en-US"/>
          </a:p>
        </p:txBody>
      </p:sp>
    </p:spTree>
    <p:extLst>
      <p:ext uri="{BB962C8B-B14F-4D97-AF65-F5344CB8AC3E}">
        <p14:creationId xmlns:p14="http://schemas.microsoft.com/office/powerpoint/2010/main" val="2646519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Care for children and adolescents who have been sexually assaulted is the same as above, but there are additional considerations when providing information, treatment and support</a:t>
            </a:r>
          </a:p>
          <a:p>
            <a:pPr marL="171450" indent="-171450">
              <a:buFont typeface="Arial" panose="020B0604020202020204" pitchFamily="34" charset="0"/>
              <a:buChar char="•"/>
            </a:pPr>
            <a:r>
              <a:rPr lang="en-AU" dirty="0"/>
              <a:t>Children who have experienced sexual abuse may have more barriers knowing where to get help and accessing care, they may be very fearful, their safety may be at risk, and they may face significant discrimination and ongoing stigma</a:t>
            </a:r>
          </a:p>
          <a:p>
            <a:pPr marL="171450" indent="-171450">
              <a:buFont typeface="Arial" panose="020B0604020202020204" pitchFamily="34" charset="0"/>
              <a:buChar char="•"/>
            </a:pPr>
            <a:r>
              <a:rPr lang="en-AU" dirty="0"/>
              <a:t>Take time to build rapport and ask about their worries or concerns and answer all questions, providing reassurance that you are here to help them </a:t>
            </a:r>
          </a:p>
          <a:p>
            <a:pPr marL="171450" indent="-171450">
              <a:buFont typeface="Arial" panose="020B0604020202020204" pitchFamily="34" charset="0"/>
              <a:buChar char="•"/>
            </a:pPr>
            <a:r>
              <a:rPr lang="en-AU" dirty="0"/>
              <a:t>You should provide age-appropriate information to the child and their non-offending care giver about what investigations will be done, what treatments will be offered and the process of collecting information and reporting to authorities</a:t>
            </a:r>
          </a:p>
          <a:p>
            <a:pPr marL="171450" indent="-171450">
              <a:buFont typeface="Arial" panose="020B0604020202020204" pitchFamily="34" charset="0"/>
              <a:buChar char="•"/>
            </a:pPr>
            <a:r>
              <a:rPr lang="en-AU" dirty="0"/>
              <a:t>Minimise the need for the child to go to many different providers for care or treatment and ensure they are accompanied by their care-giver within the health facility</a:t>
            </a:r>
          </a:p>
          <a:p>
            <a:pPr marL="171450" indent="-171450">
              <a:buFont typeface="Arial" panose="020B0604020202020204" pitchFamily="34" charset="0"/>
              <a:buChar char="•"/>
            </a:pPr>
            <a:r>
              <a:rPr lang="en-AU" dirty="0"/>
              <a:t>It is mandatory to report child sexual abuse in Timor-Leste and this should be explained carefully to the child and non-offending care giver, while reassuring them their safety will be prioritised </a:t>
            </a:r>
          </a:p>
        </p:txBody>
      </p:sp>
      <p:sp>
        <p:nvSpPr>
          <p:cNvPr id="4" name="Slide Number Placeholder 3"/>
          <p:cNvSpPr>
            <a:spLocks noGrp="1"/>
          </p:cNvSpPr>
          <p:nvPr>
            <p:ph type="sldNum" sz="quarter" idx="5"/>
          </p:nvPr>
        </p:nvSpPr>
        <p:spPr/>
        <p:txBody>
          <a:bodyPr/>
          <a:lstStyle/>
          <a:p>
            <a:fld id="{8A7C041F-76E3-4B40-8B96-70A9DCD8F930}" type="slidenum">
              <a:rPr lang="en-US" smtClean="0"/>
              <a:t>12</a:t>
            </a:fld>
            <a:endParaRPr lang="en-US"/>
          </a:p>
        </p:txBody>
      </p:sp>
    </p:spTree>
    <p:extLst>
      <p:ext uri="{BB962C8B-B14F-4D97-AF65-F5344CB8AC3E}">
        <p14:creationId xmlns:p14="http://schemas.microsoft.com/office/powerpoint/2010/main" val="1334407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To conduct a case review of child sexual assault</a:t>
            </a:r>
            <a:r>
              <a:rPr lang="en-AU" baseline="0" dirty="0"/>
              <a:t> and examine how to provide support for child victims</a:t>
            </a:r>
          </a:p>
          <a:p>
            <a:endParaRPr lang="en-AU" baseline="0" dirty="0"/>
          </a:p>
          <a:p>
            <a:r>
              <a:rPr lang="en-AU" baseline="0" dirty="0"/>
              <a:t>Time: 30 minutes (20 minutes discussion, 10 minutes feedback)</a:t>
            </a:r>
          </a:p>
          <a:p>
            <a:endParaRPr lang="en-AU" baseline="0" dirty="0"/>
          </a:p>
          <a:p>
            <a:r>
              <a:rPr lang="en-AU" dirty="0"/>
              <a:t>Instructions:</a:t>
            </a:r>
          </a:p>
          <a:p>
            <a:pPr marL="228600" indent="-228600">
              <a:buAutoNum type="arabicPeriod"/>
            </a:pPr>
            <a:r>
              <a:rPr lang="en-AU" dirty="0"/>
              <a:t>Break into groups of 3-5 people (or this can be done together as a</a:t>
            </a:r>
            <a:r>
              <a:rPr lang="en-AU" baseline="0" dirty="0"/>
              <a:t> large group)</a:t>
            </a:r>
            <a:endParaRPr lang="en-AU" dirty="0"/>
          </a:p>
          <a:p>
            <a:pPr marL="228600" indent="-228600">
              <a:buAutoNum type="arabicPeriod"/>
            </a:pPr>
            <a:r>
              <a:rPr lang="en-AU" dirty="0"/>
              <a:t>Read</a:t>
            </a:r>
            <a:r>
              <a:rPr lang="en-AU" baseline="0" dirty="0"/>
              <a:t> the case history of Julia (in the handouts)</a:t>
            </a:r>
          </a:p>
          <a:p>
            <a:pPr marL="228600" indent="-228600">
              <a:buAutoNum type="arabicPeriod"/>
            </a:pPr>
            <a:r>
              <a:rPr lang="en-AU" baseline="0" dirty="0"/>
              <a:t>As a group, come up with responses to the following questions </a:t>
            </a:r>
          </a:p>
          <a:p>
            <a:r>
              <a:rPr lang="en-AU" sz="1200" kern="1200" dirty="0">
                <a:solidFill>
                  <a:schemeClr val="tx1"/>
                </a:solidFill>
                <a:effectLst/>
                <a:latin typeface="+mn-lt"/>
                <a:ea typeface="+mn-ea"/>
                <a:cs typeface="+mn-cs"/>
              </a:rPr>
              <a:t>	a.</a:t>
            </a:r>
            <a:r>
              <a:rPr lang="en-AU" sz="1200" kern="1200" baseline="0" dirty="0">
                <a:solidFill>
                  <a:schemeClr val="tx1"/>
                </a:solidFill>
                <a:effectLst/>
                <a:latin typeface="+mn-lt"/>
                <a:ea typeface="+mn-ea"/>
                <a:cs typeface="+mn-cs"/>
              </a:rPr>
              <a:t> </a:t>
            </a:r>
            <a:r>
              <a:rPr lang="en-AU" sz="1200" kern="1200" dirty="0">
                <a:solidFill>
                  <a:schemeClr val="tx1"/>
                </a:solidFill>
                <a:effectLst/>
                <a:latin typeface="+mn-lt"/>
                <a:ea typeface="+mn-ea"/>
                <a:cs typeface="+mn-cs"/>
              </a:rPr>
              <a:t>Is the health worker right to say a crime of child sexual abuse has been committed?</a:t>
            </a:r>
          </a:p>
          <a:p>
            <a:r>
              <a:rPr lang="en-AU" sz="1200" kern="1200" dirty="0">
                <a:solidFill>
                  <a:schemeClr val="tx1"/>
                </a:solidFill>
                <a:effectLst/>
                <a:latin typeface="+mn-lt"/>
                <a:ea typeface="+mn-ea"/>
                <a:cs typeface="+mn-cs"/>
              </a:rPr>
              <a:t>	b. What should the health worker do next?</a:t>
            </a:r>
          </a:p>
          <a:p>
            <a:r>
              <a:rPr lang="en-AU" sz="1200" kern="1200" dirty="0">
                <a:solidFill>
                  <a:schemeClr val="tx1"/>
                </a:solidFill>
                <a:effectLst/>
                <a:latin typeface="+mn-lt"/>
                <a:ea typeface="+mn-ea"/>
                <a:cs typeface="+mn-cs"/>
              </a:rPr>
              <a:t>	c.</a:t>
            </a:r>
            <a:r>
              <a:rPr lang="en-AU" sz="1200" kern="1200" baseline="0" dirty="0">
                <a:solidFill>
                  <a:schemeClr val="tx1"/>
                </a:solidFill>
                <a:effectLst/>
                <a:latin typeface="+mn-lt"/>
                <a:ea typeface="+mn-ea"/>
                <a:cs typeface="+mn-cs"/>
              </a:rPr>
              <a:t> </a:t>
            </a:r>
            <a:r>
              <a:rPr lang="en-AU" sz="1200" kern="1200" dirty="0">
                <a:solidFill>
                  <a:schemeClr val="tx1"/>
                </a:solidFill>
                <a:effectLst/>
                <a:latin typeface="+mn-lt"/>
                <a:ea typeface="+mn-ea"/>
                <a:cs typeface="+mn-cs"/>
              </a:rPr>
              <a:t>Should the health worker report the situation to the police if the parents refuse to file charges?</a:t>
            </a:r>
          </a:p>
          <a:p>
            <a:r>
              <a:rPr lang="en-AU" sz="1200" kern="1200" dirty="0">
                <a:solidFill>
                  <a:schemeClr val="tx1"/>
                </a:solidFill>
                <a:effectLst/>
                <a:latin typeface="+mn-lt"/>
                <a:ea typeface="+mn-ea"/>
                <a:cs typeface="+mn-cs"/>
              </a:rPr>
              <a:t>	d. If Julia had not told the health worker about her uncle, what should the health worker have done?</a:t>
            </a:r>
          </a:p>
          <a:p>
            <a:r>
              <a:rPr lang="en-AU" sz="1200" kern="1200" dirty="0">
                <a:solidFill>
                  <a:schemeClr val="tx1"/>
                </a:solidFill>
                <a:effectLst/>
                <a:latin typeface="+mn-lt"/>
                <a:ea typeface="+mn-ea"/>
                <a:cs typeface="+mn-cs"/>
              </a:rPr>
              <a:t>	e.</a:t>
            </a:r>
            <a:r>
              <a:rPr lang="en-AU" sz="1200" kern="1200" baseline="0" dirty="0">
                <a:solidFill>
                  <a:schemeClr val="tx1"/>
                </a:solidFill>
                <a:effectLst/>
                <a:latin typeface="+mn-lt"/>
                <a:ea typeface="+mn-ea"/>
                <a:cs typeface="+mn-cs"/>
              </a:rPr>
              <a:t> </a:t>
            </a:r>
            <a:r>
              <a:rPr lang="en-AU" sz="1200" kern="1200" dirty="0">
                <a:solidFill>
                  <a:schemeClr val="tx1"/>
                </a:solidFill>
                <a:effectLst/>
                <a:latin typeface="+mn-lt"/>
                <a:ea typeface="+mn-ea"/>
                <a:cs typeface="+mn-cs"/>
              </a:rPr>
              <a:t>How can Julia be supported?</a:t>
            </a:r>
          </a:p>
          <a:p>
            <a:r>
              <a:rPr lang="en-AU" sz="1200" kern="1200" dirty="0">
                <a:solidFill>
                  <a:schemeClr val="tx1"/>
                </a:solidFill>
                <a:effectLst/>
                <a:latin typeface="+mn-lt"/>
                <a:ea typeface="+mn-ea"/>
                <a:cs typeface="+mn-cs"/>
              </a:rPr>
              <a:t>	f. How can Julia’s mother be supported?</a:t>
            </a:r>
          </a:p>
          <a:p>
            <a:r>
              <a:rPr lang="en-AU" sz="1200" kern="1200" dirty="0">
                <a:solidFill>
                  <a:schemeClr val="tx1"/>
                </a:solidFill>
                <a:effectLst/>
                <a:latin typeface="+mn-lt"/>
                <a:ea typeface="+mn-ea"/>
                <a:cs typeface="+mn-cs"/>
              </a:rPr>
              <a:t>	g.</a:t>
            </a:r>
            <a:r>
              <a:rPr lang="en-AU" sz="1200" kern="1200" baseline="0" dirty="0">
                <a:solidFill>
                  <a:schemeClr val="tx1"/>
                </a:solidFill>
                <a:effectLst/>
                <a:latin typeface="+mn-lt"/>
                <a:ea typeface="+mn-ea"/>
                <a:cs typeface="+mn-cs"/>
              </a:rPr>
              <a:t> </a:t>
            </a:r>
            <a:r>
              <a:rPr lang="en-AU" sz="1200" kern="1200" dirty="0">
                <a:solidFill>
                  <a:schemeClr val="tx1"/>
                </a:solidFill>
                <a:effectLst/>
                <a:latin typeface="+mn-lt"/>
                <a:ea typeface="+mn-ea"/>
                <a:cs typeface="+mn-cs"/>
              </a:rPr>
              <a:t>What are the 2 most important messages that you found in this case history?</a:t>
            </a:r>
          </a:p>
          <a:p>
            <a:r>
              <a:rPr lang="en-AU" sz="1200" kern="1200" dirty="0">
                <a:solidFill>
                  <a:schemeClr val="tx1"/>
                </a:solidFill>
                <a:effectLst/>
                <a:latin typeface="+mn-lt"/>
                <a:ea typeface="+mn-ea"/>
                <a:cs typeface="+mn-cs"/>
              </a:rPr>
              <a:t>4. Feed back your responses to the larger group (see suggested</a:t>
            </a:r>
            <a:r>
              <a:rPr lang="en-AU" sz="1200" kern="1200" baseline="0" dirty="0">
                <a:solidFill>
                  <a:schemeClr val="tx1"/>
                </a:solidFill>
                <a:effectLst/>
                <a:latin typeface="+mn-lt"/>
                <a:ea typeface="+mn-ea"/>
                <a:cs typeface="+mn-cs"/>
              </a:rPr>
              <a:t> answers in the facilitator’s handout)</a:t>
            </a:r>
            <a:r>
              <a:rPr lang="en-AU" sz="1200" kern="1200" dirty="0">
                <a:solidFill>
                  <a:schemeClr val="tx1"/>
                </a:solidFill>
                <a:effectLst/>
                <a:latin typeface="+mn-lt"/>
                <a:ea typeface="+mn-ea"/>
                <a:cs typeface="+mn-cs"/>
              </a:rPr>
              <a:t>	</a:t>
            </a:r>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13</a:t>
            </a:fld>
            <a:endParaRPr lang="en-AU"/>
          </a:p>
        </p:txBody>
      </p:sp>
    </p:spTree>
    <p:extLst>
      <p:ext uri="{BB962C8B-B14F-4D97-AF65-F5344CB8AC3E}">
        <p14:creationId xmlns:p14="http://schemas.microsoft.com/office/powerpoint/2010/main" val="1981033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en-US" sz="1200" u="none" kern="1200" dirty="0">
                <a:solidFill>
                  <a:srgbClr val="008080"/>
                </a:solidFill>
                <a:effectLst/>
                <a:latin typeface="Times New Roman" panose="02020603050405020304" pitchFamily="18" charset="0"/>
                <a:ea typeface="+mn-ea"/>
                <a:cs typeface="Times New Roman" panose="02020603050405020304" pitchFamily="18" charset="0"/>
              </a:rPr>
              <a:t>If somebody has been sexually assaulted, they need immediate medical care and mental health support.</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US" sz="1200" u="none" kern="1200" dirty="0">
                <a:solidFill>
                  <a:srgbClr val="008080"/>
                </a:solidFill>
                <a:effectLst/>
                <a:latin typeface="Times New Roman" panose="02020603050405020304" pitchFamily="18" charset="0"/>
                <a:ea typeface="+mn-ea"/>
                <a:cs typeface="Times New Roman" panose="02020603050405020304" pitchFamily="18" charset="0"/>
              </a:rPr>
              <a:t>Health providers should know how to prevent HIV, STIs and unwanted pregnancy after sexual assault because they have a very serious impact on women’s lives.</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US" sz="1200" u="none" kern="1200" dirty="0">
                <a:solidFill>
                  <a:srgbClr val="008080"/>
                </a:solidFill>
                <a:effectLst/>
                <a:latin typeface="Times New Roman" panose="02020603050405020304" pitchFamily="18" charset="0"/>
                <a:ea typeface="+mn-ea"/>
                <a:cs typeface="Times New Roman" panose="02020603050405020304" pitchFamily="18" charset="0"/>
              </a:rPr>
              <a:t>Victims of sexual assault need ongoing emotional support. Encourage her to build on her strengths and link her with local support networks.</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US" sz="1200" u="none" kern="1200" dirty="0">
                <a:solidFill>
                  <a:srgbClr val="008080"/>
                </a:solidFill>
                <a:effectLst/>
                <a:latin typeface="Times New Roman" panose="02020603050405020304" pitchFamily="18" charset="0"/>
                <a:ea typeface="+mn-ea"/>
                <a:cs typeface="Times New Roman" panose="02020603050405020304" pitchFamily="18" charset="0"/>
              </a:rPr>
              <a:t>Children and their non-offending care-givers need extra help, paying particular attention to their safety and ongoing support for their wellbeing. </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AU" sz="1200" u="none" kern="1200" dirty="0">
                <a:solidFill>
                  <a:srgbClr val="008080"/>
                </a:solidFill>
                <a:effectLst/>
                <a:latin typeface="Times New Roman" panose="02020603050405020304" pitchFamily="18" charset="0"/>
                <a:ea typeface="+mn-ea"/>
                <a:cs typeface="Times New Roman" panose="02020603050405020304" pitchFamily="18" charset="0"/>
              </a:rPr>
              <a:t>If the victim is a child and the family refuses referral contact MSSI OPL, Police VPU or </a:t>
            </a:r>
            <a:r>
              <a:rPr lang="en-AU" sz="1200" u="none" kern="1200" dirty="0" err="1">
                <a:solidFill>
                  <a:srgbClr val="008080"/>
                </a:solidFill>
                <a:effectLst/>
                <a:latin typeface="Times New Roman" panose="02020603050405020304" pitchFamily="18" charset="0"/>
                <a:ea typeface="+mn-ea"/>
                <a:cs typeface="Times New Roman" panose="02020603050405020304" pitchFamily="18" charset="0"/>
              </a:rPr>
              <a:t>Fatin</a:t>
            </a:r>
            <a:r>
              <a:rPr lang="en-AU" sz="1200" u="none" kern="1200" dirty="0">
                <a:solidFill>
                  <a:srgbClr val="008080"/>
                </a:solidFill>
                <a:effectLst/>
                <a:latin typeface="Times New Roman" panose="02020603050405020304" pitchFamily="18" charset="0"/>
                <a:ea typeface="+mn-ea"/>
                <a:cs typeface="Times New Roman" panose="02020603050405020304" pitchFamily="18" charset="0"/>
              </a:rPr>
              <a:t> </a:t>
            </a:r>
            <a:r>
              <a:rPr lang="en-AU" sz="1200" u="none" kern="1200" dirty="0" err="1">
                <a:solidFill>
                  <a:srgbClr val="008080"/>
                </a:solidFill>
                <a:effectLst/>
                <a:latin typeface="Times New Roman" panose="02020603050405020304" pitchFamily="18" charset="0"/>
                <a:ea typeface="+mn-ea"/>
                <a:cs typeface="Times New Roman" panose="02020603050405020304" pitchFamily="18" charset="0"/>
              </a:rPr>
              <a:t>Hakmatek</a:t>
            </a:r>
            <a:endParaRPr lang="en-AU" sz="1200" u="none"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US" sz="1100" dirty="0">
                <a:effectLst/>
                <a:latin typeface="Times New Roman" panose="02020603050405020304" pitchFamily="18" charset="0"/>
                <a:ea typeface="News Gothic MT"/>
              </a:rPr>
              <a:t>Remember – learning how to respond to domestic violence, sexual assault and child abuse can be difficult,</a:t>
            </a:r>
            <a:r>
              <a:rPr lang="en-US" sz="1100" baseline="0" dirty="0">
                <a:effectLst/>
                <a:latin typeface="Times New Roman" panose="02020603050405020304" pitchFamily="18" charset="0"/>
                <a:ea typeface="News Gothic MT"/>
              </a:rPr>
              <a:t> but it gets easier with time.</a:t>
            </a:r>
            <a:r>
              <a:rPr lang="en-US" sz="1100" dirty="0">
                <a:effectLst/>
                <a:latin typeface="Times New Roman" panose="02020603050405020304" pitchFamily="18" charset="0"/>
                <a:ea typeface="News Gothic MT"/>
              </a:rPr>
              <a:t> If you are experiencing any distress you can come and talk to me after class or you can contact the services listed in the referral handout.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AU" sz="1100" baseline="0" dirty="0"/>
              <a:t>Complete the reading in preparation for next week “Executive summary Midwives Against Violence report” (found in the list of readings)</a:t>
            </a:r>
          </a:p>
          <a:p>
            <a:pPr marL="0" lvl="0" indent="0">
              <a:spcAft>
                <a:spcPts val="0"/>
              </a:spcAft>
              <a:buFont typeface="Symbol" panose="05050102010706020507" pitchFamily="18" charset="2"/>
              <a:buNone/>
            </a:pPr>
            <a:endParaRPr lang="en-US" sz="1100" dirty="0">
              <a:effectLst/>
              <a:latin typeface="Times New Roman" panose="02020603050405020304" pitchFamily="18" charset="0"/>
              <a:ea typeface="News Gothic MT"/>
            </a:endParaRPr>
          </a:p>
          <a:p>
            <a:pPr marL="342900" lvl="0" indent="-342900">
              <a:spcAft>
                <a:spcPts val="0"/>
              </a:spcAft>
              <a:buFont typeface="Symbol" panose="05050102010706020507" pitchFamily="18" charset="2"/>
              <a:buChar char=""/>
            </a:pP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14</a:t>
            </a:fld>
            <a:endParaRPr lang="en-US"/>
          </a:p>
        </p:txBody>
      </p:sp>
    </p:spTree>
    <p:extLst>
      <p:ext uri="{BB962C8B-B14F-4D97-AF65-F5344CB8AC3E}">
        <p14:creationId xmlns:p14="http://schemas.microsoft.com/office/powerpoint/2010/main" val="1884115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Draw the student’s attention to the handout about the clinical pathway for sexual assault victims</a:t>
            </a:r>
          </a:p>
          <a:p>
            <a:pPr marL="171450" indent="-171450">
              <a:buFont typeface="Arial" panose="020B0604020202020204" pitchFamily="34" charset="0"/>
              <a:buChar char="•"/>
            </a:pPr>
            <a:r>
              <a:rPr lang="en-US" dirty="0"/>
              <a:t>Say</a:t>
            </a:r>
            <a:r>
              <a:rPr lang="en-US" baseline="0" dirty="0"/>
              <a:t> that the response to sexual assault is similar to that for domestic violence – providing first line care</a:t>
            </a:r>
          </a:p>
          <a:p>
            <a:pPr marL="171450" indent="-171450">
              <a:buFont typeface="Arial" panose="020B0604020202020204" pitchFamily="34" charset="0"/>
              <a:buChar char="•"/>
            </a:pPr>
            <a:r>
              <a:rPr lang="en-US" baseline="0" dirty="0"/>
              <a:t>Provide a s</a:t>
            </a:r>
            <a:r>
              <a:rPr lang="en-US" dirty="0"/>
              <a:t>upportive response (</a:t>
            </a:r>
            <a:r>
              <a:rPr lang="en-US" dirty="0" err="1"/>
              <a:t>ReLaSAuN</a:t>
            </a:r>
            <a:r>
              <a:rPr lang="en-US" dirty="0"/>
              <a:t>)</a:t>
            </a:r>
          </a:p>
          <a:p>
            <a:pPr marL="171450" indent="-171450">
              <a:buFont typeface="Arial" panose="020B0604020202020204" pitchFamily="34" charset="0"/>
              <a:buChar char="•"/>
            </a:pPr>
            <a:r>
              <a:rPr lang="en-US" dirty="0"/>
              <a:t>Treat physical injuries or refer to higher</a:t>
            </a:r>
            <a:r>
              <a:rPr lang="en-US" baseline="0" dirty="0"/>
              <a:t> level care</a:t>
            </a:r>
            <a:endParaRPr lang="en-US" dirty="0"/>
          </a:p>
          <a:p>
            <a:pPr marL="171450" indent="-171450">
              <a:buFont typeface="Arial" panose="020B0604020202020204" pitchFamily="34" charset="0"/>
              <a:buChar char="•"/>
            </a:pPr>
            <a:r>
              <a:rPr lang="en-US" dirty="0"/>
              <a:t>Assess HIV PEP needs (within 3 days). </a:t>
            </a:r>
          </a:p>
          <a:p>
            <a:pPr marL="171450" indent="-171450">
              <a:buFont typeface="Arial" panose="020B0604020202020204" pitchFamily="34" charset="0"/>
              <a:buChar char="•"/>
            </a:pPr>
            <a:r>
              <a:rPr lang="en-US" dirty="0"/>
              <a:t>Assess emergency contraceptive needs and provide</a:t>
            </a:r>
            <a:r>
              <a:rPr lang="en-US" baseline="0" dirty="0"/>
              <a:t> or refer to Marie Stopes </a:t>
            </a:r>
            <a:r>
              <a:rPr lang="en-US" dirty="0"/>
              <a:t>(within 5 days)</a:t>
            </a:r>
          </a:p>
          <a:p>
            <a:pPr marL="171450" indent="-171450">
              <a:buFont typeface="Arial" panose="020B0604020202020204" pitchFamily="34" charset="0"/>
              <a:buChar char="•"/>
            </a:pPr>
            <a:r>
              <a:rPr lang="en-US" dirty="0"/>
              <a:t>Provide STI prophylaxis/treatment if necessary (or refer if unable to provide)</a:t>
            </a:r>
          </a:p>
          <a:p>
            <a:pPr marL="171450" indent="-171450">
              <a:buFont typeface="Arial" panose="020B0604020202020204" pitchFamily="34" charset="0"/>
              <a:buChar char="•"/>
            </a:pPr>
            <a:r>
              <a:rPr lang="en-US" dirty="0"/>
              <a:t>Assess her need for mental health support; do an</a:t>
            </a:r>
            <a:r>
              <a:rPr lang="en-US" baseline="0" dirty="0"/>
              <a:t> </a:t>
            </a:r>
            <a:r>
              <a:rPr lang="en-US" dirty="0"/>
              <a:t>assessment for self-harm</a:t>
            </a:r>
          </a:p>
          <a:p>
            <a:pPr marL="171450" indent="-171450">
              <a:buFont typeface="Arial" panose="020B0604020202020204" pitchFamily="34" charset="0"/>
              <a:buChar char="•"/>
            </a:pPr>
            <a:r>
              <a:rPr lang="en-US" dirty="0"/>
              <a:t>Provide her with written information on coping strategies for dealing with anxiety/stress if this is helpful. </a:t>
            </a:r>
          </a:p>
          <a:p>
            <a:pPr marL="171450" indent="-171450">
              <a:buFont typeface="Arial" panose="020B0604020202020204" pitchFamily="34" charset="0"/>
              <a:buChar char="•"/>
            </a:pPr>
            <a:r>
              <a:rPr lang="en-US" dirty="0"/>
              <a:t>Provide warm referrals to other services she may need</a:t>
            </a:r>
          </a:p>
          <a:p>
            <a:pPr marL="171450" indent="-171450">
              <a:buFont typeface="Arial" panose="020B0604020202020204" pitchFamily="34" charset="0"/>
              <a:buChar char="•"/>
            </a:pPr>
            <a:r>
              <a:rPr lang="en-US" dirty="0"/>
              <a:t>Follow-up with her by making an appointment for ongoing care and support</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8297C7-F619-C240-9AE9-06FE0B74F1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084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AU" sz="2400" dirty="0"/>
              <a:t>Immediately refer patients with life-threatening or severe conditions for emergency treatment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2400" dirty="0"/>
              <a:t>Ask</a:t>
            </a:r>
            <a:r>
              <a:rPr lang="en-AU" sz="2400" baseline="0" dirty="0"/>
              <a:t> students what they would regard as serious or life threatening conditions? </a:t>
            </a:r>
            <a:r>
              <a:rPr lang="en-AU" sz="2400" dirty="0"/>
              <a:t>The</a:t>
            </a:r>
            <a:r>
              <a:rPr lang="en-AU" sz="2400" baseline="0" dirty="0"/>
              <a:t> following are some signs of c</a:t>
            </a:r>
            <a:r>
              <a:rPr lang="en-AU" sz="2400" dirty="0"/>
              <a:t>omplications that may require urgent hospital care:</a:t>
            </a:r>
          </a:p>
          <a:p>
            <a:pPr marL="800100" lvl="1" indent="-342900">
              <a:buFont typeface="Arial" panose="020B0604020202020204" pitchFamily="34" charset="0"/>
              <a:buChar char="•"/>
            </a:pPr>
            <a:r>
              <a:rPr lang="en-AU" sz="2400" dirty="0"/>
              <a:t>Extensive injury (especially</a:t>
            </a:r>
            <a:r>
              <a:rPr lang="en-AU" sz="2400" baseline="0" dirty="0"/>
              <a:t> </a:t>
            </a:r>
            <a:r>
              <a:rPr lang="en-AU" sz="2400" dirty="0"/>
              <a:t>to genital region, head, chest, abdomen)</a:t>
            </a:r>
          </a:p>
          <a:p>
            <a:pPr marL="800100" lvl="1" indent="-342900">
              <a:buFont typeface="Arial" panose="020B0604020202020204" pitchFamily="34" charset="0"/>
              <a:buChar char="•"/>
            </a:pPr>
            <a:r>
              <a:rPr lang="en-AU" sz="2400" dirty="0"/>
              <a:t>Neurological deficits (e.g. cannot speak, problems walking)</a:t>
            </a:r>
          </a:p>
          <a:p>
            <a:pPr marL="800100" lvl="1" indent="-342900">
              <a:buFont typeface="Arial" panose="020B0604020202020204" pitchFamily="34" charset="0"/>
              <a:buChar char="•"/>
            </a:pPr>
            <a:r>
              <a:rPr lang="en-AU" sz="2400" dirty="0"/>
              <a:t>Respiratory distress (e.g.</a:t>
            </a:r>
            <a:r>
              <a:rPr lang="en-AU" sz="2400" baseline="0" dirty="0"/>
              <a:t> trouble breathing)</a:t>
            </a:r>
            <a:endParaRPr lang="en-AU" sz="2400" dirty="0"/>
          </a:p>
          <a:p>
            <a:pPr marL="800100" lvl="1" indent="-342900">
              <a:buFont typeface="Arial" panose="020B0604020202020204" pitchFamily="34" charset="0"/>
              <a:buChar char="•"/>
            </a:pPr>
            <a:r>
              <a:rPr lang="en-AU" sz="2400" dirty="0"/>
              <a:t>Swelling of joints on one side of the body (sepsis, arthritis)</a:t>
            </a:r>
          </a:p>
          <a:p>
            <a:pPr marL="342900" lvl="0" indent="-342900">
              <a:buFont typeface="Arial" panose="020B0604020202020204" pitchFamily="34" charset="0"/>
              <a:buChar char="•"/>
            </a:pPr>
            <a:r>
              <a:rPr lang="en-AU" sz="2400" dirty="0">
                <a:solidFill>
                  <a:prstClr val="black"/>
                </a:solidFill>
              </a:rPr>
              <a:t>Recent assault (sexual or physical) should be documented by an accredited medical forensic examiner (available in 9 district hospitals) if possible. If not, the health provider should document as best they can</a:t>
            </a:r>
            <a:r>
              <a:rPr lang="en-AU" sz="2400" baseline="0" dirty="0">
                <a:solidFill>
                  <a:prstClr val="black"/>
                </a:solidFill>
              </a:rPr>
              <a:t> and this will be covered later in the session.</a:t>
            </a:r>
            <a:endParaRPr lang="en-AU" sz="2400" dirty="0">
              <a:solidFill>
                <a:prstClr val="black"/>
              </a:solidFill>
            </a:endParaRP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4</a:t>
            </a:fld>
            <a:endParaRPr lang="en-US"/>
          </a:p>
        </p:txBody>
      </p:sp>
    </p:spTree>
    <p:extLst>
      <p:ext uri="{BB962C8B-B14F-4D97-AF65-F5344CB8AC3E}">
        <p14:creationId xmlns:p14="http://schemas.microsoft.com/office/powerpoint/2010/main" val="2136043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sz="2400" dirty="0"/>
              <a:t>There is increased risk of HIV following sexual assault if there was:</a:t>
            </a:r>
          </a:p>
          <a:p>
            <a:pPr marL="800100" lvl="1" indent="-342900">
              <a:buFont typeface="Arial" panose="020B0604020202020204" pitchFamily="34" charset="0"/>
              <a:buChar char="•"/>
            </a:pPr>
            <a:r>
              <a:rPr lang="en-US" sz="2400" dirty="0"/>
              <a:t>Forced sex in the anus</a:t>
            </a:r>
          </a:p>
          <a:p>
            <a:pPr marL="800100" lvl="1" indent="-342900">
              <a:buFont typeface="Arial" panose="020B0604020202020204" pitchFamily="34" charset="0"/>
              <a:buChar char="•"/>
            </a:pPr>
            <a:r>
              <a:rPr lang="en-US" sz="2400" dirty="0"/>
              <a:t>Vaginal or anal trauma</a:t>
            </a:r>
          </a:p>
          <a:p>
            <a:pPr marL="800100" lvl="1" indent="-342900">
              <a:buFont typeface="Arial" panose="020B0604020202020204" pitchFamily="34" charset="0"/>
              <a:buChar char="•"/>
            </a:pPr>
            <a:r>
              <a:rPr lang="en-US" sz="2400" dirty="0"/>
              <a:t>Ejaculation inside the body</a:t>
            </a:r>
          </a:p>
          <a:p>
            <a:pPr marL="800100" lvl="1" indent="-342900">
              <a:buFont typeface="Arial" panose="020B0604020202020204" pitchFamily="34" charset="0"/>
              <a:buChar char="•"/>
            </a:pPr>
            <a:r>
              <a:rPr lang="en-US" sz="2400" dirty="0"/>
              <a:t>Many perpetrators</a:t>
            </a:r>
          </a:p>
          <a:p>
            <a:pPr marL="800100" lvl="1" indent="-342900">
              <a:buFont typeface="Arial" panose="020B0604020202020204" pitchFamily="34" charset="0"/>
              <a:buChar char="•"/>
            </a:pPr>
            <a:r>
              <a:rPr lang="en-US" sz="2400" dirty="0"/>
              <a:t>If</a:t>
            </a:r>
            <a:r>
              <a:rPr lang="en-US" sz="2400" baseline="0" dirty="0"/>
              <a:t> you know or suspect the perpetrator visits sex workers or engages in other forms of transactional sex</a:t>
            </a:r>
            <a:endParaRPr lang="en-US" sz="2400" dirty="0"/>
          </a:p>
          <a:p>
            <a:pPr marL="800100" lvl="1" indent="-342900">
              <a:buFont typeface="Arial" panose="020B0604020202020204" pitchFamily="34" charset="0"/>
              <a:buChar char="•"/>
            </a:pPr>
            <a:r>
              <a:rPr lang="en-US" sz="2400" dirty="0"/>
              <a:t>The perpetrator is from a country with high HIV prevalence (e.g. Africa, Cambodia, Thailand, PNG, Myanmar, India, Caribbean, Ukraine, Estonia, Latvia) </a:t>
            </a:r>
          </a:p>
          <a:p>
            <a:pPr marL="342900" lvl="0" indent="-342900">
              <a:buFont typeface="Arial" panose="020B0604020202020204" pitchFamily="34" charset="0"/>
              <a:buChar char="•"/>
            </a:pPr>
            <a:r>
              <a:rPr lang="en-US" sz="2400" dirty="0">
                <a:solidFill>
                  <a:prstClr val="black"/>
                </a:solidFill>
              </a:rPr>
              <a:t>Prevention medication must be started within 3 days (72 hours) of the assault</a:t>
            </a:r>
          </a:p>
          <a:p>
            <a:pPr marL="342900" lvl="0" indent="-342900">
              <a:buFont typeface="Arial" panose="020B0604020202020204" pitchFamily="34" charset="0"/>
              <a:buChar char="•"/>
            </a:pPr>
            <a:r>
              <a:rPr lang="en-US" sz="2400" dirty="0">
                <a:solidFill>
                  <a:prstClr val="black"/>
                </a:solidFill>
              </a:rPr>
              <a:t>If</a:t>
            </a:r>
            <a:r>
              <a:rPr lang="en-US" sz="2400" baseline="0" dirty="0">
                <a:solidFill>
                  <a:prstClr val="black"/>
                </a:solidFill>
              </a:rPr>
              <a:t> there is a risk of HIV, it is very important to get prophylaxis by r</a:t>
            </a:r>
            <a:r>
              <a:rPr lang="en-US" sz="2400" dirty="0">
                <a:solidFill>
                  <a:prstClr val="black"/>
                </a:solidFill>
              </a:rPr>
              <a:t>eferring her to an HIV doctor or HIV focal point (at</a:t>
            </a:r>
            <a:r>
              <a:rPr lang="en-US" sz="2400" baseline="0" dirty="0">
                <a:solidFill>
                  <a:prstClr val="black"/>
                </a:solidFill>
              </a:rPr>
              <a:t> the National Hospital, VCT clinic in district hospitals, </a:t>
            </a:r>
            <a:r>
              <a:rPr lang="en-US" sz="2400" baseline="0" dirty="0" err="1">
                <a:solidFill>
                  <a:prstClr val="black"/>
                </a:solidFill>
              </a:rPr>
              <a:t>Bairo</a:t>
            </a:r>
            <a:r>
              <a:rPr lang="en-US" sz="2400" baseline="0" dirty="0">
                <a:solidFill>
                  <a:prstClr val="black"/>
                </a:solidFill>
              </a:rPr>
              <a:t> </a:t>
            </a:r>
            <a:r>
              <a:rPr lang="en-US" sz="2400" baseline="0" dirty="0" err="1">
                <a:solidFill>
                  <a:prstClr val="black"/>
                </a:solidFill>
              </a:rPr>
              <a:t>Pite</a:t>
            </a:r>
            <a:r>
              <a:rPr lang="en-US" sz="2400" baseline="0" dirty="0">
                <a:solidFill>
                  <a:prstClr val="black"/>
                </a:solidFill>
              </a:rPr>
              <a:t> Clinic or</a:t>
            </a:r>
            <a:r>
              <a:rPr lang="en-US" sz="2400" dirty="0">
                <a:solidFill>
                  <a:prstClr val="black"/>
                </a:solidFill>
              </a:rPr>
              <a:t> Marie Stopes)</a:t>
            </a:r>
          </a:p>
          <a:p>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5</a:t>
            </a:fld>
            <a:endParaRPr lang="en-US"/>
          </a:p>
        </p:txBody>
      </p:sp>
    </p:spTree>
    <p:extLst>
      <p:ext uri="{BB962C8B-B14F-4D97-AF65-F5344CB8AC3E}">
        <p14:creationId xmlns:p14="http://schemas.microsoft.com/office/powerpoint/2010/main" val="16607976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Emergency contraception can delay</a:t>
            </a:r>
            <a:r>
              <a:rPr lang="en-US" sz="1200" baseline="0" dirty="0"/>
              <a:t> ovulation and prevent unwanted pregnancies after assault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Can be taken up to 5 days after the assault, most effective immediately after the assault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aseline="0" dirty="0"/>
              <a:t>It should be offered to women when they don’t know whether they are pregnant or not</a:t>
            </a:r>
            <a:r>
              <a:rPr lang="en-US" sz="1200" dirty="0"/>
              <a:t> </a:t>
            </a:r>
            <a:endParaRPr lang="en-US" sz="1200" baseline="0" dirty="0"/>
          </a:p>
          <a:p>
            <a:pPr marL="171450" indent="-171450">
              <a:buFont typeface="Arial" panose="020B0604020202020204" pitchFamily="34" charset="0"/>
              <a:buChar char="•"/>
            </a:pPr>
            <a:r>
              <a:rPr lang="en-US" sz="1200" dirty="0"/>
              <a:t>If the woman is already pregnant (the embryo</a:t>
            </a:r>
            <a:r>
              <a:rPr lang="en-US" sz="1200" baseline="0" dirty="0"/>
              <a:t> has already implanted in the uterus)</a:t>
            </a:r>
            <a:r>
              <a:rPr lang="en-US" sz="1200" dirty="0"/>
              <a:t>,</a:t>
            </a:r>
            <a:r>
              <a:rPr lang="en-US" sz="1200" baseline="0" dirty="0"/>
              <a:t> </a:t>
            </a:r>
            <a:r>
              <a:rPr lang="en-US" sz="1200" dirty="0"/>
              <a:t>it does not cause an abortion or stop an existing pregnancy.</a:t>
            </a:r>
            <a:r>
              <a:rPr lang="en-US" sz="1200" baseline="0" dirty="0"/>
              <a:t> It does not</a:t>
            </a:r>
            <a:r>
              <a:rPr lang="en-US" sz="1200" dirty="0"/>
              <a:t> cause harm to a developing embryo</a:t>
            </a:r>
          </a:p>
          <a:p>
            <a:pPr marL="171450" indent="-171450">
              <a:buFont typeface="Arial" panose="020B0604020202020204" pitchFamily="34" charset="0"/>
              <a:buChar char="•"/>
            </a:pPr>
            <a:r>
              <a:rPr lang="en-US" sz="1200" dirty="0"/>
              <a:t>Assessment should consider current use of contraception, whether a condom was used during</a:t>
            </a:r>
            <a:r>
              <a:rPr lang="en-US" sz="1200" baseline="0" dirty="0"/>
              <a:t> the assault </a:t>
            </a:r>
            <a:r>
              <a:rPr lang="en-US" sz="1200" dirty="0"/>
              <a:t>and whether there was ejaculation inside the vagina</a:t>
            </a:r>
          </a:p>
          <a:p>
            <a:pPr marL="171450" indent="-171450">
              <a:buFont typeface="Arial" panose="020B0604020202020204" pitchFamily="34" charset="0"/>
              <a:buChar char="•"/>
            </a:pPr>
            <a:r>
              <a:rPr lang="en-US" sz="1200" dirty="0"/>
              <a:t>If emergency contraception is unavailable at the CHC, refer her to PRADET’s </a:t>
            </a:r>
            <a:r>
              <a:rPr lang="en-US" sz="1200" dirty="0" err="1"/>
              <a:t>Fatin</a:t>
            </a:r>
            <a:r>
              <a:rPr lang="en-US" sz="1200" dirty="0"/>
              <a:t> </a:t>
            </a:r>
            <a:r>
              <a:rPr lang="en-US" sz="1200" dirty="0" err="1"/>
              <a:t>Hakmatek</a:t>
            </a:r>
            <a:r>
              <a:rPr lang="en-US" sz="1200" dirty="0"/>
              <a:t> in Dili</a:t>
            </a:r>
            <a:r>
              <a:rPr lang="en-US" sz="1200" baseline="0" dirty="0"/>
              <a:t> or the districts, the district referral hospitals, </a:t>
            </a:r>
            <a:r>
              <a:rPr lang="en-US" sz="1200" dirty="0"/>
              <a:t>or Marie Stopes   </a:t>
            </a:r>
          </a:p>
          <a:p>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6</a:t>
            </a:fld>
            <a:endParaRPr lang="en-US"/>
          </a:p>
        </p:txBody>
      </p:sp>
    </p:spTree>
    <p:extLst>
      <p:ext uri="{BB962C8B-B14F-4D97-AF65-F5344CB8AC3E}">
        <p14:creationId xmlns:p14="http://schemas.microsoft.com/office/powerpoint/2010/main" val="2831361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sz="1200" dirty="0"/>
              <a:t>Common Sexually Transmitted Infections (</a:t>
            </a:r>
            <a:r>
              <a:rPr lang="en-AU" sz="1200" dirty="0" err="1"/>
              <a:t>STIs</a:t>
            </a:r>
            <a:r>
              <a:rPr lang="en-AU" sz="1200" dirty="0"/>
              <a:t>) are Chlamydia, </a:t>
            </a:r>
            <a:r>
              <a:rPr lang="en-AU" sz="1200" dirty="0" err="1"/>
              <a:t>Gonorrhea</a:t>
            </a:r>
            <a:r>
              <a:rPr lang="en-AU" sz="1200" dirty="0"/>
              <a:t> and </a:t>
            </a:r>
            <a:r>
              <a:rPr lang="en-AU" sz="1200" dirty="0" err="1"/>
              <a:t>Trichomoniasis</a:t>
            </a:r>
            <a:endParaRPr lang="en-AU" sz="1200" dirty="0"/>
          </a:p>
          <a:p>
            <a:pPr marL="171450" indent="-171450">
              <a:buFont typeface="Arial" panose="020B0604020202020204" pitchFamily="34" charset="0"/>
              <a:buChar char="•"/>
            </a:pPr>
            <a:r>
              <a:rPr lang="en-AU" sz="1200" dirty="0"/>
              <a:t>Spread by vaginal, anal or oral sex with an infected person </a:t>
            </a:r>
          </a:p>
          <a:p>
            <a:pPr marL="171450" indent="-171450">
              <a:buFont typeface="Arial" panose="020B0604020202020204" pitchFamily="34" charset="0"/>
              <a:buChar char="•"/>
            </a:pPr>
            <a:r>
              <a:rPr lang="en-AU" sz="1200" dirty="0"/>
              <a:t>Symptoms include pain or burning during urination, yellowish or greenish discharge, itching, redness or soreness of the genitals, unusual smelling discharge</a:t>
            </a:r>
          </a:p>
          <a:p>
            <a:pPr marL="171450" indent="-171450">
              <a:buFont typeface="Arial" panose="020B0604020202020204" pitchFamily="34" charset="0"/>
              <a:buChar char="•"/>
            </a:pPr>
            <a:r>
              <a:rPr lang="en-AU" sz="1200" dirty="0"/>
              <a:t>Many women will not have any symptoms and may not know they are infected</a:t>
            </a:r>
          </a:p>
          <a:p>
            <a:pPr marL="171450" indent="-171450">
              <a:buFont typeface="Arial" panose="020B0604020202020204" pitchFamily="34" charset="0"/>
              <a:buChar char="•"/>
            </a:pPr>
            <a:r>
              <a:rPr lang="en-AU" sz="1200" dirty="0"/>
              <a:t>If symptoms do occur they are usually mild and appear 1 to 3 weeks after becoming infected</a:t>
            </a:r>
          </a:p>
          <a:p>
            <a:pPr marL="171450" indent="-171450">
              <a:buFont typeface="Arial" panose="020B0604020202020204" pitchFamily="34" charset="0"/>
              <a:buChar char="•"/>
            </a:pPr>
            <a:r>
              <a:rPr lang="en-AU" sz="1200" dirty="0"/>
              <a:t>Antibiotics can be given for preventive and syndromic treatment of </a:t>
            </a:r>
            <a:r>
              <a:rPr lang="en-AU" sz="1200" dirty="0" err="1"/>
              <a:t>STIs</a:t>
            </a:r>
            <a:r>
              <a:rPr lang="en-AU" sz="1200" dirty="0"/>
              <a:t> (see handout)</a:t>
            </a:r>
          </a:p>
          <a:p>
            <a:pPr marL="171450" indent="-171450">
              <a:buFont typeface="Arial" panose="020B0604020202020204" pitchFamily="34" charset="0"/>
              <a:buChar char="•"/>
            </a:pPr>
            <a:r>
              <a:rPr lang="en-AU" sz="1200" dirty="0"/>
              <a:t>Blood can be taken for baseline Hepatitis B, Syphilis and HIV then repeated in 3 months</a:t>
            </a:r>
          </a:p>
          <a:p>
            <a:pPr marL="171450" indent="-171450">
              <a:buFont typeface="Arial" panose="020B0604020202020204" pitchFamily="34" charset="0"/>
              <a:buChar char="•"/>
            </a:pPr>
            <a:r>
              <a:rPr lang="en-AU" sz="1200" dirty="0"/>
              <a:t>Treatment</a:t>
            </a:r>
            <a:r>
              <a:rPr lang="en-AU" sz="1200" baseline="0" dirty="0"/>
              <a:t> is available at CHCs but if the infection is serious or medicines are not available, r</a:t>
            </a:r>
            <a:r>
              <a:rPr lang="en-AU" sz="1200" dirty="0"/>
              <a:t>efer to</a:t>
            </a:r>
            <a:r>
              <a:rPr lang="en-AU" sz="1200" baseline="0" dirty="0"/>
              <a:t> the</a:t>
            </a:r>
            <a:r>
              <a:rPr lang="en-AU" sz="1200" dirty="0"/>
              <a:t> municipal hospital (or phone Marie Stopes</a:t>
            </a:r>
            <a:r>
              <a:rPr lang="en-AU" sz="1200" baseline="0" dirty="0"/>
              <a:t> or</a:t>
            </a:r>
            <a:r>
              <a:rPr lang="en-AU" sz="1200" dirty="0"/>
              <a:t> PRADET’s </a:t>
            </a:r>
            <a:r>
              <a:rPr lang="en-AU" sz="1200" dirty="0" err="1"/>
              <a:t>Fatin</a:t>
            </a:r>
            <a:r>
              <a:rPr lang="en-AU" sz="1200" dirty="0"/>
              <a:t> </a:t>
            </a:r>
            <a:r>
              <a:rPr lang="en-AU" sz="1200" dirty="0" err="1"/>
              <a:t>Hakmatek</a:t>
            </a:r>
            <a:r>
              <a:rPr lang="en-AU" sz="1200" dirty="0"/>
              <a:t>)</a:t>
            </a:r>
          </a:p>
          <a:p>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7</a:t>
            </a:fld>
            <a:endParaRPr lang="en-US"/>
          </a:p>
        </p:txBody>
      </p:sp>
    </p:spTree>
    <p:extLst>
      <p:ext uri="{BB962C8B-B14F-4D97-AF65-F5344CB8AC3E}">
        <p14:creationId xmlns:p14="http://schemas.microsoft.com/office/powerpoint/2010/main" val="20505191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After sexual</a:t>
            </a:r>
            <a:r>
              <a:rPr lang="en-AU" baseline="0" dirty="0"/>
              <a:t> assault, infection with HIV, STIs and unwanted pregnancy are very serious and are life-changing for women</a:t>
            </a:r>
          </a:p>
          <a:p>
            <a:pPr marL="171450" indent="-171450">
              <a:buFont typeface="Arial" panose="020B0604020202020204" pitchFamily="34" charset="0"/>
              <a:buChar char="•"/>
            </a:pPr>
            <a:r>
              <a:rPr lang="en-AU" baseline="0" dirty="0"/>
              <a:t>Preventing these outcomes is very important for women’s lives, their mental health and their future wellbeing</a:t>
            </a:r>
          </a:p>
          <a:p>
            <a:pPr marL="171450" indent="-171450">
              <a:buFont typeface="Arial" panose="020B0604020202020204" pitchFamily="34" charset="0"/>
              <a:buChar char="•"/>
            </a:pPr>
            <a:r>
              <a:rPr lang="en-AU" baseline="0" dirty="0"/>
              <a:t>When you start work make sure you know what HIV, STI and pregnancy prevention medications are available at your service, or where they can be accessed</a:t>
            </a:r>
          </a:p>
          <a:p>
            <a:pPr marL="171450" indent="-171450">
              <a:buFont typeface="Arial" panose="020B0604020202020204" pitchFamily="34" charset="0"/>
              <a:buChar char="•"/>
            </a:pPr>
            <a:r>
              <a:rPr lang="en-AU" baseline="0" dirty="0"/>
              <a:t>Each district has a mental health worker and some CHCs have a mental health nurse. You can refer women to this primary service, or directly to counsellors working at PRADET. When you begin working, find out who these people are and how you can work together to help women and children who have been sexually assaulted or abused. </a:t>
            </a: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8</a:t>
            </a:fld>
            <a:endParaRPr lang="en-US"/>
          </a:p>
        </p:txBody>
      </p:sp>
    </p:spTree>
    <p:extLst>
      <p:ext uri="{BB962C8B-B14F-4D97-AF65-F5344CB8AC3E}">
        <p14:creationId xmlns:p14="http://schemas.microsoft.com/office/powerpoint/2010/main" val="561455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It is important that you believe her story and do not blame or judge her. Remember it is the perpetrator who has committed the crime.  </a:t>
            </a:r>
          </a:p>
          <a:p>
            <a:pPr marL="171450" indent="-171450">
              <a:buFont typeface="Arial" panose="020B0604020202020204" pitchFamily="34" charset="0"/>
              <a:buChar char="•"/>
            </a:pPr>
            <a:r>
              <a:rPr lang="en-AU" dirty="0"/>
              <a:t>Explain that after sexual assault it is common to feel strong emotions such as shame, guilt, anxiety, fear, anger, and sadness in the coming days and months.</a:t>
            </a:r>
          </a:p>
          <a:p>
            <a:pPr marL="171450" indent="-171450">
              <a:buFont typeface="Arial" panose="020B0604020202020204" pitchFamily="34" charset="0"/>
              <a:buChar char="•"/>
            </a:pPr>
            <a:r>
              <a:rPr lang="en-AU" dirty="0"/>
              <a:t>Ask how she is coping. If she is distressed, do not leave her alone. Contact the mental health nurse or PRADET. </a:t>
            </a:r>
          </a:p>
          <a:p>
            <a:pPr marL="171450" indent="-171450">
              <a:buFont typeface="Arial" panose="020B0604020202020204" pitchFamily="34" charset="0"/>
              <a:buChar char="•"/>
            </a:pPr>
            <a:r>
              <a:rPr lang="en-AU" dirty="0"/>
              <a:t>Ask her to identify the people she trusts, who she feels comfortable sharing her problems with, and who can help support her. </a:t>
            </a:r>
          </a:p>
          <a:p>
            <a:pPr marL="171450" indent="-171450">
              <a:buFont typeface="Arial" panose="020B0604020202020204" pitchFamily="34" charset="0"/>
              <a:buChar char="•"/>
            </a:pPr>
            <a:r>
              <a:rPr lang="en-AU" dirty="0"/>
              <a:t>Encourage her to resume normal activities and explain that she is likely to feel better with time</a:t>
            </a:r>
          </a:p>
          <a:p>
            <a:pPr marL="171450" indent="-171450">
              <a:buFont typeface="Arial" panose="020B0604020202020204" pitchFamily="34" charset="0"/>
              <a:buChar char="•"/>
            </a:pPr>
            <a:r>
              <a:rPr lang="en-AU" dirty="0"/>
              <a:t>Encourage her to come back if she feels she is not coping. </a:t>
            </a:r>
          </a:p>
          <a:p>
            <a:endParaRPr lang="en-AU" dirty="0"/>
          </a:p>
        </p:txBody>
      </p:sp>
      <p:sp>
        <p:nvSpPr>
          <p:cNvPr id="4" name="Slide Number Placeholder 3"/>
          <p:cNvSpPr>
            <a:spLocks noGrp="1"/>
          </p:cNvSpPr>
          <p:nvPr>
            <p:ph type="sldNum" sz="quarter" idx="5"/>
          </p:nvPr>
        </p:nvSpPr>
        <p:spPr/>
        <p:txBody>
          <a:bodyPr/>
          <a:lstStyle/>
          <a:p>
            <a:fld id="{8A7C041F-76E3-4B40-8B96-70A9DCD8F930}" type="slidenum">
              <a:rPr lang="en-US" smtClean="0"/>
              <a:t>9</a:t>
            </a:fld>
            <a:endParaRPr lang="en-US"/>
          </a:p>
        </p:txBody>
      </p:sp>
    </p:spTree>
    <p:extLst>
      <p:ext uri="{BB962C8B-B14F-4D97-AF65-F5344CB8AC3E}">
        <p14:creationId xmlns:p14="http://schemas.microsoft.com/office/powerpoint/2010/main" val="952410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Ask whether she feels safe to go home. If required conduct a danger assessment and safety plan. </a:t>
            </a:r>
          </a:p>
          <a:p>
            <a:pPr marL="171450" indent="-171450">
              <a:buFont typeface="Arial" panose="020B0604020202020204" pitchFamily="34" charset="0"/>
              <a:buChar char="•"/>
            </a:pPr>
            <a:r>
              <a:rPr lang="en-AU" dirty="0"/>
              <a:t>Give information that sexual assault is a crime, and that you can help report it to the police </a:t>
            </a:r>
          </a:p>
          <a:p>
            <a:pPr marL="171450" indent="-171450">
              <a:buFont typeface="Arial" panose="020B0604020202020204" pitchFamily="34" charset="0"/>
              <a:buChar char="•"/>
            </a:pPr>
            <a:r>
              <a:rPr lang="en-AU" dirty="0"/>
              <a:t>Give information about different organizations that can help (refer to the referral handout in module 1 and module 13)</a:t>
            </a:r>
          </a:p>
          <a:p>
            <a:pPr marL="171450" indent="-171450">
              <a:buFont typeface="Arial" panose="020B0604020202020204" pitchFamily="34" charset="0"/>
              <a:buChar char="•"/>
            </a:pPr>
            <a:r>
              <a:rPr lang="en-AU" dirty="0"/>
              <a:t>Do a warm referral by offering to phone and helping her access the organisations she needs</a:t>
            </a:r>
          </a:p>
          <a:p>
            <a:pPr marL="171450" indent="-171450">
              <a:buFont typeface="Arial" panose="020B0604020202020204" pitchFamily="34" charset="0"/>
              <a:buChar char="•"/>
            </a:pPr>
            <a:r>
              <a:rPr lang="en-AU" dirty="0"/>
              <a:t>Organise a follow-up appointment and ongoing support</a:t>
            </a:r>
          </a:p>
          <a:p>
            <a:endParaRPr lang="en-AU" dirty="0"/>
          </a:p>
        </p:txBody>
      </p:sp>
      <p:sp>
        <p:nvSpPr>
          <p:cNvPr id="4" name="Slide Number Placeholder 3"/>
          <p:cNvSpPr>
            <a:spLocks noGrp="1"/>
          </p:cNvSpPr>
          <p:nvPr>
            <p:ph type="sldNum" sz="quarter" idx="5"/>
          </p:nvPr>
        </p:nvSpPr>
        <p:spPr/>
        <p:txBody>
          <a:bodyPr/>
          <a:lstStyle/>
          <a:p>
            <a:fld id="{8A7C041F-76E3-4B40-8B96-70A9DCD8F930}" type="slidenum">
              <a:rPr lang="en-US" smtClean="0"/>
              <a:t>10</a:t>
            </a:fld>
            <a:endParaRPr lang="en-US"/>
          </a:p>
        </p:txBody>
      </p:sp>
    </p:spTree>
    <p:extLst>
      <p:ext uri="{BB962C8B-B14F-4D97-AF65-F5344CB8AC3E}">
        <p14:creationId xmlns:p14="http://schemas.microsoft.com/office/powerpoint/2010/main" val="407006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14259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0591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606254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F584BDB4-676A-4ECF-9123-145A14124358}" type="datetimeFigureOut">
              <a:rPr lang="en-AU" smtClean="0"/>
              <a:t>20/07/2020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3136983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584BDB4-676A-4ECF-9123-145A14124358}" type="datetimeFigureOut">
              <a:rPr lang="en-AU" smtClean="0"/>
              <a:t>20/07/2020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2236416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AU"/>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84BDB4-676A-4ECF-9123-145A14124358}" type="datetimeFigureOut">
              <a:rPr lang="en-AU" smtClean="0"/>
              <a:t>20/07/2020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1103258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F584BDB4-676A-4ECF-9123-145A14124358}" type="datetimeFigureOut">
              <a:rPr lang="en-AU" smtClean="0"/>
              <a:t>20/07/2020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955775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F584BDB4-676A-4ECF-9123-145A14124358}" type="datetimeFigureOut">
              <a:rPr lang="en-AU" smtClean="0"/>
              <a:t>20/07/2020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3268181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F584BDB4-676A-4ECF-9123-145A14124358}" type="datetimeFigureOut">
              <a:rPr lang="en-AU" smtClean="0"/>
              <a:t>20/07/2020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4115958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4BDB4-676A-4ECF-9123-145A14124358}" type="datetimeFigureOut">
              <a:rPr lang="en-AU" smtClean="0"/>
              <a:t>20/07/2020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22208103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584BDB4-676A-4ECF-9123-145A14124358}" type="datetimeFigureOut">
              <a:rPr lang="en-AU" smtClean="0"/>
              <a:t>20/07/2020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177840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7120252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584BDB4-676A-4ECF-9123-145A14124358}" type="datetimeFigureOut">
              <a:rPr lang="en-AU" smtClean="0"/>
              <a:t>20/07/2020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3262319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584BDB4-676A-4ECF-9123-145A14124358}" type="datetimeFigureOut">
              <a:rPr lang="en-AU" smtClean="0"/>
              <a:t>20/07/2020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23590322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584BDB4-676A-4ECF-9123-145A14124358}" type="datetimeFigureOut">
              <a:rPr lang="en-AU" smtClean="0"/>
              <a:t>20/07/2020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A276509-ED34-4897-B54A-FFFE34E696C9}" type="slidenum">
              <a:rPr lang="en-AU" smtClean="0"/>
              <a:t>‹#›</a:t>
            </a:fld>
            <a:endParaRPr lang="en-AU"/>
          </a:p>
        </p:txBody>
      </p:sp>
    </p:spTree>
    <p:extLst>
      <p:ext uri="{BB962C8B-B14F-4D97-AF65-F5344CB8AC3E}">
        <p14:creationId xmlns:p14="http://schemas.microsoft.com/office/powerpoint/2010/main" val="4202485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6810500D-5A5B-9845-9AF7-D3903F6CF7B2}"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83485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6810500D-5A5B-9845-9AF7-D3903F6CF7B2}"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13799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6810500D-5A5B-9845-9AF7-D3903F6CF7B2}" type="datetimeFigureOut">
              <a:rPr lang="en-US" smtClean="0"/>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2817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6810500D-5A5B-9845-9AF7-D3903F6CF7B2}" type="datetimeFigureOut">
              <a:rPr lang="en-US" smtClean="0"/>
              <a:t>7/20/2020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10845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0500D-5A5B-9845-9AF7-D3903F6CF7B2}" type="datetimeFigureOut">
              <a:rPr lang="en-US" smtClean="0"/>
              <a:t>7/20/2020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40474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5892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94662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500D-5A5B-9845-9AF7-D3903F6CF7B2}" type="datetimeFigureOut">
              <a:rPr lang="en-US" smtClean="0"/>
              <a:t>7/20/2020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A55B3-AFA2-A941-95DF-1567D6E50171}" type="slidenum">
              <a:rPr lang="en-US" smtClean="0"/>
              <a:t>‹#›</a:t>
            </a:fld>
            <a:endParaRPr lang="en-US"/>
          </a:p>
        </p:txBody>
      </p:sp>
    </p:spTree>
    <p:extLst>
      <p:ext uri="{BB962C8B-B14F-4D97-AF65-F5344CB8AC3E}">
        <p14:creationId xmlns:p14="http://schemas.microsoft.com/office/powerpoint/2010/main" val="1782689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584BDB4-676A-4ECF-9123-145A14124358}" type="datetimeFigureOut">
              <a:rPr lang="en-AU" smtClean="0"/>
              <a:t>20/07/2020</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A276509-ED34-4897-B54A-FFFE34E696C9}" type="slidenum">
              <a:rPr lang="en-AU" smtClean="0"/>
              <a:t>‹#›</a:t>
            </a:fld>
            <a:endParaRPr lang="en-AU"/>
          </a:p>
        </p:txBody>
      </p:sp>
    </p:spTree>
    <p:extLst>
      <p:ext uri="{BB962C8B-B14F-4D97-AF65-F5344CB8AC3E}">
        <p14:creationId xmlns:p14="http://schemas.microsoft.com/office/powerpoint/2010/main" val="3406270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4263"/>
            <a:ext cx="7772400" cy="2792376"/>
          </a:xfrm>
        </p:spPr>
        <p:txBody>
          <a:bodyPr>
            <a:normAutofit/>
          </a:bodyPr>
          <a:lstStyle/>
          <a:p>
            <a:r>
              <a:rPr lang="en-US" dirty="0"/>
              <a:t>Clinical care for sexual assault</a:t>
            </a:r>
            <a:br>
              <a:rPr lang="en-US" dirty="0"/>
            </a:br>
            <a:br>
              <a:rPr lang="en-US" dirty="0"/>
            </a:br>
            <a:endParaRPr lang="en-US" dirty="0"/>
          </a:p>
        </p:txBody>
      </p:sp>
      <p:sp>
        <p:nvSpPr>
          <p:cNvPr id="3" name="Subtitle 2"/>
          <p:cNvSpPr>
            <a:spLocks noGrp="1"/>
          </p:cNvSpPr>
          <p:nvPr>
            <p:ph type="subTitle" idx="1"/>
          </p:nvPr>
        </p:nvSpPr>
        <p:spPr/>
        <p:txBody>
          <a:bodyPr/>
          <a:lstStyle/>
          <a:p>
            <a:r>
              <a:rPr lang="en-US" dirty="0"/>
              <a:t>Module 14</a:t>
            </a:r>
          </a:p>
        </p:txBody>
      </p:sp>
    </p:spTree>
    <p:extLst>
      <p:ext uri="{BB962C8B-B14F-4D97-AF65-F5344CB8AC3E}">
        <p14:creationId xmlns:p14="http://schemas.microsoft.com/office/powerpoint/2010/main" val="599086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5551C-BCCB-4BA4-93B6-2FA27A17E5C2}"/>
              </a:ext>
            </a:extLst>
          </p:cNvPr>
          <p:cNvSpPr>
            <a:spLocks noGrp="1"/>
          </p:cNvSpPr>
          <p:nvPr>
            <p:ph type="title"/>
          </p:nvPr>
        </p:nvSpPr>
        <p:spPr/>
        <p:txBody>
          <a:bodyPr>
            <a:normAutofit/>
          </a:bodyPr>
          <a:lstStyle/>
          <a:p>
            <a:pPr algn="ctr"/>
            <a:r>
              <a:rPr lang="en-AU" sz="4000" dirty="0">
                <a:latin typeface="+mn-lt"/>
              </a:rPr>
              <a:t>Safety and referral</a:t>
            </a:r>
          </a:p>
        </p:txBody>
      </p:sp>
      <p:sp>
        <p:nvSpPr>
          <p:cNvPr id="3" name="Content Placeholder 2">
            <a:extLst>
              <a:ext uri="{FF2B5EF4-FFF2-40B4-BE49-F238E27FC236}">
                <a16:creationId xmlns:a16="http://schemas.microsoft.com/office/drawing/2014/main" id="{85BA555F-0607-4FD9-AD60-53E5649B35B0}"/>
              </a:ext>
            </a:extLst>
          </p:cNvPr>
          <p:cNvSpPr>
            <a:spLocks noGrp="1"/>
          </p:cNvSpPr>
          <p:nvPr>
            <p:ph idx="1"/>
          </p:nvPr>
        </p:nvSpPr>
        <p:spPr/>
        <p:txBody>
          <a:bodyPr>
            <a:normAutofit/>
          </a:bodyPr>
          <a:lstStyle/>
          <a:p>
            <a:r>
              <a:rPr lang="en-AU" sz="3600" dirty="0"/>
              <a:t>Ask if she feels safe to go home</a:t>
            </a:r>
          </a:p>
          <a:p>
            <a:r>
              <a:rPr lang="en-AU" sz="3600" dirty="0"/>
              <a:t>Sexual assault is a crime, help report it to police</a:t>
            </a:r>
          </a:p>
          <a:p>
            <a:r>
              <a:rPr lang="en-AU" sz="3600" dirty="0"/>
              <a:t>Give information about services that can help</a:t>
            </a:r>
          </a:p>
          <a:p>
            <a:r>
              <a:rPr lang="en-AU" sz="3600" dirty="0"/>
              <a:t>Contact organisations she needs</a:t>
            </a:r>
          </a:p>
          <a:p>
            <a:r>
              <a:rPr lang="en-AU" sz="3600" dirty="0"/>
              <a:t>Organise a follow-up appointment</a:t>
            </a:r>
          </a:p>
        </p:txBody>
      </p:sp>
    </p:spTree>
    <p:extLst>
      <p:ext uri="{BB962C8B-B14F-4D97-AF65-F5344CB8AC3E}">
        <p14:creationId xmlns:p14="http://schemas.microsoft.com/office/powerpoint/2010/main" val="2633849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795A8-F080-4271-9E6F-D96DB621AC9B}"/>
              </a:ext>
            </a:extLst>
          </p:cNvPr>
          <p:cNvSpPr>
            <a:spLocks noGrp="1"/>
          </p:cNvSpPr>
          <p:nvPr>
            <p:ph type="title"/>
          </p:nvPr>
        </p:nvSpPr>
        <p:spPr/>
        <p:txBody>
          <a:bodyPr>
            <a:normAutofit/>
          </a:bodyPr>
          <a:lstStyle/>
          <a:p>
            <a:pPr algn="ctr"/>
            <a:r>
              <a:rPr lang="en-AU" sz="4400" dirty="0">
                <a:latin typeface="+mn-lt"/>
              </a:rPr>
              <a:t>Activity: Treatment for sexual assault</a:t>
            </a:r>
          </a:p>
        </p:txBody>
      </p:sp>
      <p:sp>
        <p:nvSpPr>
          <p:cNvPr id="3" name="Content Placeholder 2">
            <a:extLst>
              <a:ext uri="{FF2B5EF4-FFF2-40B4-BE49-F238E27FC236}">
                <a16:creationId xmlns:a16="http://schemas.microsoft.com/office/drawing/2014/main" id="{5126C0B3-DD23-43EB-9057-79259E7C80B9}"/>
              </a:ext>
            </a:extLst>
          </p:cNvPr>
          <p:cNvSpPr>
            <a:spLocks noGrp="1"/>
          </p:cNvSpPr>
          <p:nvPr>
            <p:ph idx="1"/>
          </p:nvPr>
        </p:nvSpPr>
        <p:spPr>
          <a:xfrm>
            <a:off x="628650" y="2141536"/>
            <a:ext cx="7886700" cy="4351338"/>
          </a:xfrm>
        </p:spPr>
        <p:txBody>
          <a:bodyPr>
            <a:normAutofit/>
          </a:bodyPr>
          <a:lstStyle/>
          <a:p>
            <a:pPr marL="457200" indent="-457200">
              <a:buFont typeface="+mj-lt"/>
              <a:buAutoNum type="arabicPeriod"/>
            </a:pPr>
            <a:r>
              <a:rPr lang="en-AU" sz="3600" i="1" dirty="0"/>
              <a:t>Read the case study (see handouts)</a:t>
            </a:r>
          </a:p>
          <a:p>
            <a:pPr marL="457200" indent="-457200">
              <a:buFont typeface="+mj-lt"/>
              <a:buAutoNum type="arabicPeriod"/>
            </a:pPr>
            <a:r>
              <a:rPr lang="en-AU" sz="3600" i="1" dirty="0"/>
              <a:t>Discuss what treatment should be offered and write down why</a:t>
            </a:r>
          </a:p>
          <a:p>
            <a:pPr marL="457200" indent="-457200">
              <a:buFont typeface="+mj-lt"/>
              <a:buAutoNum type="arabicPeriod"/>
            </a:pPr>
            <a:r>
              <a:rPr lang="en-AU" sz="3600" i="1" dirty="0"/>
              <a:t>Feedback one or two responses to the class</a:t>
            </a:r>
          </a:p>
        </p:txBody>
      </p:sp>
    </p:spTree>
    <p:extLst>
      <p:ext uri="{BB962C8B-B14F-4D97-AF65-F5344CB8AC3E}">
        <p14:creationId xmlns:p14="http://schemas.microsoft.com/office/powerpoint/2010/main" val="805423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496A5-C1EA-475C-AC86-AAB1BDCFE1A1}"/>
              </a:ext>
            </a:extLst>
          </p:cNvPr>
          <p:cNvSpPr>
            <a:spLocks noGrp="1"/>
          </p:cNvSpPr>
          <p:nvPr>
            <p:ph type="title"/>
          </p:nvPr>
        </p:nvSpPr>
        <p:spPr/>
        <p:txBody>
          <a:bodyPr>
            <a:normAutofit/>
          </a:bodyPr>
          <a:lstStyle/>
          <a:p>
            <a:pPr algn="ctr"/>
            <a:r>
              <a:rPr lang="en-AU" sz="4000" dirty="0">
                <a:latin typeface="+mn-lt"/>
              </a:rPr>
              <a:t>Care for children who have been sexually assaulted</a:t>
            </a:r>
          </a:p>
        </p:txBody>
      </p:sp>
      <p:sp>
        <p:nvSpPr>
          <p:cNvPr id="3" name="Content Placeholder 2">
            <a:extLst>
              <a:ext uri="{FF2B5EF4-FFF2-40B4-BE49-F238E27FC236}">
                <a16:creationId xmlns:a16="http://schemas.microsoft.com/office/drawing/2014/main" id="{7C5CF2ED-AADE-459B-8B53-5ECA4B2B33ED}"/>
              </a:ext>
            </a:extLst>
          </p:cNvPr>
          <p:cNvSpPr>
            <a:spLocks noGrp="1"/>
          </p:cNvSpPr>
          <p:nvPr>
            <p:ph idx="1"/>
          </p:nvPr>
        </p:nvSpPr>
        <p:spPr>
          <a:xfrm>
            <a:off x="628650" y="1700214"/>
            <a:ext cx="7886700" cy="4351338"/>
          </a:xfrm>
        </p:spPr>
        <p:txBody>
          <a:bodyPr>
            <a:noAutofit/>
          </a:bodyPr>
          <a:lstStyle/>
          <a:p>
            <a:r>
              <a:rPr lang="en-AU" sz="2900" dirty="0"/>
              <a:t>Children face even more barriers to getting help and are often scared</a:t>
            </a:r>
          </a:p>
          <a:p>
            <a:r>
              <a:rPr lang="en-AU" sz="2900" dirty="0"/>
              <a:t>Build rapport, answer questions, reassure them you are here to help</a:t>
            </a:r>
          </a:p>
          <a:p>
            <a:r>
              <a:rPr lang="en-AU" sz="2900" dirty="0"/>
              <a:t>Provide age-appropriate information</a:t>
            </a:r>
          </a:p>
          <a:p>
            <a:r>
              <a:rPr lang="en-AU" sz="2900" dirty="0"/>
              <a:t>Minimise the need to see many different providers, ensure they have a care-giver to go with them</a:t>
            </a:r>
          </a:p>
          <a:p>
            <a:r>
              <a:rPr lang="en-AU" sz="2900" dirty="0"/>
              <a:t>Child sexual abuse must be reported to the police, explain this carefully and prioritise their safety</a:t>
            </a:r>
          </a:p>
        </p:txBody>
      </p:sp>
    </p:spTree>
    <p:extLst>
      <p:ext uri="{BB962C8B-B14F-4D97-AF65-F5344CB8AC3E}">
        <p14:creationId xmlns:p14="http://schemas.microsoft.com/office/powerpoint/2010/main" val="2661687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Support for children </a:t>
            </a:r>
          </a:p>
        </p:txBody>
      </p:sp>
      <p:sp>
        <p:nvSpPr>
          <p:cNvPr id="3" name="Content Placeholder 2"/>
          <p:cNvSpPr>
            <a:spLocks noGrp="1"/>
          </p:cNvSpPr>
          <p:nvPr>
            <p:ph idx="1"/>
          </p:nvPr>
        </p:nvSpPr>
        <p:spPr>
          <a:xfrm>
            <a:off x="457200" y="1600200"/>
            <a:ext cx="8229600" cy="4749800"/>
          </a:xfrm>
        </p:spPr>
        <p:txBody>
          <a:bodyPr>
            <a:normAutofit fontScale="77500" lnSpcReduction="20000"/>
          </a:bodyPr>
          <a:lstStyle/>
          <a:p>
            <a:r>
              <a:rPr lang="en-AU" sz="3900" i="1" dirty="0"/>
              <a:t>Read the case history of Julia </a:t>
            </a:r>
          </a:p>
          <a:p>
            <a:r>
              <a:rPr lang="en-AU" sz="3900" i="1" dirty="0"/>
              <a:t>Answer the questions as a group:</a:t>
            </a:r>
          </a:p>
          <a:p>
            <a:pPr marL="914400" lvl="1" indent="-514350">
              <a:buFont typeface="+mj-lt"/>
              <a:buAutoNum type="alphaLcPeriod"/>
            </a:pPr>
            <a:r>
              <a:rPr lang="en-AU" sz="3100" dirty="0"/>
              <a:t>Is the health worker right to say a crime of child sexual abuse has been committed?</a:t>
            </a:r>
          </a:p>
          <a:p>
            <a:pPr marL="914400" lvl="1" indent="-514350">
              <a:buFont typeface="+mj-lt"/>
              <a:buAutoNum type="alphaLcPeriod"/>
            </a:pPr>
            <a:r>
              <a:rPr lang="en-AU" sz="3100" dirty="0"/>
              <a:t>What should the health worker do next?</a:t>
            </a:r>
          </a:p>
          <a:p>
            <a:pPr marL="914400" lvl="1" indent="-514350">
              <a:buFont typeface="+mj-lt"/>
              <a:buAutoNum type="alphaLcPeriod"/>
            </a:pPr>
            <a:r>
              <a:rPr lang="en-AU" sz="3100" dirty="0"/>
              <a:t>Should the health worker report the situation to the police if the parents refuse to file charges?</a:t>
            </a:r>
          </a:p>
          <a:p>
            <a:pPr marL="914400" lvl="1" indent="-514350">
              <a:buFont typeface="+mj-lt"/>
              <a:buAutoNum type="alphaLcPeriod"/>
            </a:pPr>
            <a:r>
              <a:rPr lang="en-AU" sz="3100" dirty="0"/>
              <a:t>If Julia had not told the health worker about her uncle, what should the health worker have done?</a:t>
            </a:r>
          </a:p>
          <a:p>
            <a:pPr marL="914400" lvl="1" indent="-514350">
              <a:buFont typeface="+mj-lt"/>
              <a:buAutoNum type="alphaLcPeriod"/>
            </a:pPr>
            <a:r>
              <a:rPr lang="en-AU" sz="3100" dirty="0"/>
              <a:t>How can Julia be supported?	</a:t>
            </a:r>
          </a:p>
          <a:p>
            <a:pPr marL="914400" lvl="1" indent="-514350">
              <a:buFont typeface="+mj-lt"/>
              <a:buAutoNum type="alphaLcPeriod"/>
            </a:pPr>
            <a:r>
              <a:rPr lang="en-AU" sz="3100" dirty="0"/>
              <a:t>How can Julia’s mother be supported?</a:t>
            </a:r>
          </a:p>
          <a:p>
            <a:pPr marL="914400" lvl="1" indent="-514350">
              <a:buFont typeface="+mj-lt"/>
              <a:buAutoNum type="alphaLcPeriod"/>
            </a:pPr>
            <a:r>
              <a:rPr lang="en-AU" sz="3100" dirty="0"/>
              <a:t>What are the 2 most important messages that you found in this case history?</a:t>
            </a:r>
          </a:p>
          <a:p>
            <a:pPr marL="0" indent="0">
              <a:buNone/>
            </a:pPr>
            <a:endParaRPr lang="en-AU" i="1" dirty="0"/>
          </a:p>
        </p:txBody>
      </p:sp>
    </p:spTree>
    <p:extLst>
      <p:ext uri="{BB962C8B-B14F-4D97-AF65-F5344CB8AC3E}">
        <p14:creationId xmlns:p14="http://schemas.microsoft.com/office/powerpoint/2010/main" val="2661840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Important messages</a:t>
            </a:r>
          </a:p>
        </p:txBody>
      </p:sp>
      <p:sp>
        <p:nvSpPr>
          <p:cNvPr id="3" name="Content Placeholder 2"/>
          <p:cNvSpPr>
            <a:spLocks noGrp="1"/>
          </p:cNvSpPr>
          <p:nvPr>
            <p:ph idx="1"/>
          </p:nvPr>
        </p:nvSpPr>
        <p:spPr>
          <a:xfrm>
            <a:off x="457200" y="1439559"/>
            <a:ext cx="8229600" cy="4525963"/>
          </a:xfrm>
        </p:spPr>
        <p:txBody>
          <a:bodyPr>
            <a:noAutofit/>
          </a:bodyPr>
          <a:lstStyle/>
          <a:p>
            <a:r>
              <a:rPr lang="en-AU" sz="2800" dirty="0"/>
              <a:t>Victims of sexual assault need immediate care</a:t>
            </a:r>
          </a:p>
          <a:p>
            <a:r>
              <a:rPr lang="en-AU" sz="2800" dirty="0"/>
              <a:t>You should know how to prevent HIV, STIs and pregnancy</a:t>
            </a:r>
          </a:p>
          <a:p>
            <a:r>
              <a:rPr lang="en-AU" sz="2800" dirty="0"/>
              <a:t>Link her with people who can provide ongoing emotional support</a:t>
            </a:r>
          </a:p>
          <a:p>
            <a:r>
              <a:rPr lang="en-AU" sz="2800" dirty="0"/>
              <a:t>Children need extra support</a:t>
            </a:r>
          </a:p>
          <a:p>
            <a:r>
              <a:rPr lang="en-AU" sz="2800" dirty="0"/>
              <a:t>If a family refuses to report child sexual abuse, contact authorities </a:t>
            </a:r>
          </a:p>
          <a:p>
            <a:r>
              <a:rPr lang="en-AU" sz="2800" dirty="0"/>
              <a:t>Complete the reading for next week – Executive summary Midwives Against Violence report</a:t>
            </a:r>
          </a:p>
          <a:p>
            <a:endParaRPr lang="en-AU" dirty="0"/>
          </a:p>
        </p:txBody>
      </p:sp>
    </p:spTree>
    <p:extLst>
      <p:ext uri="{BB962C8B-B14F-4D97-AF65-F5344CB8AC3E}">
        <p14:creationId xmlns:p14="http://schemas.microsoft.com/office/powerpoint/2010/main" val="102636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Module 14: Learning Objectives</a:t>
            </a:r>
          </a:p>
        </p:txBody>
      </p:sp>
      <p:sp>
        <p:nvSpPr>
          <p:cNvPr id="3" name="Content Placeholder 2"/>
          <p:cNvSpPr>
            <a:spLocks noGrp="1"/>
          </p:cNvSpPr>
          <p:nvPr>
            <p:ph idx="1"/>
          </p:nvPr>
        </p:nvSpPr>
        <p:spPr/>
        <p:txBody>
          <a:bodyPr>
            <a:normAutofit/>
          </a:bodyPr>
          <a:lstStyle/>
          <a:p>
            <a:r>
              <a:rPr lang="en-AU" dirty="0">
                <a:solidFill>
                  <a:prstClr val="black"/>
                </a:solidFill>
              </a:rPr>
              <a:t>How to prevent HIV through post-exposure prophylaxis</a:t>
            </a:r>
          </a:p>
          <a:p>
            <a:r>
              <a:rPr lang="en-AU" dirty="0">
                <a:solidFill>
                  <a:prstClr val="black"/>
                </a:solidFill>
              </a:rPr>
              <a:t>When and how to provide emergency contraception</a:t>
            </a:r>
          </a:p>
          <a:p>
            <a:r>
              <a:rPr lang="en-AU" dirty="0">
                <a:solidFill>
                  <a:prstClr val="black"/>
                </a:solidFill>
              </a:rPr>
              <a:t>Prevention and treatment for sexually transmitted infections (STIs)</a:t>
            </a:r>
          </a:p>
        </p:txBody>
      </p:sp>
    </p:spTree>
    <p:extLst>
      <p:ext uri="{BB962C8B-B14F-4D97-AF65-F5344CB8AC3E}">
        <p14:creationId xmlns:p14="http://schemas.microsoft.com/office/powerpoint/2010/main" val="2908002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mn-lt"/>
              </a:rPr>
              <a:t>Recommended Clinical Care for Survivors of Sexual Assault</a:t>
            </a:r>
          </a:p>
        </p:txBody>
      </p:sp>
      <p:sp>
        <p:nvSpPr>
          <p:cNvPr id="4" name="Content Placeholder 3"/>
          <p:cNvSpPr>
            <a:spLocks noGrp="1"/>
          </p:cNvSpPr>
          <p:nvPr>
            <p:ph sz="half" idx="2"/>
          </p:nvPr>
        </p:nvSpPr>
        <p:spPr>
          <a:xfrm>
            <a:off x="628652" y="1750828"/>
            <a:ext cx="7886698" cy="4784651"/>
          </a:xfrm>
        </p:spPr>
        <p:txBody>
          <a:bodyPr>
            <a:noAutofit/>
          </a:bodyPr>
          <a:lstStyle/>
          <a:p>
            <a:pPr marL="342900" indent="-342900" defTabSz="457200">
              <a:spcBef>
                <a:spcPct val="20000"/>
              </a:spcBef>
              <a:buFont typeface="Arial"/>
              <a:buChar char="•"/>
            </a:pPr>
            <a:r>
              <a:rPr lang="en-US" sz="2800" dirty="0">
                <a:solidFill>
                  <a:prstClr val="black"/>
                </a:solidFill>
              </a:rPr>
              <a:t>Supportive response (</a:t>
            </a:r>
            <a:r>
              <a:rPr lang="en-US" sz="2800" dirty="0" err="1">
                <a:solidFill>
                  <a:prstClr val="black"/>
                </a:solidFill>
              </a:rPr>
              <a:t>ReLaSAuN</a:t>
            </a:r>
            <a:r>
              <a:rPr lang="en-US" sz="2800" dirty="0">
                <a:solidFill>
                  <a:prstClr val="black"/>
                </a:solidFill>
              </a:rPr>
              <a:t>)</a:t>
            </a:r>
          </a:p>
          <a:p>
            <a:pPr marL="342900" indent="-342900" defTabSz="457200">
              <a:spcBef>
                <a:spcPct val="20000"/>
              </a:spcBef>
              <a:buFont typeface="Arial"/>
              <a:buChar char="•"/>
            </a:pPr>
            <a:r>
              <a:rPr lang="en-US" sz="2800" dirty="0">
                <a:solidFill>
                  <a:prstClr val="black"/>
                </a:solidFill>
              </a:rPr>
              <a:t>Treat injuries or refer</a:t>
            </a:r>
          </a:p>
          <a:p>
            <a:pPr marL="342900" indent="-342900" defTabSz="457200">
              <a:spcBef>
                <a:spcPct val="20000"/>
              </a:spcBef>
              <a:buFont typeface="Arial"/>
              <a:buChar char="•"/>
            </a:pPr>
            <a:r>
              <a:rPr lang="en-US" sz="2800" dirty="0">
                <a:solidFill>
                  <a:prstClr val="black"/>
                </a:solidFill>
              </a:rPr>
              <a:t>Assess HIV PEP needs </a:t>
            </a:r>
          </a:p>
          <a:p>
            <a:pPr marL="342900" indent="-342900" defTabSz="457200">
              <a:spcBef>
                <a:spcPct val="20000"/>
              </a:spcBef>
              <a:buFont typeface="Arial"/>
              <a:buChar char="•"/>
            </a:pPr>
            <a:r>
              <a:rPr lang="en-US" sz="2800" dirty="0">
                <a:solidFill>
                  <a:prstClr val="black"/>
                </a:solidFill>
              </a:rPr>
              <a:t>Assess emergency contraceptive needs </a:t>
            </a:r>
          </a:p>
          <a:p>
            <a:pPr marL="342900" indent="-342900" defTabSz="457200">
              <a:spcBef>
                <a:spcPct val="20000"/>
              </a:spcBef>
              <a:buFont typeface="Arial"/>
              <a:buChar char="•"/>
            </a:pPr>
            <a:r>
              <a:rPr lang="en-US" sz="2800" dirty="0" err="1">
                <a:solidFill>
                  <a:prstClr val="black"/>
                </a:solidFill>
              </a:rPr>
              <a:t>STI</a:t>
            </a:r>
            <a:r>
              <a:rPr lang="en-US" sz="2800" dirty="0">
                <a:solidFill>
                  <a:prstClr val="black"/>
                </a:solidFill>
              </a:rPr>
              <a:t> prophylaxis/treatment </a:t>
            </a:r>
          </a:p>
          <a:p>
            <a:pPr marL="342900" indent="-342900" defTabSz="457200">
              <a:spcBef>
                <a:spcPct val="20000"/>
              </a:spcBef>
              <a:buFont typeface="Arial"/>
              <a:buChar char="•"/>
            </a:pPr>
            <a:r>
              <a:rPr lang="en-US" sz="2800" dirty="0">
                <a:solidFill>
                  <a:prstClr val="black"/>
                </a:solidFill>
              </a:rPr>
              <a:t>Mental health support; assess for self-harm</a:t>
            </a:r>
          </a:p>
          <a:p>
            <a:pPr marL="342900" indent="-342900" defTabSz="457200">
              <a:spcBef>
                <a:spcPct val="20000"/>
              </a:spcBef>
              <a:buFont typeface="Arial"/>
              <a:buChar char="•"/>
            </a:pPr>
            <a:r>
              <a:rPr lang="en-US" sz="2800" dirty="0">
                <a:solidFill>
                  <a:prstClr val="black"/>
                </a:solidFill>
              </a:rPr>
              <a:t>Written information on coping strategies</a:t>
            </a:r>
          </a:p>
          <a:p>
            <a:pPr marL="342900" indent="-342900" defTabSz="457200">
              <a:spcBef>
                <a:spcPct val="20000"/>
              </a:spcBef>
              <a:buFont typeface="Arial"/>
              <a:buChar char="•"/>
            </a:pPr>
            <a:r>
              <a:rPr lang="en-US" sz="2800" dirty="0">
                <a:solidFill>
                  <a:prstClr val="black"/>
                </a:solidFill>
              </a:rPr>
              <a:t>Referrals to services</a:t>
            </a:r>
          </a:p>
          <a:p>
            <a:pPr marL="342900" indent="-342900" defTabSz="457200">
              <a:spcBef>
                <a:spcPct val="20000"/>
              </a:spcBef>
              <a:buFont typeface="Arial"/>
              <a:buChar char="•"/>
            </a:pPr>
            <a:r>
              <a:rPr lang="en-US" sz="2800" dirty="0">
                <a:solidFill>
                  <a:prstClr val="black"/>
                </a:solidFill>
              </a:rPr>
              <a:t>Appointment for ongoing care</a:t>
            </a:r>
          </a:p>
        </p:txBody>
      </p:sp>
    </p:spTree>
    <p:extLst>
      <p:ext uri="{BB962C8B-B14F-4D97-AF65-F5344CB8AC3E}">
        <p14:creationId xmlns:p14="http://schemas.microsoft.com/office/powerpoint/2010/main" val="3096387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80607"/>
            <a:ext cx="7886700" cy="1325563"/>
          </a:xfrm>
        </p:spPr>
        <p:txBody>
          <a:bodyPr>
            <a:normAutofit/>
          </a:bodyPr>
          <a:lstStyle/>
          <a:p>
            <a:pPr algn="ctr"/>
            <a:r>
              <a:rPr lang="en-AU" sz="4400" dirty="0">
                <a:latin typeface="+mn-lt"/>
              </a:rPr>
              <a:t>Treat physical injuries or refer</a:t>
            </a:r>
          </a:p>
        </p:txBody>
      </p:sp>
      <p:sp>
        <p:nvSpPr>
          <p:cNvPr id="3" name="Content Placeholder 2"/>
          <p:cNvSpPr>
            <a:spLocks noGrp="1"/>
          </p:cNvSpPr>
          <p:nvPr>
            <p:ph idx="1"/>
          </p:nvPr>
        </p:nvSpPr>
        <p:spPr>
          <a:xfrm>
            <a:off x="628650" y="1609344"/>
            <a:ext cx="7886700" cy="4578805"/>
          </a:xfrm>
        </p:spPr>
        <p:txBody>
          <a:bodyPr>
            <a:noAutofit/>
          </a:bodyPr>
          <a:lstStyle/>
          <a:p>
            <a:pPr marL="342900" indent="-342900" defTabSz="457200">
              <a:spcBef>
                <a:spcPct val="20000"/>
              </a:spcBef>
              <a:buFont typeface="Arial"/>
              <a:buChar char="•"/>
            </a:pPr>
            <a:r>
              <a:rPr lang="en-AU" sz="3600" dirty="0">
                <a:solidFill>
                  <a:prstClr val="black"/>
                </a:solidFill>
              </a:rPr>
              <a:t>Refer for severe conditions </a:t>
            </a:r>
          </a:p>
          <a:p>
            <a:pPr marL="342900" indent="-342900" defTabSz="457200">
              <a:spcBef>
                <a:spcPct val="20000"/>
              </a:spcBef>
              <a:buFont typeface="Arial"/>
              <a:buChar char="•"/>
            </a:pPr>
            <a:r>
              <a:rPr lang="en-AU" sz="3600" dirty="0">
                <a:solidFill>
                  <a:prstClr val="black"/>
                </a:solidFill>
              </a:rPr>
              <a:t>Complications requiring urgent hospital care:</a:t>
            </a:r>
          </a:p>
          <a:p>
            <a:pPr marL="685800" lvl="1" indent="-342900" defTabSz="457200">
              <a:spcBef>
                <a:spcPct val="20000"/>
              </a:spcBef>
              <a:buFont typeface="Arial"/>
              <a:buChar char="•"/>
            </a:pPr>
            <a:r>
              <a:rPr lang="en-AU" sz="2800" dirty="0">
                <a:solidFill>
                  <a:prstClr val="black"/>
                </a:solidFill>
              </a:rPr>
              <a:t>Extensive injury</a:t>
            </a:r>
          </a:p>
          <a:p>
            <a:pPr marL="685800" lvl="1" indent="-342900" defTabSz="457200">
              <a:spcBef>
                <a:spcPct val="20000"/>
              </a:spcBef>
              <a:buFont typeface="Arial"/>
              <a:buChar char="•"/>
            </a:pPr>
            <a:r>
              <a:rPr lang="en-AU" sz="2800" dirty="0">
                <a:solidFill>
                  <a:prstClr val="black"/>
                </a:solidFill>
              </a:rPr>
              <a:t>Cannot speak or walk</a:t>
            </a:r>
          </a:p>
          <a:p>
            <a:pPr marL="685800" lvl="1" indent="-342900" defTabSz="457200">
              <a:spcBef>
                <a:spcPct val="20000"/>
              </a:spcBef>
              <a:buFont typeface="Arial"/>
              <a:buChar char="•"/>
            </a:pPr>
            <a:r>
              <a:rPr lang="en-AU" sz="2800" dirty="0">
                <a:solidFill>
                  <a:prstClr val="black"/>
                </a:solidFill>
              </a:rPr>
              <a:t>Trouble breathing</a:t>
            </a:r>
          </a:p>
          <a:p>
            <a:pPr marL="685800" lvl="1" indent="-342900" defTabSz="457200">
              <a:spcBef>
                <a:spcPct val="20000"/>
              </a:spcBef>
              <a:buFont typeface="Arial"/>
              <a:buChar char="•"/>
            </a:pPr>
            <a:r>
              <a:rPr lang="en-AU" sz="2800" dirty="0">
                <a:solidFill>
                  <a:prstClr val="black"/>
                </a:solidFill>
              </a:rPr>
              <a:t>Sepsis, swelling joints on one side of the body</a:t>
            </a:r>
          </a:p>
          <a:p>
            <a:pPr marL="342900" indent="-342900" defTabSz="457200">
              <a:spcBef>
                <a:spcPct val="20000"/>
              </a:spcBef>
              <a:buFont typeface="Arial"/>
              <a:buChar char="•"/>
            </a:pPr>
            <a:r>
              <a:rPr lang="en-AU" sz="3600" dirty="0">
                <a:solidFill>
                  <a:prstClr val="black"/>
                </a:solidFill>
              </a:rPr>
              <a:t>Recent assault should be documented by a medical forensic examiner</a:t>
            </a:r>
          </a:p>
        </p:txBody>
      </p:sp>
    </p:spTree>
    <p:extLst>
      <p:ext uri="{BB962C8B-B14F-4D97-AF65-F5344CB8AC3E}">
        <p14:creationId xmlns:p14="http://schemas.microsoft.com/office/powerpoint/2010/main" val="1862531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777" y="455870"/>
            <a:ext cx="8144539" cy="1245339"/>
          </a:xfrm>
        </p:spPr>
        <p:txBody>
          <a:bodyPr>
            <a:normAutofit fontScale="90000"/>
          </a:bodyPr>
          <a:lstStyle/>
          <a:p>
            <a:pPr algn="ctr"/>
            <a:r>
              <a:rPr lang="en-US" sz="4400" dirty="0">
                <a:latin typeface="+mn-lt"/>
              </a:rPr>
              <a:t>Prevent HIV: Post-Exposure Prophylaxis (PEP)</a:t>
            </a:r>
            <a:br>
              <a:rPr lang="en-US" dirty="0"/>
            </a:br>
            <a:endParaRPr lang="en-US" dirty="0"/>
          </a:p>
        </p:txBody>
      </p:sp>
      <p:sp>
        <p:nvSpPr>
          <p:cNvPr id="3" name="Content Placeholder 2"/>
          <p:cNvSpPr>
            <a:spLocks noGrp="1"/>
          </p:cNvSpPr>
          <p:nvPr>
            <p:ph idx="1"/>
          </p:nvPr>
        </p:nvSpPr>
        <p:spPr>
          <a:xfrm>
            <a:off x="567070" y="1706230"/>
            <a:ext cx="8009860" cy="4580270"/>
          </a:xfrm>
        </p:spPr>
        <p:txBody>
          <a:bodyPr>
            <a:normAutofit/>
          </a:bodyPr>
          <a:lstStyle/>
          <a:p>
            <a:r>
              <a:rPr lang="en-US" sz="2800" dirty="0"/>
              <a:t>Increased risk of HIV if:</a:t>
            </a:r>
          </a:p>
          <a:p>
            <a:pPr lvl="1"/>
            <a:r>
              <a:rPr lang="en-US" sz="2800" dirty="0"/>
              <a:t>Forced sex in the anus</a:t>
            </a:r>
          </a:p>
          <a:p>
            <a:pPr lvl="1"/>
            <a:r>
              <a:rPr lang="en-US" sz="2800" dirty="0"/>
              <a:t>Vaginal or anal trauma</a:t>
            </a:r>
          </a:p>
          <a:p>
            <a:pPr lvl="1"/>
            <a:r>
              <a:rPr lang="en-US" sz="2800" dirty="0"/>
              <a:t>Ejaculation inside the body</a:t>
            </a:r>
          </a:p>
          <a:p>
            <a:pPr lvl="1"/>
            <a:r>
              <a:rPr lang="en-US" sz="2800" dirty="0"/>
              <a:t>Many perpetrators</a:t>
            </a:r>
          </a:p>
          <a:p>
            <a:pPr lvl="1"/>
            <a:r>
              <a:rPr lang="en-US" sz="2800" dirty="0"/>
              <a:t>The perpetrator visits sex workers</a:t>
            </a:r>
          </a:p>
          <a:p>
            <a:pPr lvl="1"/>
            <a:r>
              <a:rPr lang="en-US" sz="2800" dirty="0"/>
              <a:t>The perpetrator is from a country with high HIV prevalence </a:t>
            </a:r>
          </a:p>
          <a:p>
            <a:r>
              <a:rPr lang="en-US" sz="2800" dirty="0">
                <a:solidFill>
                  <a:prstClr val="black"/>
                </a:solidFill>
              </a:rPr>
              <a:t>Prevention medication within 72 hours </a:t>
            </a:r>
          </a:p>
          <a:p>
            <a:r>
              <a:rPr lang="en-US" sz="2800" dirty="0">
                <a:solidFill>
                  <a:prstClr val="black"/>
                </a:solidFill>
              </a:rPr>
              <a:t>Refer HIV doctor or HIV focal point</a:t>
            </a:r>
          </a:p>
          <a:p>
            <a:pPr lvl="0"/>
            <a:endParaRPr lang="en-US" sz="2800" dirty="0">
              <a:solidFill>
                <a:prstClr val="black"/>
              </a:solidFill>
            </a:endParaRPr>
          </a:p>
          <a:p>
            <a:pPr marL="342900" lvl="1" indent="0">
              <a:buNone/>
            </a:pPr>
            <a:endParaRPr lang="en-US" dirty="0"/>
          </a:p>
        </p:txBody>
      </p:sp>
    </p:spTree>
    <p:extLst>
      <p:ext uri="{BB962C8B-B14F-4D97-AF65-F5344CB8AC3E}">
        <p14:creationId xmlns:p14="http://schemas.microsoft.com/office/powerpoint/2010/main" val="3507000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185" y="347330"/>
            <a:ext cx="8094921" cy="1162494"/>
          </a:xfrm>
        </p:spPr>
        <p:txBody>
          <a:bodyPr>
            <a:normAutofit fontScale="90000"/>
          </a:bodyPr>
          <a:lstStyle/>
          <a:p>
            <a:pPr algn="ctr"/>
            <a:r>
              <a:rPr lang="en-US" sz="4400" dirty="0">
                <a:latin typeface="+mn-lt"/>
              </a:rPr>
              <a:t>Prevent Unwanted Pregnancy: Emergency Contraception</a:t>
            </a:r>
            <a:br>
              <a:rPr lang="en-US" dirty="0"/>
            </a:br>
            <a:endParaRPr lang="en-US" dirty="0"/>
          </a:p>
        </p:txBody>
      </p:sp>
      <p:sp>
        <p:nvSpPr>
          <p:cNvPr id="3" name="Content Placeholder 2"/>
          <p:cNvSpPr>
            <a:spLocks noGrp="1"/>
          </p:cNvSpPr>
          <p:nvPr>
            <p:ph idx="1"/>
          </p:nvPr>
        </p:nvSpPr>
        <p:spPr>
          <a:xfrm>
            <a:off x="623777" y="1731926"/>
            <a:ext cx="7967329" cy="4592674"/>
          </a:xfrm>
        </p:spPr>
        <p:txBody>
          <a:bodyPr>
            <a:noAutofit/>
          </a:bodyPr>
          <a:lstStyle/>
          <a:p>
            <a:r>
              <a:rPr lang="en-US" sz="3200" dirty="0"/>
              <a:t>Prevents pregnancy </a:t>
            </a:r>
          </a:p>
          <a:p>
            <a:r>
              <a:rPr lang="en-US" sz="3200" dirty="0"/>
              <a:t>Take within 5 days </a:t>
            </a:r>
          </a:p>
          <a:p>
            <a:r>
              <a:rPr lang="en-US" sz="3200" dirty="0"/>
              <a:t>Does not harm an existing pregnancy</a:t>
            </a:r>
          </a:p>
          <a:p>
            <a:r>
              <a:rPr lang="en-US" sz="3200" dirty="0"/>
              <a:t>Assessment should consider:</a:t>
            </a:r>
          </a:p>
          <a:p>
            <a:pPr lvl="1"/>
            <a:r>
              <a:rPr lang="en-US" sz="3200" dirty="0"/>
              <a:t> current contraception</a:t>
            </a:r>
          </a:p>
          <a:p>
            <a:pPr lvl="1"/>
            <a:r>
              <a:rPr lang="en-US" sz="3200" dirty="0"/>
              <a:t> condom use</a:t>
            </a:r>
          </a:p>
          <a:p>
            <a:pPr lvl="1"/>
            <a:r>
              <a:rPr lang="en-US" sz="3200" dirty="0"/>
              <a:t> ejaculation</a:t>
            </a:r>
          </a:p>
          <a:p>
            <a:r>
              <a:rPr lang="en-US" sz="3200" dirty="0"/>
              <a:t>Refer to PRADET </a:t>
            </a:r>
            <a:r>
              <a:rPr lang="en-US" sz="3200" dirty="0" err="1"/>
              <a:t>Fatin</a:t>
            </a:r>
            <a:r>
              <a:rPr lang="en-US" sz="3200" dirty="0"/>
              <a:t> </a:t>
            </a:r>
            <a:r>
              <a:rPr lang="en-US" sz="3200" dirty="0" err="1"/>
              <a:t>Hakmatek</a:t>
            </a:r>
            <a:r>
              <a:rPr lang="en-US" sz="3200" dirty="0"/>
              <a:t> or Marie Stopes   </a:t>
            </a:r>
          </a:p>
        </p:txBody>
      </p:sp>
    </p:spTree>
    <p:extLst>
      <p:ext uri="{BB962C8B-B14F-4D97-AF65-F5344CB8AC3E}">
        <p14:creationId xmlns:p14="http://schemas.microsoft.com/office/powerpoint/2010/main" val="148169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75"/>
            <a:ext cx="7886700" cy="1325563"/>
          </a:xfrm>
        </p:spPr>
        <p:txBody>
          <a:bodyPr>
            <a:normAutofit/>
          </a:bodyPr>
          <a:lstStyle/>
          <a:p>
            <a:pPr algn="ctr"/>
            <a:r>
              <a:rPr lang="en-AU" sz="4000" dirty="0">
                <a:latin typeface="+mn-lt"/>
              </a:rPr>
              <a:t>Prevention and treatment of STIs</a:t>
            </a:r>
          </a:p>
        </p:txBody>
      </p:sp>
      <p:sp>
        <p:nvSpPr>
          <p:cNvPr id="3" name="Content Placeholder 2"/>
          <p:cNvSpPr>
            <a:spLocks noGrp="1"/>
          </p:cNvSpPr>
          <p:nvPr>
            <p:ph idx="1"/>
          </p:nvPr>
        </p:nvSpPr>
        <p:spPr>
          <a:xfrm>
            <a:off x="628650" y="1357534"/>
            <a:ext cx="7886700" cy="5241739"/>
          </a:xfrm>
        </p:spPr>
        <p:txBody>
          <a:bodyPr>
            <a:noAutofit/>
          </a:bodyPr>
          <a:lstStyle/>
          <a:p>
            <a:r>
              <a:rPr lang="en-AU" sz="3000" dirty="0"/>
              <a:t>Common Sexually Transmitted Infections (STIs) – Chlamydia, </a:t>
            </a:r>
            <a:r>
              <a:rPr lang="en-AU" sz="3000" dirty="0" err="1"/>
              <a:t>Gonorrhea</a:t>
            </a:r>
            <a:r>
              <a:rPr lang="en-AU" sz="3000" dirty="0"/>
              <a:t> and </a:t>
            </a:r>
            <a:r>
              <a:rPr lang="en-AU" sz="3000" dirty="0" err="1"/>
              <a:t>Trichomoniasis</a:t>
            </a:r>
            <a:endParaRPr lang="en-AU" sz="3000" dirty="0"/>
          </a:p>
          <a:p>
            <a:r>
              <a:rPr lang="en-AU" sz="3000" dirty="0"/>
              <a:t>Spread by vaginal, anal or oral sex </a:t>
            </a:r>
          </a:p>
          <a:p>
            <a:r>
              <a:rPr lang="en-AU" sz="3000" dirty="0"/>
              <a:t>Symptoms – discharge, pain urinating, itching, redness, smell</a:t>
            </a:r>
          </a:p>
          <a:p>
            <a:r>
              <a:rPr lang="en-AU" sz="3000" dirty="0"/>
              <a:t>Usually mild and appear 1-3 weeks after becoming infected</a:t>
            </a:r>
          </a:p>
          <a:p>
            <a:r>
              <a:rPr lang="en-AU" sz="3000" dirty="0"/>
              <a:t>Antibiotics for prevention and treatment</a:t>
            </a:r>
          </a:p>
          <a:p>
            <a:r>
              <a:rPr lang="en-AU" sz="3000" dirty="0"/>
              <a:t>Blood test for Hepatitis B, Syphilis and HIV </a:t>
            </a:r>
          </a:p>
          <a:p>
            <a:r>
              <a:rPr lang="en-AU" sz="3000" dirty="0"/>
              <a:t>Refer to STI nurse</a:t>
            </a:r>
          </a:p>
        </p:txBody>
      </p:sp>
    </p:spTree>
    <p:extLst>
      <p:ext uri="{BB962C8B-B14F-4D97-AF65-F5344CB8AC3E}">
        <p14:creationId xmlns:p14="http://schemas.microsoft.com/office/powerpoint/2010/main" val="3718456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4000" dirty="0">
                <a:latin typeface="+mn-lt"/>
              </a:rPr>
              <a:t>Providing these services is important for women’s lives</a:t>
            </a:r>
          </a:p>
        </p:txBody>
      </p:sp>
      <p:sp>
        <p:nvSpPr>
          <p:cNvPr id="3" name="Content Placeholder 2"/>
          <p:cNvSpPr>
            <a:spLocks noGrp="1"/>
          </p:cNvSpPr>
          <p:nvPr>
            <p:ph idx="1"/>
          </p:nvPr>
        </p:nvSpPr>
        <p:spPr/>
        <p:txBody>
          <a:bodyPr>
            <a:normAutofit/>
          </a:bodyPr>
          <a:lstStyle/>
          <a:p>
            <a:r>
              <a:rPr lang="en-AU" sz="3600" dirty="0"/>
              <a:t>HIV, STI, unwanted pregnancy are life-changing for women</a:t>
            </a:r>
          </a:p>
          <a:p>
            <a:r>
              <a:rPr lang="en-AU" sz="3600" dirty="0"/>
              <a:t>Prevention is very important for women’s lives</a:t>
            </a:r>
          </a:p>
          <a:p>
            <a:r>
              <a:rPr lang="en-AU" sz="3600" dirty="0"/>
              <a:t>Know what medicines are available or where they can be accessed</a:t>
            </a:r>
          </a:p>
          <a:p>
            <a:r>
              <a:rPr lang="en-AU" sz="3600" dirty="0"/>
              <a:t>Be aware of mental health services and how to refer</a:t>
            </a:r>
          </a:p>
        </p:txBody>
      </p:sp>
    </p:spTree>
    <p:extLst>
      <p:ext uri="{BB962C8B-B14F-4D97-AF65-F5344CB8AC3E}">
        <p14:creationId xmlns:p14="http://schemas.microsoft.com/office/powerpoint/2010/main" val="2254677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A35E9-7E15-4031-BA51-97F65CE27076}"/>
              </a:ext>
            </a:extLst>
          </p:cNvPr>
          <p:cNvSpPr>
            <a:spLocks noGrp="1"/>
          </p:cNvSpPr>
          <p:nvPr>
            <p:ph type="title"/>
          </p:nvPr>
        </p:nvSpPr>
        <p:spPr/>
        <p:txBody>
          <a:bodyPr>
            <a:normAutofit/>
          </a:bodyPr>
          <a:lstStyle/>
          <a:p>
            <a:pPr algn="ctr"/>
            <a:r>
              <a:rPr lang="en-AU" sz="4000" dirty="0">
                <a:latin typeface="+mn-lt"/>
              </a:rPr>
              <a:t>Support her mental health and recovery</a:t>
            </a:r>
          </a:p>
        </p:txBody>
      </p:sp>
      <p:sp>
        <p:nvSpPr>
          <p:cNvPr id="3" name="Content Placeholder 2">
            <a:extLst>
              <a:ext uri="{FF2B5EF4-FFF2-40B4-BE49-F238E27FC236}">
                <a16:creationId xmlns:a16="http://schemas.microsoft.com/office/drawing/2014/main" id="{97FF85C4-708A-4F31-96C9-3B9DEE856B2B}"/>
              </a:ext>
            </a:extLst>
          </p:cNvPr>
          <p:cNvSpPr>
            <a:spLocks noGrp="1"/>
          </p:cNvSpPr>
          <p:nvPr>
            <p:ph idx="1"/>
          </p:nvPr>
        </p:nvSpPr>
        <p:spPr/>
        <p:txBody>
          <a:bodyPr>
            <a:normAutofit/>
          </a:bodyPr>
          <a:lstStyle/>
          <a:p>
            <a:r>
              <a:rPr lang="en-AU" sz="3400" dirty="0"/>
              <a:t>Believe her, do to judge her</a:t>
            </a:r>
          </a:p>
          <a:p>
            <a:r>
              <a:rPr lang="en-AU" sz="3400" dirty="0"/>
              <a:t>Explain it is common to feel strong emotions</a:t>
            </a:r>
          </a:p>
          <a:p>
            <a:r>
              <a:rPr lang="en-AU" sz="3400" dirty="0"/>
              <a:t>Ask how she is coping</a:t>
            </a:r>
          </a:p>
          <a:p>
            <a:r>
              <a:rPr lang="en-AU" sz="3400" dirty="0"/>
              <a:t>Ask her to identify people who can support her</a:t>
            </a:r>
          </a:p>
          <a:p>
            <a:r>
              <a:rPr lang="en-AU" sz="3400" dirty="0"/>
              <a:t>Encourage her to resume normal activities</a:t>
            </a:r>
          </a:p>
          <a:p>
            <a:r>
              <a:rPr lang="en-AU" sz="3400" dirty="0"/>
              <a:t>Tell her to come back if she is not coping</a:t>
            </a:r>
          </a:p>
        </p:txBody>
      </p:sp>
    </p:spTree>
    <p:extLst>
      <p:ext uri="{BB962C8B-B14F-4D97-AF65-F5344CB8AC3E}">
        <p14:creationId xmlns:p14="http://schemas.microsoft.com/office/powerpoint/2010/main" val="2765952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26374</TotalTime>
  <Words>2326</Words>
  <Application>Microsoft Office PowerPoint</Application>
  <PresentationFormat>On-screen Show (4:3)</PresentationFormat>
  <Paragraphs>207</Paragraphs>
  <Slides>14</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Symbol</vt:lpstr>
      <vt:lpstr>Times New Roman</vt:lpstr>
      <vt:lpstr>Office Theme</vt:lpstr>
      <vt:lpstr>1_Office Theme</vt:lpstr>
      <vt:lpstr>Clinical care for sexual assault  </vt:lpstr>
      <vt:lpstr>Module 14: Learning Objectives</vt:lpstr>
      <vt:lpstr>Recommended Clinical Care for Survivors of Sexual Assault</vt:lpstr>
      <vt:lpstr>Treat physical injuries or refer</vt:lpstr>
      <vt:lpstr>Prevent HIV: Post-Exposure Prophylaxis (PEP) </vt:lpstr>
      <vt:lpstr>Prevent Unwanted Pregnancy: Emergency Contraception </vt:lpstr>
      <vt:lpstr>Prevention and treatment of STIs</vt:lpstr>
      <vt:lpstr>Providing these services is important for women’s lives</vt:lpstr>
      <vt:lpstr>Support her mental health and recovery</vt:lpstr>
      <vt:lpstr>Safety and referral</vt:lpstr>
      <vt:lpstr>Activity: Treatment for sexual assault</vt:lpstr>
      <vt:lpstr>Care for children who have been sexually assaulted</vt:lpstr>
      <vt:lpstr>Activity: Support for children </vt:lpstr>
      <vt:lpstr>Important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Kayli Wild</cp:lastModifiedBy>
  <cp:revision>170</cp:revision>
  <dcterms:created xsi:type="dcterms:W3CDTF">2018-01-29T00:23:31Z</dcterms:created>
  <dcterms:modified xsi:type="dcterms:W3CDTF">2020-07-20T13:38:53Z</dcterms:modified>
</cp:coreProperties>
</file>