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98" r:id="rId3"/>
    <p:sldId id="303" r:id="rId4"/>
    <p:sldId id="322" r:id="rId5"/>
    <p:sldId id="308" r:id="rId6"/>
    <p:sldId id="299" r:id="rId7"/>
    <p:sldId id="311" r:id="rId8"/>
    <p:sldId id="317" r:id="rId9"/>
    <p:sldId id="321" r:id="rId10"/>
    <p:sldId id="259" r:id="rId11"/>
    <p:sldId id="316" r:id="rId12"/>
    <p:sldId id="320" r:id="rId13"/>
    <p:sldId id="292" r:id="rId14"/>
    <p:sldId id="31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garet" initials="M" lastIdx="1" clrIdx="0"/>
  <p:cmAuthor id="1" name="Angela Taft" initials="AT" lastIdx="1" clrIdx="1">
    <p:extLst>
      <p:ext uri="{19B8F6BF-5375-455C-9EA6-DF929625EA0E}">
        <p15:presenceInfo xmlns:p15="http://schemas.microsoft.com/office/powerpoint/2012/main" userId="S-1-5-21-839522115-2147074499-499215656-27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7868" autoAdjust="0"/>
  </p:normalViewPr>
  <p:slideViewPr>
    <p:cSldViewPr snapToGrid="0" snapToObjects="1">
      <p:cViewPr varScale="1">
        <p:scale>
          <a:sx n="45" d="100"/>
          <a:sy n="45" d="100"/>
        </p:scale>
        <p:origin x="1884" y="48"/>
      </p:cViewPr>
      <p:guideLst>
        <p:guide orient="horz" pos="2160"/>
        <p:guide pos="2880"/>
      </p:guideLst>
    </p:cSldViewPr>
  </p:slideViewPr>
  <p:notesTextViewPr>
    <p:cViewPr>
      <p:scale>
        <a:sx n="100" d="100"/>
        <a:sy n="100" d="100"/>
      </p:scale>
      <p:origin x="0" y="-1008"/>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440ADD-E3E4-41A7-ABC1-E08877F57B4D}" type="datetimeFigureOut">
              <a:rPr lang="en-AU" smtClean="0"/>
              <a:t>25/03/2021</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1B7105-0BB7-4573-AA33-5594CD3A481C}" type="slidenum">
              <a:rPr lang="en-AU" smtClean="0"/>
              <a:t>‹#›</a:t>
            </a:fld>
            <a:endParaRPr lang="en-AU"/>
          </a:p>
        </p:txBody>
      </p:sp>
    </p:spTree>
    <p:extLst>
      <p:ext uri="{BB962C8B-B14F-4D97-AF65-F5344CB8AC3E}">
        <p14:creationId xmlns:p14="http://schemas.microsoft.com/office/powerpoint/2010/main" val="796590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61B7105-0BB7-4573-AA33-5594CD3A481C}" type="slidenum">
              <a:rPr lang="en-AU" smtClean="0"/>
              <a:t>1</a:t>
            </a:fld>
            <a:endParaRPr lang="en-AU"/>
          </a:p>
        </p:txBody>
      </p:sp>
    </p:spTree>
    <p:extLst>
      <p:ext uri="{BB962C8B-B14F-4D97-AF65-F5344CB8AC3E}">
        <p14:creationId xmlns:p14="http://schemas.microsoft.com/office/powerpoint/2010/main" val="40001500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Purpose: This activity allows us to consider and question common beliefs about domestic violence, sexual assault and child abuse in our community</a:t>
            </a:r>
          </a:p>
          <a:p>
            <a:endParaRPr lang="en-US" dirty="0"/>
          </a:p>
          <a:p>
            <a:r>
              <a:rPr lang="en-US" dirty="0"/>
              <a:t>Time: Allow 15 minutes for this activity</a:t>
            </a:r>
          </a:p>
          <a:p>
            <a:endParaRPr lang="en-US" dirty="0"/>
          </a:p>
          <a:p>
            <a:r>
              <a:rPr lang="en-US" dirty="0"/>
              <a:t>Instructions:</a:t>
            </a:r>
          </a:p>
          <a:p>
            <a:pPr marL="228600" lvl="0" indent="-228600">
              <a:buFont typeface="+mj-lt"/>
              <a:buAutoNum type="arabicPeriod"/>
            </a:pPr>
            <a:r>
              <a:rPr lang="en-AU" sz="1200" kern="1200" dirty="0">
                <a:solidFill>
                  <a:schemeClr val="tx1"/>
                </a:solidFill>
                <a:effectLst/>
                <a:latin typeface="+mn-lt"/>
                <a:ea typeface="+mn-ea"/>
                <a:cs typeface="+mn-cs"/>
              </a:rPr>
              <a:t>Cut up the handout on beliefs and attitudes and give one or two statements to each participant, give them some blue tack or tape so they can stick their note on the board.  </a:t>
            </a:r>
          </a:p>
          <a:p>
            <a:pPr marL="228600" lvl="0" indent="-228600">
              <a:buFont typeface="+mj-lt"/>
              <a:buAutoNum type="arabicPeriod"/>
            </a:pPr>
            <a:r>
              <a:rPr lang="en-AU" sz="1200" kern="1200" dirty="0">
                <a:solidFill>
                  <a:schemeClr val="tx1"/>
                </a:solidFill>
                <a:effectLst/>
                <a:latin typeface="+mn-lt"/>
                <a:ea typeface="+mn-ea"/>
                <a:cs typeface="+mn-cs"/>
              </a:rPr>
              <a:t>Draw two columns on the whiteboard, one labelled ‘Yes/True’ the other labelled ‘No/False’</a:t>
            </a:r>
          </a:p>
          <a:p>
            <a:pPr marL="228600" lvl="0" indent="-228600">
              <a:buFont typeface="+mj-lt"/>
              <a:buAutoNum type="arabicPeriod"/>
            </a:pPr>
            <a:r>
              <a:rPr lang="en-AU" sz="1200" kern="1200" dirty="0">
                <a:solidFill>
                  <a:schemeClr val="tx1"/>
                </a:solidFill>
                <a:effectLst/>
                <a:latin typeface="+mn-lt"/>
                <a:ea typeface="+mn-ea"/>
                <a:cs typeface="+mn-cs"/>
              </a:rPr>
              <a:t>Ask the participants to think about the statement written on their paper and decide whether they agree ‘Yes/True’ or disagree ‘No/False’, and the reasons why. </a:t>
            </a:r>
          </a:p>
          <a:p>
            <a:pPr marL="228600" lvl="0" indent="-228600">
              <a:buFont typeface="+mj-lt"/>
              <a:buAutoNum type="arabicPeriod"/>
            </a:pPr>
            <a:r>
              <a:rPr lang="en-AU" sz="1200" kern="1200" dirty="0">
                <a:solidFill>
                  <a:schemeClr val="tx1"/>
                </a:solidFill>
                <a:effectLst/>
                <a:latin typeface="+mn-lt"/>
                <a:ea typeface="+mn-ea"/>
                <a:cs typeface="+mn-cs"/>
              </a:rPr>
              <a:t>Ask each participant to stand up and give their answer and the reason why they think this. </a:t>
            </a:r>
          </a:p>
          <a:p>
            <a:pPr marL="228600" lvl="0" indent="-228600">
              <a:buFont typeface="+mj-lt"/>
              <a:buAutoNum type="arabicPeriod"/>
            </a:pPr>
            <a:r>
              <a:rPr lang="en-AU" sz="1200" kern="1200" dirty="0">
                <a:solidFill>
                  <a:schemeClr val="tx1"/>
                </a:solidFill>
                <a:effectLst/>
                <a:latin typeface="+mn-lt"/>
                <a:ea typeface="+mn-ea"/>
                <a:cs typeface="+mn-cs"/>
              </a:rPr>
              <a:t>If the participant gives a ‘No/False’ answer and good explanation, congratulate them and ask them to stick it under the ‘No/False’ column on the board</a:t>
            </a:r>
          </a:p>
          <a:p>
            <a:pPr marL="228600" lvl="0" indent="-228600">
              <a:buFont typeface="+mj-lt"/>
              <a:buAutoNum type="arabicPeriod"/>
            </a:pPr>
            <a:r>
              <a:rPr lang="en-AU" sz="1200" kern="1200" dirty="0">
                <a:solidFill>
                  <a:schemeClr val="tx1"/>
                </a:solidFill>
                <a:effectLst/>
                <a:latin typeface="+mn-lt"/>
                <a:ea typeface="+mn-ea"/>
                <a:cs typeface="+mn-cs"/>
              </a:rPr>
              <a:t> If anyone answers ‘Yes/True’ or does not give a full explanation, use the answers in the Beliefs and Attitudes Answer Sheet, to explain why the answer is actually No/False. </a:t>
            </a:r>
          </a:p>
          <a:p>
            <a:pPr marL="228600" lvl="0" indent="-228600">
              <a:buFont typeface="+mj-lt"/>
              <a:buAutoNum type="arabicPeriod"/>
            </a:pPr>
            <a:r>
              <a:rPr lang="en-AU" sz="1200" kern="1200" dirty="0">
                <a:solidFill>
                  <a:schemeClr val="tx1"/>
                </a:solidFill>
                <a:effectLst/>
                <a:latin typeface="+mn-lt"/>
                <a:ea typeface="+mn-ea"/>
                <a:cs typeface="+mn-cs"/>
              </a:rPr>
              <a:t> Ask the participant to stick the paper under the ‘No/False’ column. </a:t>
            </a:r>
          </a:p>
          <a:p>
            <a:pPr marL="228600" lvl="0" indent="-228600">
              <a:buFont typeface="+mj-lt"/>
              <a:buAutoNum type="arabicPeriod"/>
            </a:pPr>
            <a:r>
              <a:rPr lang="en-AU" sz="1200" kern="1200" dirty="0">
                <a:solidFill>
                  <a:schemeClr val="tx1"/>
                </a:solidFill>
                <a:effectLst/>
                <a:latin typeface="+mn-lt"/>
                <a:ea typeface="+mn-ea"/>
                <a:cs typeface="+mn-cs"/>
              </a:rPr>
              <a:t>At the end of the activity point out that the answers to all of these reasons is ‘No/False’ because violence against women and children is never acceptable.</a:t>
            </a:r>
          </a:p>
          <a:p>
            <a:pPr marL="228600" lvl="0" indent="-228600">
              <a:buFont typeface="+mj-lt"/>
              <a:buAutoNum type="arabicPeriod"/>
            </a:pPr>
            <a:r>
              <a:rPr lang="en-AU" sz="1200" kern="1200" dirty="0">
                <a:solidFill>
                  <a:schemeClr val="tx1"/>
                </a:solidFill>
                <a:effectLst/>
                <a:latin typeface="+mn-lt"/>
                <a:ea typeface="+mn-ea"/>
                <a:cs typeface="+mn-cs"/>
              </a:rPr>
              <a:t>Tell participants they can read through all the answers in their handout to further understand the reasons why all the answers are false.</a:t>
            </a:r>
          </a:p>
          <a:p>
            <a:pPr marL="457200" marR="0" lvl="1" indent="0" algn="l" defTabSz="914400" rtl="0" eaLnBrk="1" fontAlgn="auto" latinLnBrk="0" hangingPunct="1">
              <a:lnSpc>
                <a:spcPct val="100000"/>
              </a:lnSpc>
              <a:spcBef>
                <a:spcPts val="0"/>
              </a:spcBef>
              <a:spcAft>
                <a:spcPts val="0"/>
              </a:spcAft>
              <a:buClrTx/>
              <a:buSzTx/>
              <a:buFont typeface="+mj-lt"/>
              <a:buNone/>
              <a:tabLst/>
              <a:defRPr/>
            </a:pPr>
            <a:endParaRPr lang="en-US" baseline="0" dirty="0"/>
          </a:p>
          <a:p>
            <a:pPr marL="457200" marR="0" lvl="1" indent="0" algn="l" defTabSz="914400" rtl="0" eaLnBrk="1" fontAlgn="auto" latinLnBrk="0" hangingPunct="1">
              <a:lnSpc>
                <a:spcPct val="100000"/>
              </a:lnSpc>
              <a:spcBef>
                <a:spcPts val="0"/>
              </a:spcBef>
              <a:spcAft>
                <a:spcPts val="0"/>
              </a:spcAft>
              <a:buClrTx/>
              <a:buSzTx/>
              <a:buFont typeface="+mj-lt"/>
              <a:buNone/>
              <a:tabLst/>
              <a:defRPr/>
            </a:pPr>
            <a:r>
              <a:rPr lang="en-US" baseline="0" dirty="0"/>
              <a:t>Conclude the activity by reminding students that: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Violence is never the victim’s fault.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It is important to understand our own attitudes</a:t>
            </a:r>
            <a:r>
              <a:rPr lang="en-US" baseline="0" dirty="0"/>
              <a:t> and biases</a:t>
            </a:r>
            <a:r>
              <a:rPr lang="en-US" dirty="0"/>
              <a:t> about gender roles.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As health providers we must provide empathy and information in a non-judgmental way.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We must never</a:t>
            </a:r>
            <a:r>
              <a:rPr lang="en-US" baseline="0" dirty="0"/>
              <a:t> let our own attitudes get in the way of providing respectful care.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a:t>We must remind ourselves and others that </a:t>
            </a:r>
            <a:r>
              <a:rPr lang="en-US" dirty="0"/>
              <a:t>women and children do not ever deserve to be physically, emotionally or sexually abused in any circumstance.</a:t>
            </a:r>
            <a:endParaRPr lang="en-AU" dirty="0"/>
          </a:p>
          <a:p>
            <a:pPr marL="457200" lvl="1" indent="0">
              <a:buFont typeface="+mj-lt"/>
              <a:buNone/>
            </a:pPr>
            <a:endParaRPr lang="en-US" dirty="0"/>
          </a:p>
          <a:p>
            <a:endParaRPr lang="en-AU" dirty="0"/>
          </a:p>
        </p:txBody>
      </p:sp>
      <p:sp>
        <p:nvSpPr>
          <p:cNvPr id="4" name="Slide Number Placeholder 3"/>
          <p:cNvSpPr>
            <a:spLocks noGrp="1"/>
          </p:cNvSpPr>
          <p:nvPr>
            <p:ph type="sldNum" sz="quarter" idx="10"/>
          </p:nvPr>
        </p:nvSpPr>
        <p:spPr/>
        <p:txBody>
          <a:bodyPr/>
          <a:lstStyle/>
          <a:p>
            <a:fld id="{461B7105-0BB7-4573-AA33-5594CD3A481C}" type="slidenum">
              <a:rPr lang="en-AU" smtClean="0"/>
              <a:t>10</a:t>
            </a:fld>
            <a:endParaRPr lang="en-AU"/>
          </a:p>
        </p:txBody>
      </p:sp>
    </p:spTree>
    <p:extLst>
      <p:ext uri="{BB962C8B-B14F-4D97-AF65-F5344CB8AC3E}">
        <p14:creationId xmlns:p14="http://schemas.microsoft.com/office/powerpoint/2010/main" val="8284153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200" b="0" i="0" u="none" strike="noStrike" kern="1200" cap="none" spc="0" normalizeH="0" baseline="0" noProof="0" dirty="0">
                <a:ln>
                  <a:noFill/>
                </a:ln>
                <a:solidFill>
                  <a:prstClr val="black"/>
                </a:solidFill>
                <a:effectLst/>
                <a:uLnTx/>
                <a:uFillTx/>
                <a:latin typeface="+mn-lt"/>
                <a:ea typeface="+mn-ea"/>
                <a:cs typeface="+mn-cs"/>
              </a:rPr>
              <a:t>This data is from the </a:t>
            </a:r>
            <a:r>
              <a:rPr kumimoji="0" lang="en-AU" sz="1200" b="0" i="0" u="none" strike="noStrike" kern="1200" cap="none" spc="0" normalizeH="0" baseline="0" noProof="0" dirty="0" err="1">
                <a:ln>
                  <a:noFill/>
                </a:ln>
                <a:solidFill>
                  <a:prstClr val="black"/>
                </a:solidFill>
                <a:effectLst/>
                <a:uLnTx/>
                <a:uFillTx/>
                <a:latin typeface="+mn-lt"/>
                <a:ea typeface="+mn-ea"/>
                <a:cs typeface="+mn-cs"/>
              </a:rPr>
              <a:t>Nabilan</a:t>
            </a:r>
            <a:r>
              <a:rPr kumimoji="0" lang="en-AU" sz="1200" b="0" i="0" u="none" strike="noStrike" kern="1200" cap="none" spc="0" normalizeH="0" baseline="0" noProof="0" dirty="0">
                <a:ln>
                  <a:noFill/>
                </a:ln>
                <a:solidFill>
                  <a:prstClr val="black"/>
                </a:solidFill>
                <a:effectLst/>
                <a:uLnTx/>
                <a:uFillTx/>
                <a:latin typeface="+mn-lt"/>
                <a:ea typeface="+mn-ea"/>
                <a:cs typeface="+mn-cs"/>
              </a:rPr>
              <a:t> survey with women in Timor-Leste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200" b="0" i="0" u="none" strike="noStrike" kern="1200" cap="none" spc="0" normalizeH="0" baseline="0" noProof="0" dirty="0">
                <a:ln>
                  <a:noFill/>
                </a:ln>
                <a:solidFill>
                  <a:prstClr val="black"/>
                </a:solidFill>
                <a:effectLst/>
                <a:uLnTx/>
                <a:uFillTx/>
                <a:latin typeface="+mn-lt"/>
                <a:ea typeface="+mn-ea"/>
                <a:cs typeface="+mn-cs"/>
              </a:rPr>
              <a:t>It shows that when women experience violence, Most (66%) women do not tell anyone about their husbands’ or boyfriends’ violent behaviour</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200" b="0" i="0" u="none" strike="noStrike" kern="1200" cap="none" spc="0" normalizeH="0" baseline="0" noProof="0" dirty="0">
                <a:ln>
                  <a:noFill/>
                </a:ln>
                <a:solidFill>
                  <a:prstClr val="black"/>
                </a:solidFill>
                <a:effectLst/>
                <a:uLnTx/>
                <a:uFillTx/>
                <a:latin typeface="+mn-lt"/>
                <a:ea typeface="+mn-ea"/>
                <a:cs typeface="+mn-cs"/>
              </a:rPr>
              <a:t>When they do tell someone, it is mostly friends and family (34%)</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200" b="0" i="0" u="none" strike="noStrike" kern="1200" cap="none" spc="0" normalizeH="0" baseline="0" noProof="0" dirty="0">
                <a:ln>
                  <a:noFill/>
                </a:ln>
                <a:solidFill>
                  <a:prstClr val="black"/>
                </a:solidFill>
                <a:effectLst/>
                <a:uLnTx/>
                <a:uFillTx/>
                <a:latin typeface="+mn-lt"/>
                <a:ea typeface="+mn-ea"/>
                <a:cs typeface="+mn-cs"/>
              </a:rPr>
              <a:t>Very few women seek help from formal services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t>Why do you think this is the case?</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AD0397-5191-EC48-A120-DB3027000AB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725380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t>Explain</a:t>
            </a:r>
            <a:r>
              <a:rPr lang="en-AU" baseline="0" dirty="0"/>
              <a:t> that t</a:t>
            </a:r>
            <a:r>
              <a:rPr lang="en-AU" dirty="0"/>
              <a:t>hese videos are based on the real stories from interviews with 28 women who have experienced domestic and sexual violence in Timor-Leste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u="none" dirty="0">
                <a:solidFill>
                  <a:srgbClr val="008080"/>
                </a:solidFill>
                <a:effectLst/>
                <a:latin typeface="Times New Roman" panose="02020603050405020304" pitchFamily="18" charset="0"/>
                <a:ea typeface="MS PGothic" panose="020B0600070205080204" pitchFamily="34" charset="-128"/>
                <a:cs typeface="Times New Roman" panose="02020603050405020304" pitchFamily="18" charset="0"/>
              </a:rPr>
              <a:t>Get them to think about the following questions:</a:t>
            </a:r>
            <a:endParaRPr lang="en-AU" sz="1200" u="none" dirty="0">
              <a:effectLst/>
              <a:latin typeface="Arial" panose="020B0604020202020204" pitchFamily="34" charset="0"/>
              <a:ea typeface="MS PGothic" panose="020B0600070205080204" pitchFamily="34" charset="-128"/>
              <a:cs typeface="Times New Roman" panose="02020603050405020304" pitchFamily="18" charset="0"/>
            </a:endParaRPr>
          </a:p>
          <a:p>
            <a:pPr marL="742950" lvl="1" indent="-285750">
              <a:lnSpc>
                <a:spcPct val="115000"/>
              </a:lnSpc>
              <a:spcAft>
                <a:spcPts val="0"/>
              </a:spcAft>
              <a:buFont typeface="Symbol" panose="05050102010706020507" pitchFamily="18" charset="2"/>
              <a:buChar char=""/>
              <a:tabLst>
                <a:tab pos="914400" algn="l"/>
              </a:tabLst>
            </a:pPr>
            <a:r>
              <a:rPr lang="en-AU" sz="1200" u="none" dirty="0">
                <a:solidFill>
                  <a:srgbClr val="008080"/>
                </a:solidFill>
                <a:effectLst/>
                <a:latin typeface="Times New Roman" panose="02020603050405020304" pitchFamily="18" charset="0"/>
                <a:ea typeface="MS PGothic" panose="020B0600070205080204" pitchFamily="34" charset="-128"/>
                <a:cs typeface="Times New Roman" panose="02020603050405020304" pitchFamily="18" charset="0"/>
              </a:rPr>
              <a:t>Why is it difficult for these women to get help when they are being subjected to violence?</a:t>
            </a:r>
            <a:endParaRPr lang="en-AU" sz="1100" u="none"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742950" lvl="1" indent="-285750">
              <a:lnSpc>
                <a:spcPct val="115000"/>
              </a:lnSpc>
              <a:spcAft>
                <a:spcPts val="0"/>
              </a:spcAft>
              <a:buFont typeface="Symbol" panose="05050102010706020507" pitchFamily="18" charset="2"/>
              <a:buChar char=""/>
              <a:tabLst>
                <a:tab pos="914400" algn="l"/>
              </a:tabLst>
            </a:pPr>
            <a:r>
              <a:rPr lang="en-AU" sz="1200" u="none" dirty="0">
                <a:solidFill>
                  <a:srgbClr val="008080"/>
                </a:solidFill>
                <a:effectLst/>
                <a:latin typeface="Times New Roman" panose="02020603050405020304" pitchFamily="18" charset="0"/>
                <a:ea typeface="MS PGothic" panose="020B0600070205080204" pitchFamily="34" charset="-128"/>
                <a:cs typeface="Times New Roman" panose="02020603050405020304" pitchFamily="18" charset="0"/>
              </a:rPr>
              <a:t>What are the additional challenges for women with a disability?</a:t>
            </a:r>
            <a:endParaRPr lang="en-AU" sz="1100" u="none"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742950" lvl="1" indent="-285750">
              <a:lnSpc>
                <a:spcPct val="115000"/>
              </a:lnSpc>
              <a:spcAft>
                <a:spcPts val="0"/>
              </a:spcAft>
              <a:buFont typeface="Symbol" panose="05050102010706020507" pitchFamily="18" charset="2"/>
              <a:buChar char=""/>
              <a:tabLst>
                <a:tab pos="914400" algn="l"/>
              </a:tabLst>
            </a:pPr>
            <a:r>
              <a:rPr lang="en-AU" sz="1200" u="none" dirty="0">
                <a:solidFill>
                  <a:srgbClr val="008080"/>
                </a:solidFill>
                <a:effectLst/>
                <a:latin typeface="Times New Roman" panose="02020603050405020304" pitchFamily="18" charset="0"/>
                <a:ea typeface="MS PGothic" panose="020B0600070205080204" pitchFamily="34" charset="-128"/>
                <a:cs typeface="Times New Roman" panose="02020603050405020304" pitchFamily="18" charset="0"/>
              </a:rPr>
              <a:t>What can health providers do to help women open up about problems they are being subjected to?</a:t>
            </a:r>
            <a:endParaRPr lang="en-AU" sz="1100" u="none"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t>Warn students that the stories can</a:t>
            </a:r>
            <a:r>
              <a:rPr lang="en-AU" baseline="0" dirty="0"/>
              <a:t> be quite emotional for some people and that it’s ok to leave the room if they don’t want to watch it or it becomes too overwhelming</a:t>
            </a:r>
            <a:endParaRPr lang="en-AU"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t>The full video can be played directly from the internet on this link https://youtu.be/AALC9kqrho0</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dirty="0"/>
          </a:p>
          <a:p>
            <a:endParaRPr lang="en-AU" dirty="0"/>
          </a:p>
        </p:txBody>
      </p:sp>
      <p:sp>
        <p:nvSpPr>
          <p:cNvPr id="4" name="Slide Number Placeholder 3"/>
          <p:cNvSpPr>
            <a:spLocks noGrp="1"/>
          </p:cNvSpPr>
          <p:nvPr>
            <p:ph type="sldNum" sz="quarter" idx="10"/>
          </p:nvPr>
        </p:nvSpPr>
        <p:spPr/>
        <p:txBody>
          <a:bodyPr/>
          <a:lstStyle/>
          <a:p>
            <a:fld id="{461B7105-0BB7-4573-AA33-5594CD3A481C}" type="slidenum">
              <a:rPr lang="en-AU" smtClean="0"/>
              <a:t>12</a:t>
            </a:fld>
            <a:endParaRPr lang="en-AU"/>
          </a:p>
        </p:txBody>
      </p:sp>
    </p:spTree>
    <p:extLst>
      <p:ext uri="{BB962C8B-B14F-4D97-AF65-F5344CB8AC3E}">
        <p14:creationId xmlns:p14="http://schemas.microsoft.com/office/powerpoint/2010/main" val="17734913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r>
              <a:rPr lang="en-AU" dirty="0"/>
              <a:t>Purpose: to understand more about the effects of violence and trauma, what stops women from getting help, and what</a:t>
            </a:r>
            <a:r>
              <a:rPr lang="en-AU" baseline="0" dirty="0"/>
              <a:t> encourages them to open up their problems and find support.</a:t>
            </a:r>
          </a:p>
          <a:p>
            <a:pPr marL="0" indent="0">
              <a:buFont typeface="+mj-lt"/>
              <a:buNone/>
            </a:pPr>
            <a:endParaRPr lang="en-AU" baseline="0" dirty="0"/>
          </a:p>
          <a:p>
            <a:pPr marL="0" indent="0">
              <a:buFont typeface="+mj-lt"/>
              <a:buNone/>
            </a:pPr>
            <a:r>
              <a:rPr lang="en-AU" baseline="0" dirty="0"/>
              <a:t>Time: 20 minutes (10 minutes video, 10 minutes discussion)</a:t>
            </a:r>
          </a:p>
          <a:p>
            <a:pPr marL="0" indent="0">
              <a:buFont typeface="+mj-lt"/>
              <a:buNone/>
            </a:pPr>
            <a:endParaRPr lang="en-AU" baseline="0" dirty="0"/>
          </a:p>
          <a:p>
            <a:pPr marL="0" indent="0">
              <a:buFont typeface="+mj-lt"/>
              <a:buNone/>
            </a:pPr>
            <a:r>
              <a:rPr lang="en-AU" baseline="0" dirty="0"/>
              <a:t>Instructions:</a:t>
            </a:r>
            <a:endParaRPr lang="en-AU" dirty="0"/>
          </a:p>
          <a:p>
            <a:pPr marL="342900" lvl="0" indent="-342900">
              <a:lnSpc>
                <a:spcPct val="115000"/>
              </a:lnSpc>
              <a:spcAft>
                <a:spcPts val="0"/>
              </a:spcAft>
              <a:buFont typeface="+mj-lt"/>
              <a:buAutoNum type="arabicPeriod"/>
              <a:tabLst>
                <a:tab pos="228600" algn="l"/>
                <a:tab pos="457200" algn="l"/>
              </a:tabLst>
            </a:pPr>
            <a:r>
              <a:rPr lang="en-AU" sz="1200" dirty="0">
                <a:effectLst/>
                <a:latin typeface="Times New Roman" panose="02020603050405020304" pitchFamily="18" charset="0"/>
                <a:ea typeface="MS PGothic" panose="020B0600070205080204" pitchFamily="34" charset="-128"/>
                <a:cs typeface="Times New Roman" panose="02020603050405020304" pitchFamily="18" charset="0"/>
              </a:rPr>
              <a:t>After the video ask the students the following questions and write their answers on the board:</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742950" lvl="1" indent="-285750">
              <a:lnSpc>
                <a:spcPct val="115000"/>
              </a:lnSpc>
              <a:spcAft>
                <a:spcPts val="0"/>
              </a:spcAft>
              <a:buFont typeface="+mj-lt"/>
              <a:buAutoNum type="alphaLcParenR"/>
              <a:tabLst>
                <a:tab pos="408305" algn="l"/>
                <a:tab pos="914400" algn="l"/>
              </a:tabLst>
            </a:pPr>
            <a:r>
              <a:rPr lang="en-AU" sz="1200" dirty="0">
                <a:effectLst/>
                <a:latin typeface="Times New Roman" panose="02020603050405020304" pitchFamily="18" charset="0"/>
                <a:ea typeface="MS PGothic" panose="020B0600070205080204" pitchFamily="34" charset="-128"/>
                <a:cs typeface="Times New Roman" panose="02020603050405020304" pitchFamily="18" charset="0"/>
              </a:rPr>
              <a:t>Why is it difficult for these women to get help when they are being subjected to violence?</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200150" lvl="2" indent="-285750">
              <a:lnSpc>
                <a:spcPct val="115000"/>
              </a:lnSpc>
              <a:spcAft>
                <a:spcPts val="0"/>
              </a:spcAft>
              <a:buFont typeface="Courier New" panose="02070309020205020404" pitchFamily="49" charset="0"/>
              <a:buChar char="o"/>
              <a:tabLst>
                <a:tab pos="588645" algn="l"/>
              </a:tabLst>
            </a:pPr>
            <a:r>
              <a:rPr lang="en-AU" sz="1200" i="1" dirty="0">
                <a:effectLst/>
                <a:latin typeface="Times New Roman" panose="02020603050405020304" pitchFamily="18" charset="0"/>
                <a:ea typeface="MS PGothic" panose="020B0600070205080204" pitchFamily="34" charset="-128"/>
                <a:cs typeface="Times New Roman" panose="02020603050405020304" pitchFamily="18" charset="0"/>
              </a:rPr>
              <a:t>Shy/embarrassed</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200150" lvl="2" indent="-285750">
              <a:lnSpc>
                <a:spcPct val="115000"/>
              </a:lnSpc>
              <a:spcAft>
                <a:spcPts val="0"/>
              </a:spcAft>
              <a:buFont typeface="Courier New" panose="02070309020205020404" pitchFamily="49" charset="0"/>
              <a:buChar char="o"/>
              <a:tabLst>
                <a:tab pos="588645" algn="l"/>
              </a:tabLst>
            </a:pPr>
            <a:r>
              <a:rPr lang="en-AU" sz="1200" i="1" dirty="0">
                <a:effectLst/>
                <a:latin typeface="Times New Roman" panose="02020603050405020304" pitchFamily="18" charset="0"/>
                <a:ea typeface="MS PGothic" panose="020B0600070205080204" pitchFamily="34" charset="-128"/>
                <a:cs typeface="Times New Roman" panose="02020603050405020304" pitchFamily="18" charset="0"/>
              </a:rPr>
              <a:t>Lack of confidentiality if family work at the health centre or other people see them there</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200150" lvl="2" indent="-285750">
              <a:lnSpc>
                <a:spcPct val="115000"/>
              </a:lnSpc>
              <a:spcAft>
                <a:spcPts val="0"/>
              </a:spcAft>
              <a:buFont typeface="Courier New" panose="02070309020205020404" pitchFamily="49" charset="0"/>
              <a:buChar char="o"/>
              <a:tabLst>
                <a:tab pos="588645" algn="l"/>
              </a:tabLst>
            </a:pPr>
            <a:r>
              <a:rPr lang="en-AU" sz="1200" i="1" dirty="0">
                <a:effectLst/>
                <a:latin typeface="Times New Roman" panose="02020603050405020304" pitchFamily="18" charset="0"/>
                <a:ea typeface="MS PGothic" panose="020B0600070205080204" pitchFamily="34" charset="-128"/>
                <a:cs typeface="Times New Roman" panose="02020603050405020304" pitchFamily="18" charset="0"/>
              </a:rPr>
              <a:t>Shameful and uncomfortable when other people look at them and know they are a victim of violence</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200150" lvl="2" indent="-285750">
              <a:lnSpc>
                <a:spcPct val="115000"/>
              </a:lnSpc>
              <a:spcAft>
                <a:spcPts val="0"/>
              </a:spcAft>
              <a:buFont typeface="Courier New" panose="02070309020205020404" pitchFamily="49" charset="0"/>
              <a:buChar char="o"/>
              <a:tabLst>
                <a:tab pos="588645" algn="l"/>
              </a:tabLst>
            </a:pPr>
            <a:r>
              <a:rPr lang="en-AU" sz="1200" i="1" dirty="0">
                <a:effectLst/>
                <a:latin typeface="Times New Roman" panose="02020603050405020304" pitchFamily="18" charset="0"/>
                <a:ea typeface="MS PGothic" panose="020B0600070205080204" pitchFamily="34" charset="-128"/>
                <a:cs typeface="Times New Roman" panose="02020603050405020304" pitchFamily="18" charset="0"/>
              </a:rPr>
              <a:t>Live in the mountains, or have no money or transport to get to a health facility</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200150" lvl="2" indent="-285750">
              <a:lnSpc>
                <a:spcPct val="115000"/>
              </a:lnSpc>
              <a:spcAft>
                <a:spcPts val="0"/>
              </a:spcAft>
              <a:buFont typeface="Courier New" panose="02070309020205020404" pitchFamily="49" charset="0"/>
              <a:buChar char="o"/>
              <a:tabLst>
                <a:tab pos="588645" algn="l"/>
              </a:tabLst>
            </a:pPr>
            <a:r>
              <a:rPr lang="en-AU" sz="1200" i="1" dirty="0">
                <a:effectLst/>
                <a:latin typeface="Times New Roman" panose="02020603050405020304" pitchFamily="18" charset="0"/>
                <a:ea typeface="MS PGothic" panose="020B0600070205080204" pitchFamily="34" charset="-128"/>
                <a:cs typeface="Times New Roman" panose="02020603050405020304" pitchFamily="18" charset="0"/>
              </a:rPr>
              <a:t>Threatened or forbidden by the abuser to go out, worried it will make him angrier</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200150" lvl="2" indent="-285750">
              <a:lnSpc>
                <a:spcPct val="115000"/>
              </a:lnSpc>
              <a:spcAft>
                <a:spcPts val="0"/>
              </a:spcAft>
              <a:buFont typeface="Courier New" panose="02070309020205020404" pitchFamily="49" charset="0"/>
              <a:buChar char="o"/>
              <a:tabLst>
                <a:tab pos="588645" algn="l"/>
              </a:tabLst>
            </a:pPr>
            <a:r>
              <a:rPr lang="en-AU" sz="1200" i="1" dirty="0">
                <a:effectLst/>
                <a:latin typeface="Times New Roman" panose="02020603050405020304" pitchFamily="18" charset="0"/>
                <a:ea typeface="MS PGothic" panose="020B0600070205080204" pitchFamily="34" charset="-128"/>
                <a:cs typeface="Times New Roman" panose="02020603050405020304" pitchFamily="18" charset="0"/>
              </a:rPr>
              <a:t>He is violent at night and there is no transport or services open</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200150" lvl="2" indent="-285750">
              <a:lnSpc>
                <a:spcPct val="115000"/>
              </a:lnSpc>
              <a:spcAft>
                <a:spcPts val="0"/>
              </a:spcAft>
              <a:buFont typeface="Courier New" panose="02070309020205020404" pitchFamily="49" charset="0"/>
              <a:buChar char="o"/>
              <a:tabLst>
                <a:tab pos="588645" algn="l"/>
              </a:tabLst>
            </a:pPr>
            <a:r>
              <a:rPr lang="en-AU" sz="1200" i="1" dirty="0">
                <a:effectLst/>
                <a:latin typeface="Times New Roman" panose="02020603050405020304" pitchFamily="18" charset="0"/>
                <a:ea typeface="MS PGothic" panose="020B0600070205080204" pitchFamily="34" charset="-128"/>
                <a:cs typeface="Times New Roman" panose="02020603050405020304" pitchFamily="18" charset="0"/>
              </a:rPr>
              <a:t>Have a small baby or sick child so cannot leave the house</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742950" lvl="1" indent="-285750">
              <a:lnSpc>
                <a:spcPct val="115000"/>
              </a:lnSpc>
              <a:spcAft>
                <a:spcPts val="0"/>
              </a:spcAft>
              <a:buFont typeface="+mj-lt"/>
              <a:buAutoNum type="alphaLcParenR"/>
              <a:tabLst>
                <a:tab pos="408305" algn="l"/>
                <a:tab pos="914400" algn="l"/>
              </a:tabLst>
            </a:pPr>
            <a:r>
              <a:rPr lang="en-AU" sz="1200" dirty="0">
                <a:effectLst/>
                <a:latin typeface="Times New Roman" panose="02020603050405020304" pitchFamily="18" charset="0"/>
                <a:ea typeface="MS PGothic" panose="020B0600070205080204" pitchFamily="34" charset="-128"/>
                <a:cs typeface="Times New Roman" panose="02020603050405020304" pitchFamily="18" charset="0"/>
              </a:rPr>
              <a:t>What are the additional challenges for women with a disability?</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200150" lvl="2" indent="-285750">
              <a:lnSpc>
                <a:spcPct val="115000"/>
              </a:lnSpc>
              <a:spcAft>
                <a:spcPts val="0"/>
              </a:spcAft>
              <a:buFont typeface="Courier New" panose="02070309020205020404" pitchFamily="49" charset="0"/>
              <a:buChar char="o"/>
              <a:tabLst>
                <a:tab pos="588645" algn="l"/>
              </a:tabLst>
            </a:pPr>
            <a:r>
              <a:rPr lang="en-AU" sz="1200" i="1" dirty="0">
                <a:effectLst/>
                <a:latin typeface="Times New Roman" panose="02020603050405020304" pitchFamily="18" charset="0"/>
                <a:ea typeface="MS PGothic" panose="020B0600070205080204" pitchFamily="34" charset="-128"/>
                <a:cs typeface="Times New Roman" panose="02020603050405020304" pitchFamily="18" charset="0"/>
              </a:rPr>
              <a:t>Dependent on others for their care</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200150" lvl="2" indent="-285750">
              <a:lnSpc>
                <a:spcPct val="115000"/>
              </a:lnSpc>
              <a:spcAft>
                <a:spcPts val="0"/>
              </a:spcAft>
              <a:buFont typeface="Courier New" panose="02070309020205020404" pitchFamily="49" charset="0"/>
              <a:buChar char="o"/>
              <a:tabLst>
                <a:tab pos="588645" algn="l"/>
              </a:tabLst>
            </a:pPr>
            <a:r>
              <a:rPr lang="en-AU" sz="1200" i="1" dirty="0">
                <a:effectLst/>
                <a:latin typeface="Times New Roman" panose="02020603050405020304" pitchFamily="18" charset="0"/>
                <a:ea typeface="MS PGothic" panose="020B0600070205080204" pitchFamily="34" charset="-128"/>
                <a:cs typeface="Times New Roman" panose="02020603050405020304" pitchFamily="18" charset="0"/>
              </a:rPr>
              <a:t>Can’t physically get there without assistance</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200150" lvl="2" indent="-285750">
              <a:lnSpc>
                <a:spcPct val="115000"/>
              </a:lnSpc>
              <a:spcAft>
                <a:spcPts val="0"/>
              </a:spcAft>
              <a:buFont typeface="Courier New" panose="02070309020205020404" pitchFamily="49" charset="0"/>
              <a:buChar char="o"/>
              <a:tabLst>
                <a:tab pos="588645" algn="l"/>
              </a:tabLst>
            </a:pPr>
            <a:r>
              <a:rPr lang="en-AU" sz="1200" i="1" dirty="0">
                <a:effectLst/>
                <a:latin typeface="Times New Roman" panose="02020603050405020304" pitchFamily="18" charset="0"/>
                <a:ea typeface="MS PGothic" panose="020B0600070205080204" pitchFamily="34" charset="-128"/>
                <a:cs typeface="Times New Roman" panose="02020603050405020304" pitchFamily="18" charset="0"/>
              </a:rPr>
              <a:t>May not know what abuse is or be able to speak about it</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200150" lvl="2" indent="-285750">
              <a:lnSpc>
                <a:spcPct val="115000"/>
              </a:lnSpc>
              <a:spcAft>
                <a:spcPts val="0"/>
              </a:spcAft>
              <a:buFont typeface="Courier New" panose="02070309020205020404" pitchFamily="49" charset="0"/>
              <a:buChar char="o"/>
              <a:tabLst>
                <a:tab pos="588645" algn="l"/>
              </a:tabLst>
            </a:pPr>
            <a:r>
              <a:rPr lang="en-AU" sz="1200" i="1" dirty="0">
                <a:effectLst/>
                <a:latin typeface="Times New Roman" panose="02020603050405020304" pitchFamily="18" charset="0"/>
                <a:ea typeface="MS PGothic" panose="020B0600070205080204" pitchFamily="34" charset="-128"/>
                <a:cs typeface="Times New Roman" panose="02020603050405020304" pitchFamily="18" charset="0"/>
              </a:rPr>
              <a:t>More isolated with less social support</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742950" lvl="1" indent="-285750">
              <a:lnSpc>
                <a:spcPct val="115000"/>
              </a:lnSpc>
              <a:spcAft>
                <a:spcPts val="0"/>
              </a:spcAft>
              <a:buFont typeface="+mj-lt"/>
              <a:buAutoNum type="alphaLcParenR"/>
              <a:tabLst>
                <a:tab pos="408305" algn="l"/>
                <a:tab pos="914400" algn="l"/>
              </a:tabLst>
            </a:pPr>
            <a:r>
              <a:rPr lang="en-AU" sz="1200" dirty="0">
                <a:effectLst/>
                <a:latin typeface="Times New Roman" panose="02020603050405020304" pitchFamily="18" charset="0"/>
                <a:ea typeface="MS PGothic" panose="020B0600070205080204" pitchFamily="34" charset="-128"/>
                <a:cs typeface="Times New Roman" panose="02020603050405020304" pitchFamily="18" charset="0"/>
              </a:rPr>
              <a:t>What can health providers do to help women open up about problems they are being subjected to?</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200150" lvl="2" indent="-285750">
              <a:lnSpc>
                <a:spcPct val="115000"/>
              </a:lnSpc>
              <a:spcAft>
                <a:spcPts val="0"/>
              </a:spcAft>
              <a:buFont typeface="Courier New" panose="02070309020205020404" pitchFamily="49" charset="0"/>
              <a:buChar char="o"/>
              <a:tabLst>
                <a:tab pos="588645" algn="l"/>
              </a:tabLst>
            </a:pPr>
            <a:r>
              <a:rPr lang="en-AU" sz="1200" i="1" dirty="0">
                <a:effectLst/>
                <a:latin typeface="Times New Roman" panose="02020603050405020304" pitchFamily="18" charset="0"/>
                <a:ea typeface="MS PGothic" panose="020B0600070205080204" pitchFamily="34" charset="-128"/>
                <a:cs typeface="Times New Roman" panose="02020603050405020304" pitchFamily="18" charset="0"/>
              </a:rPr>
              <a:t>Don’t be angry</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200150" lvl="2" indent="-285750">
              <a:lnSpc>
                <a:spcPct val="115000"/>
              </a:lnSpc>
              <a:spcAft>
                <a:spcPts val="0"/>
              </a:spcAft>
              <a:buFont typeface="Courier New" panose="02070309020205020404" pitchFamily="49" charset="0"/>
              <a:buChar char="o"/>
              <a:tabLst>
                <a:tab pos="588645" algn="l"/>
              </a:tabLst>
            </a:pPr>
            <a:r>
              <a:rPr lang="en-AU" sz="1200" i="1" dirty="0">
                <a:effectLst/>
                <a:latin typeface="Times New Roman" panose="02020603050405020304" pitchFamily="18" charset="0"/>
                <a:ea typeface="MS PGothic" panose="020B0600070205080204" pitchFamily="34" charset="-128"/>
                <a:cs typeface="Times New Roman" panose="02020603050405020304" pitchFamily="18" charset="0"/>
              </a:rPr>
              <a:t>Smile, speak kindly and ‘from your heart’</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200150" lvl="2" indent="-285750">
              <a:lnSpc>
                <a:spcPct val="115000"/>
              </a:lnSpc>
              <a:spcAft>
                <a:spcPts val="0"/>
              </a:spcAft>
              <a:buFont typeface="Courier New" panose="02070309020205020404" pitchFamily="49" charset="0"/>
              <a:buChar char="o"/>
              <a:tabLst>
                <a:tab pos="588645" algn="l"/>
              </a:tabLst>
            </a:pPr>
            <a:r>
              <a:rPr lang="en-AU" sz="1200" i="1" dirty="0">
                <a:effectLst/>
                <a:latin typeface="Times New Roman" panose="02020603050405020304" pitchFamily="18" charset="0"/>
                <a:ea typeface="MS PGothic" panose="020B0600070205080204" pitchFamily="34" charset="-128"/>
                <a:cs typeface="Times New Roman" panose="02020603050405020304" pitchFamily="18" charset="0"/>
              </a:rPr>
              <a:t>Attend to them quickly</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200150" lvl="2" indent="-285750">
              <a:lnSpc>
                <a:spcPct val="115000"/>
              </a:lnSpc>
              <a:spcAft>
                <a:spcPts val="0"/>
              </a:spcAft>
              <a:buFont typeface="Courier New" panose="02070309020205020404" pitchFamily="49" charset="0"/>
              <a:buChar char="o"/>
              <a:tabLst>
                <a:tab pos="588645" algn="l"/>
              </a:tabLst>
            </a:pPr>
            <a:r>
              <a:rPr lang="en-AU" sz="1200" i="1" dirty="0">
                <a:effectLst/>
                <a:latin typeface="Times New Roman" panose="02020603050405020304" pitchFamily="18" charset="0"/>
                <a:ea typeface="MS PGothic" panose="020B0600070205080204" pitchFamily="34" charset="-128"/>
                <a:cs typeface="Times New Roman" panose="02020603050405020304" pitchFamily="18" charset="0"/>
              </a:rPr>
              <a:t>Provide a private, secure and calm place to do the consultation</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200150" lvl="2" indent="-285750">
              <a:lnSpc>
                <a:spcPct val="115000"/>
              </a:lnSpc>
              <a:spcAft>
                <a:spcPts val="0"/>
              </a:spcAft>
              <a:buFont typeface="Courier New" panose="02070309020205020404" pitchFamily="49" charset="0"/>
              <a:buChar char="o"/>
              <a:tabLst>
                <a:tab pos="588645" algn="l"/>
              </a:tabLst>
            </a:pPr>
            <a:r>
              <a:rPr lang="en-AU" sz="1200" i="1" dirty="0">
                <a:effectLst/>
                <a:latin typeface="Times New Roman" panose="02020603050405020304" pitchFamily="18" charset="0"/>
                <a:ea typeface="MS PGothic" panose="020B0600070205080204" pitchFamily="34" charset="-128"/>
                <a:cs typeface="Times New Roman" panose="02020603050405020304" pitchFamily="18" charset="0"/>
              </a:rPr>
              <a:t>Ask about violence, more than once (if you do not ask, women feel they cannot tell you)</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1200150" lvl="2" indent="-285750">
              <a:lnSpc>
                <a:spcPct val="115000"/>
              </a:lnSpc>
              <a:spcAft>
                <a:spcPts val="0"/>
              </a:spcAft>
              <a:buFont typeface="Courier New" panose="02070309020205020404" pitchFamily="49" charset="0"/>
              <a:buChar char="o"/>
              <a:tabLst>
                <a:tab pos="588645" algn="l"/>
              </a:tabLst>
            </a:pPr>
            <a:r>
              <a:rPr lang="en-AU" sz="1200" i="1" dirty="0">
                <a:effectLst/>
                <a:latin typeface="Times New Roman" panose="02020603050405020304" pitchFamily="18" charset="0"/>
                <a:ea typeface="MS PGothic" panose="020B0600070205080204" pitchFamily="34" charset="-128"/>
                <a:cs typeface="Times New Roman" panose="02020603050405020304" pitchFamily="18" charset="0"/>
              </a:rPr>
              <a:t>Tell her it’s not her fault</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0" indent="0">
              <a:buFont typeface="+mj-lt"/>
              <a:buNone/>
            </a:pPr>
            <a:endParaRPr lang="en-AU" dirty="0"/>
          </a:p>
        </p:txBody>
      </p:sp>
      <p:sp>
        <p:nvSpPr>
          <p:cNvPr id="4" name="Slide Number Placeholder 3"/>
          <p:cNvSpPr>
            <a:spLocks noGrp="1"/>
          </p:cNvSpPr>
          <p:nvPr>
            <p:ph type="sldNum" sz="quarter" idx="10"/>
          </p:nvPr>
        </p:nvSpPr>
        <p:spPr/>
        <p:txBody>
          <a:bodyPr/>
          <a:lstStyle/>
          <a:p>
            <a:fld id="{461B7105-0BB7-4573-AA33-5594CD3A481C}" type="slidenum">
              <a:rPr lang="en-AU" smtClean="0"/>
              <a:t>13</a:t>
            </a:fld>
            <a:endParaRPr lang="en-AU"/>
          </a:p>
        </p:txBody>
      </p:sp>
    </p:spTree>
    <p:extLst>
      <p:ext uri="{BB962C8B-B14F-4D97-AF65-F5344CB8AC3E}">
        <p14:creationId xmlns:p14="http://schemas.microsoft.com/office/powerpoint/2010/main" val="32678837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Because of</a:t>
            </a:r>
            <a:r>
              <a:rPr lang="en-AU" baseline="0" dirty="0"/>
              <a:t> the way men and women’s gender roles are constructed in our culture, men have more power than women. This is called gender inequality.  </a:t>
            </a:r>
          </a:p>
          <a:p>
            <a:pPr marL="171450" indent="-171450">
              <a:buFont typeface="Arial" panose="020B0604020202020204" pitchFamily="34" charset="0"/>
              <a:buChar char="•"/>
            </a:pPr>
            <a:r>
              <a:rPr lang="en-AU" baseline="0" dirty="0"/>
              <a:t>Violence happens when there is an abuse of power, and those with the least power are most affected. </a:t>
            </a:r>
          </a:p>
          <a:p>
            <a:pPr marL="171450" indent="-171450">
              <a:buFont typeface="Arial" panose="020B0604020202020204" pitchFamily="34" charset="0"/>
              <a:buChar char="•"/>
            </a:pPr>
            <a:r>
              <a:rPr lang="en-AU" baseline="0" dirty="0"/>
              <a:t>As health providers we have a responsibility to examine our own beliefs and attitudes so that we don’t blame victims for the violence they are subjected to. </a:t>
            </a:r>
          </a:p>
          <a:p>
            <a:pPr marL="171450" indent="-171450">
              <a:buFont typeface="Arial" panose="020B0604020202020204" pitchFamily="34" charset="0"/>
              <a:buChar char="•"/>
            </a:pPr>
            <a:r>
              <a:rPr lang="en-AU" dirty="0"/>
              <a:t>The</a:t>
            </a:r>
            <a:r>
              <a:rPr lang="en-AU" baseline="0" dirty="0"/>
              <a:t> women’s stories in the videos showed the trauma they experience and the challenges they face in finding safety.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baseline="0" dirty="0"/>
              <a:t>Because of the many barriers to getting help, we must speak out against violence and help women to feel safe discussing their problems.</a:t>
            </a:r>
          </a:p>
          <a:p>
            <a:pPr marL="171450" indent="-171450">
              <a:buFont typeface="Arial" panose="020B0604020202020204" pitchFamily="34" charset="0"/>
              <a:buChar char="•"/>
            </a:pPr>
            <a:r>
              <a:rPr lang="en-AU" baseline="0" dirty="0"/>
              <a:t>The next part of the course will give you the tools and skills to be able to respond effectively to women and children subjected to violence.</a:t>
            </a:r>
          </a:p>
          <a:p>
            <a:pPr marL="171450" indent="-171450">
              <a:buFont typeface="Arial" panose="020B0604020202020204" pitchFamily="34" charset="0"/>
              <a:buChar char="•"/>
            </a:pPr>
            <a:r>
              <a:rPr lang="en-AU" baseline="0" dirty="0"/>
              <a:t>Please complete the reading for module 2 at home – “Mane </a:t>
            </a:r>
            <a:r>
              <a:rPr lang="en-AU" baseline="0" dirty="0" err="1"/>
              <a:t>ho</a:t>
            </a:r>
            <a:r>
              <a:rPr lang="en-AU" baseline="0" dirty="0"/>
              <a:t> </a:t>
            </a:r>
            <a:r>
              <a:rPr lang="en-AU" baseline="0" dirty="0" err="1"/>
              <a:t>feto</a:t>
            </a:r>
            <a:r>
              <a:rPr lang="en-AU" baseline="0" dirty="0"/>
              <a:t> </a:t>
            </a:r>
            <a:r>
              <a:rPr lang="en-AU" baseline="0" dirty="0" err="1"/>
              <a:t>kompletu</a:t>
            </a:r>
            <a:r>
              <a:rPr lang="en-AU" baseline="0" dirty="0"/>
              <a:t> </a:t>
            </a:r>
            <a:r>
              <a:rPr lang="en-AU" baseline="0" dirty="0" err="1"/>
              <a:t>malu</a:t>
            </a:r>
            <a:r>
              <a:rPr lang="en-AU" baseline="0" dirty="0"/>
              <a:t>” (found in your list of readings). As you are reading think more about how can make sure we do not reinforce gender inequality or disempower women when we are providing care.  </a:t>
            </a:r>
          </a:p>
        </p:txBody>
      </p:sp>
      <p:sp>
        <p:nvSpPr>
          <p:cNvPr id="4" name="Slide Number Placeholder 3"/>
          <p:cNvSpPr>
            <a:spLocks noGrp="1"/>
          </p:cNvSpPr>
          <p:nvPr>
            <p:ph type="sldNum" sz="quarter" idx="10"/>
          </p:nvPr>
        </p:nvSpPr>
        <p:spPr/>
        <p:txBody>
          <a:bodyPr/>
          <a:lstStyle/>
          <a:p>
            <a:fld id="{461B7105-0BB7-4573-AA33-5594CD3A481C}" type="slidenum">
              <a:rPr lang="en-AU" smtClean="0"/>
              <a:t>14</a:t>
            </a:fld>
            <a:endParaRPr lang="en-AU"/>
          </a:p>
        </p:txBody>
      </p:sp>
    </p:spTree>
    <p:extLst>
      <p:ext uri="{BB962C8B-B14F-4D97-AF65-F5344CB8AC3E}">
        <p14:creationId xmlns:p14="http://schemas.microsoft.com/office/powerpoint/2010/main" val="1271191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AU" dirty="0"/>
              <a:t>Week 2: Learning Objectives</a:t>
            </a:r>
          </a:p>
          <a:p>
            <a:pPr marL="171450" indent="-171450">
              <a:buFont typeface="Arial" panose="020B0604020202020204" pitchFamily="34" charset="0"/>
              <a:buChar char="•"/>
            </a:pPr>
            <a:r>
              <a:rPr lang="en-AU" dirty="0"/>
              <a:t>Contributors to violence against women and children in Timor-Leste</a:t>
            </a:r>
          </a:p>
          <a:p>
            <a:pPr marL="171450" indent="-171450">
              <a:buFont typeface="Arial" panose="020B0604020202020204" pitchFamily="34" charset="0"/>
              <a:buChar char="•"/>
            </a:pPr>
            <a:r>
              <a:rPr lang="en-AU" dirty="0"/>
              <a:t>Common beliefs and attitudes about domestic violence, sexual assault and child abuse</a:t>
            </a:r>
          </a:p>
          <a:p>
            <a:pPr marL="171450" indent="-171450">
              <a:buFont typeface="Arial" panose="020B0604020202020204" pitchFamily="34" charset="0"/>
              <a:buChar char="•"/>
            </a:pPr>
            <a:r>
              <a:rPr lang="en-AU" dirty="0"/>
              <a:t>Obstacles for women getting help</a:t>
            </a:r>
          </a:p>
          <a:p>
            <a:endParaRPr lang="en-AU" dirty="0"/>
          </a:p>
        </p:txBody>
      </p:sp>
      <p:sp>
        <p:nvSpPr>
          <p:cNvPr id="4" name="Slide Number Placeholder 3"/>
          <p:cNvSpPr>
            <a:spLocks noGrp="1"/>
          </p:cNvSpPr>
          <p:nvPr>
            <p:ph type="sldNum" sz="quarter" idx="10"/>
          </p:nvPr>
        </p:nvSpPr>
        <p:spPr/>
        <p:txBody>
          <a:bodyPr/>
          <a:lstStyle/>
          <a:p>
            <a:fld id="{461B7105-0BB7-4573-AA33-5594CD3A481C}" type="slidenum">
              <a:rPr lang="en-AU" smtClean="0"/>
              <a:t>2</a:t>
            </a:fld>
            <a:endParaRPr lang="en-AU"/>
          </a:p>
        </p:txBody>
      </p:sp>
    </p:spTree>
    <p:extLst>
      <p:ext uri="{BB962C8B-B14F-4D97-AF65-F5344CB8AC3E}">
        <p14:creationId xmlns:p14="http://schemas.microsoft.com/office/powerpoint/2010/main" val="35039358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Purpose: To understand</a:t>
            </a:r>
            <a:r>
              <a:rPr lang="en-AU" baseline="0" dirty="0"/>
              <a:t> the difference between sex and gender, and that gender roles and stereotypes disempower women</a:t>
            </a:r>
          </a:p>
          <a:p>
            <a:endParaRPr lang="en-AU" baseline="0" dirty="0"/>
          </a:p>
          <a:p>
            <a:r>
              <a:rPr lang="en-AU" baseline="0" dirty="0"/>
              <a:t>Time: Allow 10 minutes for this activity</a:t>
            </a:r>
          </a:p>
          <a:p>
            <a:endParaRPr lang="en-AU" baseline="0" dirty="0"/>
          </a:p>
          <a:p>
            <a:r>
              <a:rPr lang="en-AU" baseline="0" dirty="0"/>
              <a:t>Instructions</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Explain that sex - being male or female, is different from gender – being masculine or feminine.</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Sex is biological, it’s the physical differences between women’s and men’s bodies</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Ask the students ‘can you give me some examples of sex differences between males and females?’ </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Write their answers in the boxes on the PowerPoint, or on the whiteboard (i.e. men: penis, taller, facial hair, deep voice, muscle strength. Women: vagina, breasts, menstruation, pregnancy and giving birth</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Explain gender is the social construction of men’s and women’s roles and our culture and families teach us that we should behave in ‘feminine’ or ‘masculine’ ways. </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Ask the students ‘now can you give me some words that you think of when you think of ‘feminine’ and ‘masculine’ qualities?’</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Write their answers in the boxes on the PowerPoint, or on the whiteboard (i.e. masculine qualities: powerful, aggressive, active, strong, assertive, leader. Feminine qualities: patient, obedient, attractive, caring, maternal). </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Ask the students ‘what couldn’t you do when you were little because of your gender?’ (i.e. girls can’t climb trees, play ball games, drive a car, boys can’t cook, play with dolls, wear pink)</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Ask the students ‘what is the result of this gender stereotyping for women?’ (i.e. women have less freedom, less money, fewer opportunities, less power).  </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Because gender roles are created by society, they can and do change over time. As health providers we need to be careful not to reinforce the gender roles that disempower women. </a:t>
            </a:r>
          </a:p>
          <a:p>
            <a:endParaRPr lang="en-A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61B7105-0BB7-4573-AA33-5594CD3A481C}" type="slidenum">
              <a:rPr lang="en-AU" smtClean="0"/>
              <a:t>3</a:t>
            </a:fld>
            <a:endParaRPr lang="en-AU"/>
          </a:p>
        </p:txBody>
      </p:sp>
    </p:spTree>
    <p:extLst>
      <p:ext uri="{BB962C8B-B14F-4D97-AF65-F5344CB8AC3E}">
        <p14:creationId xmlns:p14="http://schemas.microsoft.com/office/powerpoint/2010/main" val="11803338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Purpose: This activity helps</a:t>
            </a:r>
            <a:r>
              <a:rPr lang="en-AU" baseline="0" dirty="0"/>
              <a:t> students to understand how gender inequality exists in our community </a:t>
            </a:r>
          </a:p>
          <a:p>
            <a:endParaRPr lang="en-AU" baseline="0" dirty="0"/>
          </a:p>
          <a:p>
            <a:r>
              <a:rPr lang="en-AU" baseline="0" dirty="0"/>
              <a:t>Time: Allow 15 minutes for this activity</a:t>
            </a:r>
          </a:p>
          <a:p>
            <a:endParaRPr lang="en-AU" baseline="0" dirty="0"/>
          </a:p>
          <a:p>
            <a:r>
              <a:rPr lang="en-AU" baseline="0" dirty="0"/>
              <a:t>Instructions:</a:t>
            </a:r>
          </a:p>
          <a:p>
            <a:pPr marL="228600" indent="-228600">
              <a:buFont typeface="+mj-lt"/>
              <a:buAutoNum type="arabicPeriod"/>
            </a:pPr>
            <a:r>
              <a:rPr lang="en-AU" sz="1200" kern="1200" baseline="0" dirty="0">
                <a:solidFill>
                  <a:schemeClr val="tx1"/>
                </a:solidFill>
                <a:latin typeface="+mn-lt"/>
                <a:ea typeface="+mn-ea"/>
                <a:cs typeface="+mn-cs"/>
              </a:rPr>
              <a:t>Ask</a:t>
            </a:r>
            <a:r>
              <a:rPr lang="en-AU" baseline="0" dirty="0"/>
              <a:t> all students to sit down. Tell the group that you are going to read a series of statements, If the statement is true, they should stand up.</a:t>
            </a:r>
          </a:p>
          <a:p>
            <a:pPr marL="228600" indent="-228600">
              <a:buAutoNum type="arabicPeriod"/>
            </a:pPr>
            <a:r>
              <a:rPr lang="en-AU" baseline="0" dirty="0"/>
              <a:t>Ask the students to complete the activity in silence, and to notice how they feel during the activity.</a:t>
            </a:r>
          </a:p>
          <a:p>
            <a:pPr marL="228600" indent="-228600">
              <a:buAutoNum type="arabicPeriod"/>
            </a:pPr>
            <a:r>
              <a:rPr lang="en-AU" baseline="0" dirty="0"/>
              <a:t>After a statement has been read and people have stood for a few moments, ask everyone to sit down and read the next statement</a:t>
            </a:r>
          </a:p>
          <a:p>
            <a:pPr marL="228600" indent="-228600">
              <a:buAutoNum type="arabicPeriod"/>
            </a:pPr>
            <a:endParaRPr lang="en-AU" baseline="0" dirty="0"/>
          </a:p>
          <a:p>
            <a:pPr marL="0" indent="0">
              <a:buNone/>
            </a:pPr>
            <a:r>
              <a:rPr lang="en-AU" baseline="0" dirty="0"/>
              <a:t>Statements</a:t>
            </a:r>
          </a:p>
          <a:p>
            <a:pPr marL="0" indent="0">
              <a:buNone/>
            </a:pPr>
            <a:r>
              <a:rPr lang="en-AU" baseline="0" dirty="0"/>
              <a:t>Please stand up if:</a:t>
            </a:r>
          </a:p>
          <a:p>
            <a:pPr marL="171450" indent="-171450">
              <a:buFont typeface="Arial" panose="020B0604020202020204" pitchFamily="34" charset="0"/>
              <a:buChar char="•"/>
            </a:pPr>
            <a:r>
              <a:rPr lang="en-AU" baseline="0" dirty="0"/>
              <a:t>Your grandfather can read but your grandmother cannot</a:t>
            </a:r>
          </a:p>
          <a:p>
            <a:pPr marL="171450" indent="-171450">
              <a:buFont typeface="Arial" panose="020B0604020202020204" pitchFamily="34" charset="0"/>
              <a:buChar char="•"/>
            </a:pPr>
            <a:r>
              <a:rPr lang="en-AU" baseline="0" dirty="0"/>
              <a:t>Your father has access to more land than your mother</a:t>
            </a:r>
          </a:p>
          <a:p>
            <a:pPr marL="171450" indent="-171450">
              <a:buFont typeface="Arial" panose="020B0604020202020204" pitchFamily="34" charset="0"/>
              <a:buChar char="•"/>
            </a:pPr>
            <a:r>
              <a:rPr lang="en-AU" baseline="0" dirty="0"/>
              <a:t>Your father went to school for longer than your mother</a:t>
            </a:r>
          </a:p>
          <a:p>
            <a:pPr marL="171450" indent="-171450">
              <a:buFont typeface="Arial" panose="020B0604020202020204" pitchFamily="34" charset="0"/>
              <a:buChar char="•"/>
            </a:pPr>
            <a:r>
              <a:rPr lang="en-AU" baseline="0" dirty="0"/>
              <a:t>Boys in your family have more access to school than girls</a:t>
            </a:r>
          </a:p>
          <a:p>
            <a:pPr marL="171450" indent="-171450">
              <a:buFont typeface="Arial" panose="020B0604020202020204" pitchFamily="34" charset="0"/>
              <a:buChar char="•"/>
            </a:pPr>
            <a:r>
              <a:rPr lang="en-AU" baseline="0" dirty="0"/>
              <a:t>Boys and men in your family are encouraged to work more than girls and women</a:t>
            </a:r>
          </a:p>
          <a:p>
            <a:pPr marL="171450" indent="-171450">
              <a:buFont typeface="Arial" panose="020B0604020202020204" pitchFamily="34" charset="0"/>
              <a:buChar char="•"/>
            </a:pPr>
            <a:r>
              <a:rPr lang="en-AU" baseline="0" dirty="0"/>
              <a:t>You have had more bosses who were men than were women</a:t>
            </a:r>
          </a:p>
          <a:p>
            <a:pPr marL="171450" indent="-171450">
              <a:buFont typeface="Arial" panose="020B0604020202020204" pitchFamily="34" charset="0"/>
              <a:buChar char="•"/>
            </a:pPr>
            <a:r>
              <a:rPr lang="en-AU" baseline="0" dirty="0"/>
              <a:t>You have seen or heard of violence against women in your community</a:t>
            </a:r>
          </a:p>
          <a:p>
            <a:pPr marL="171450" indent="-171450">
              <a:buFont typeface="Arial" panose="020B0604020202020204" pitchFamily="34" charset="0"/>
              <a:buChar char="•"/>
            </a:pPr>
            <a:r>
              <a:rPr lang="en-AU" baseline="0" dirty="0"/>
              <a:t>You have seen or heard of sexual violence (rape) in your community</a:t>
            </a:r>
          </a:p>
          <a:p>
            <a:pPr marL="171450" indent="-171450">
              <a:buFont typeface="Arial" panose="020B0604020202020204" pitchFamily="34" charset="0"/>
              <a:buChar char="•"/>
            </a:pPr>
            <a:r>
              <a:rPr lang="en-AU" baseline="0" dirty="0"/>
              <a:t>You feel unsafe walking around at night time</a:t>
            </a:r>
          </a:p>
          <a:p>
            <a:pPr marL="171450" indent="-171450">
              <a:buFont typeface="Arial" panose="020B0604020202020204" pitchFamily="34" charset="0"/>
              <a:buChar char="•"/>
            </a:pPr>
            <a:r>
              <a:rPr lang="en-AU" baseline="0" dirty="0"/>
              <a:t>You have heard men talk badly about women</a:t>
            </a:r>
          </a:p>
          <a:p>
            <a:pPr marL="171450" indent="-171450">
              <a:buFont typeface="Arial" panose="020B0604020202020204" pitchFamily="34" charset="0"/>
              <a:buChar char="•"/>
            </a:pPr>
            <a:r>
              <a:rPr lang="en-AU" baseline="0" dirty="0"/>
              <a:t>In your family, women do more of the house cleaning, cooking, childcare and washing than the men do</a:t>
            </a:r>
          </a:p>
          <a:p>
            <a:pPr marL="171450" indent="-171450">
              <a:buFont typeface="Arial" panose="020B0604020202020204" pitchFamily="34" charset="0"/>
              <a:buChar char="•"/>
            </a:pPr>
            <a:endParaRPr lang="en-AU" baseline="0" dirty="0"/>
          </a:p>
          <a:p>
            <a:pPr marL="0" indent="0">
              <a:buFont typeface="Arial" panose="020B0604020202020204" pitchFamily="34" charset="0"/>
              <a:buNone/>
            </a:pPr>
            <a:r>
              <a:rPr lang="en-AU" baseline="0" dirty="0"/>
              <a:t>Reflection:</a:t>
            </a:r>
          </a:p>
          <a:p>
            <a:pPr marL="0" indent="0">
              <a:buFont typeface="Arial" panose="020B0604020202020204" pitchFamily="34" charset="0"/>
              <a:buNone/>
            </a:pPr>
            <a:r>
              <a:rPr lang="en-AU" baseline="0" dirty="0"/>
              <a:t>After the activity, as a large group or ask students to form groups of three and talk about the feelings and thoughts they had during the exercise</a:t>
            </a:r>
          </a:p>
          <a:p>
            <a:pPr marL="0" indent="0">
              <a:buFont typeface="Arial" panose="020B0604020202020204" pitchFamily="34" charset="0"/>
              <a:buNone/>
            </a:pPr>
            <a:r>
              <a:rPr lang="en-AU" baseline="0" dirty="0"/>
              <a:t>Summarise by pointing out that women often have less power in the family, and also in society which makes it less safe for women</a:t>
            </a:r>
            <a:endParaRPr lang="en-AU" dirty="0"/>
          </a:p>
        </p:txBody>
      </p:sp>
      <p:sp>
        <p:nvSpPr>
          <p:cNvPr id="4" name="Slide Number Placeholder 3"/>
          <p:cNvSpPr>
            <a:spLocks noGrp="1"/>
          </p:cNvSpPr>
          <p:nvPr>
            <p:ph type="sldNum" sz="quarter" idx="10"/>
          </p:nvPr>
        </p:nvSpPr>
        <p:spPr/>
        <p:txBody>
          <a:bodyPr/>
          <a:lstStyle/>
          <a:p>
            <a:fld id="{B7DCE74D-A1A5-49E7-A179-F477CA196DC2}" type="slidenum">
              <a:rPr lang="en-AU" smtClean="0"/>
              <a:t>4</a:t>
            </a:fld>
            <a:endParaRPr lang="en-AU"/>
          </a:p>
        </p:txBody>
      </p:sp>
    </p:spTree>
    <p:extLst>
      <p:ext uri="{BB962C8B-B14F-4D97-AF65-F5344CB8AC3E}">
        <p14:creationId xmlns:p14="http://schemas.microsoft.com/office/powerpoint/2010/main" val="3150040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AU" sz="3000" b="0" i="0" u="none" strike="noStrike" kern="1200" cap="none" spc="0" normalizeH="0" baseline="0" noProof="0" dirty="0">
                <a:ln>
                  <a:noFill/>
                </a:ln>
                <a:solidFill>
                  <a:prstClr val="black"/>
                </a:solidFill>
                <a:effectLst/>
                <a:uLnTx/>
                <a:uFillTx/>
                <a:latin typeface="+mn-lt"/>
                <a:ea typeface="+mn-ea"/>
                <a:cs typeface="+mn-cs"/>
              </a:rPr>
              <a:t>In childhood we learned that men are more powerful than women</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AU" sz="3000" b="0" i="0" u="none" strike="noStrike" kern="1200" cap="none" spc="0" normalizeH="0" baseline="0" noProof="0" dirty="0">
                <a:ln>
                  <a:noFill/>
                </a:ln>
                <a:solidFill>
                  <a:prstClr val="black"/>
                </a:solidFill>
                <a:effectLst/>
                <a:uLnTx/>
                <a:uFillTx/>
                <a:latin typeface="+mn-lt"/>
                <a:ea typeface="+mn-ea"/>
                <a:cs typeface="+mn-cs"/>
              </a:rPr>
              <a:t>In childhood we learned that women should obey men</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AU" sz="3000" b="0" i="0" u="none" strike="noStrike" kern="1200" cap="none" spc="0" normalizeH="0" baseline="0" noProof="0" dirty="0">
                <a:ln>
                  <a:noFill/>
                </a:ln>
                <a:solidFill>
                  <a:prstClr val="black"/>
                </a:solidFill>
                <a:effectLst/>
                <a:uLnTx/>
                <a:uFillTx/>
                <a:latin typeface="+mn-lt"/>
                <a:ea typeface="+mn-ea"/>
                <a:cs typeface="+mn-cs"/>
              </a:rPr>
              <a:t>In childhood we learned that men can use their authority over women to teach them using violence</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AU" sz="3000" b="0" i="0" u="none" strike="noStrike" kern="1200" cap="none" spc="0" normalizeH="0" baseline="0" noProof="0" dirty="0">
                <a:ln>
                  <a:noFill/>
                </a:ln>
                <a:solidFill>
                  <a:prstClr val="black"/>
                </a:solidFill>
                <a:effectLst/>
                <a:uLnTx/>
                <a:uFillTx/>
                <a:latin typeface="+mn-lt"/>
                <a:ea typeface="+mn-ea"/>
                <a:cs typeface="+mn-cs"/>
              </a:rPr>
              <a:t>Therefore, many of us tolerate violence against women and remain silent when it happens</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AU" sz="3000" b="0" i="1" u="none" strike="noStrike" kern="1200" cap="none" spc="0" normalizeH="0" baseline="0" noProof="0" dirty="0">
                <a:ln>
                  <a:noFill/>
                </a:ln>
                <a:solidFill>
                  <a:prstClr val="black"/>
                </a:solidFill>
                <a:effectLst/>
                <a:uLnTx/>
                <a:uFillTx/>
                <a:latin typeface="+mn-lt"/>
                <a:ea typeface="+mn-ea"/>
                <a:cs typeface="+mn-cs"/>
              </a:rPr>
              <a:t>Is remaining silent about violence helping or hurting us?</a:t>
            </a:r>
          </a:p>
          <a:p>
            <a:endParaRPr lang="en-AU" dirty="0"/>
          </a:p>
        </p:txBody>
      </p:sp>
      <p:sp>
        <p:nvSpPr>
          <p:cNvPr id="4" name="Slide Number Placeholder 3"/>
          <p:cNvSpPr>
            <a:spLocks noGrp="1"/>
          </p:cNvSpPr>
          <p:nvPr>
            <p:ph type="sldNum" sz="quarter" idx="10"/>
          </p:nvPr>
        </p:nvSpPr>
        <p:spPr/>
        <p:txBody>
          <a:bodyPr/>
          <a:lstStyle/>
          <a:p>
            <a:fld id="{461B7105-0BB7-4573-AA33-5594CD3A481C}" type="slidenum">
              <a:rPr lang="en-AU" smtClean="0"/>
              <a:t>5</a:t>
            </a:fld>
            <a:endParaRPr lang="en-AU"/>
          </a:p>
        </p:txBody>
      </p:sp>
    </p:spTree>
    <p:extLst>
      <p:ext uri="{BB962C8B-B14F-4D97-AF65-F5344CB8AC3E}">
        <p14:creationId xmlns:p14="http://schemas.microsoft.com/office/powerpoint/2010/main" val="30467968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AU" dirty="0"/>
              <a:t>Purpose: To explore</a:t>
            </a:r>
            <a:r>
              <a:rPr lang="en-AU" baseline="0" dirty="0"/>
              <a:t> what power means in our society and how it is perpetuated over generations. Note t</a:t>
            </a:r>
            <a:r>
              <a:rPr lang="en-AU" dirty="0"/>
              <a:t>his activity can be done with or without the ball. If the students</a:t>
            </a:r>
            <a:r>
              <a:rPr lang="en-AU" baseline="0" dirty="0"/>
              <a:t> are looking tired it is best to do this activity with the ball to energise the group. Or you can just point to each student and ask them to call out a word relating to power. </a:t>
            </a:r>
          </a:p>
          <a:p>
            <a:pPr marL="0" indent="0">
              <a:buNone/>
            </a:pPr>
            <a:endParaRPr lang="en-AU" baseline="0" dirty="0"/>
          </a:p>
          <a:p>
            <a:pPr marL="0" indent="0">
              <a:buNone/>
            </a:pPr>
            <a:r>
              <a:rPr lang="en-AU" baseline="0" dirty="0"/>
              <a:t>Time for this activity: 15 minutes</a:t>
            </a:r>
          </a:p>
          <a:p>
            <a:pPr marL="0" indent="0">
              <a:buNone/>
            </a:pPr>
            <a:endParaRPr lang="en-AU" dirty="0"/>
          </a:p>
          <a:p>
            <a:pPr marL="0" indent="0">
              <a:buNone/>
            </a:pPr>
            <a:r>
              <a:rPr lang="en-AU" dirty="0"/>
              <a:t>Instructions:</a:t>
            </a:r>
          </a:p>
          <a:p>
            <a:pPr marL="228600" indent="-228600">
              <a:buAutoNum type="arabicPeriod"/>
            </a:pPr>
            <a:r>
              <a:rPr lang="en-AU" dirty="0"/>
              <a:t>Ask students to</a:t>
            </a:r>
            <a:r>
              <a:rPr lang="en-AU" baseline="0" dirty="0"/>
              <a:t> stand in a circle</a:t>
            </a:r>
          </a:p>
          <a:p>
            <a:pPr marL="228600" indent="-228600">
              <a:buAutoNum type="arabicPeriod"/>
            </a:pPr>
            <a:r>
              <a:rPr lang="en-AU" baseline="0" dirty="0"/>
              <a:t>Ask them what they think of when they hear the word ‘power’</a:t>
            </a:r>
          </a:p>
          <a:p>
            <a:pPr marL="228600" indent="-228600">
              <a:buAutoNum type="arabicPeriod"/>
            </a:pPr>
            <a:r>
              <a:rPr lang="en-AU" baseline="0" dirty="0"/>
              <a:t>Throw a ball to someone and ask them to say one word relating to power, and then have them pass the ball on to another student. Keep throwing the ball until everyone has had a turn.</a:t>
            </a:r>
          </a:p>
          <a:p>
            <a:pPr marL="228600" indent="-228600">
              <a:buAutoNum type="arabicPeriod"/>
            </a:pPr>
            <a:r>
              <a:rPr lang="en-AU" baseline="0" dirty="0"/>
              <a:t>As the students pass the ball around, write down on butcher’s paper the words that are being said</a:t>
            </a:r>
          </a:p>
          <a:p>
            <a:pPr marL="228600" indent="-228600">
              <a:buAutoNum type="arabicPeriod"/>
            </a:pPr>
            <a:r>
              <a:rPr lang="en-AU" baseline="0" dirty="0"/>
              <a:t>After everyone has shared their ideas, remind everyone of the words that have been written on the butcher’s paper. Point out the words that were similar and talk about the most common ideas that came up</a:t>
            </a:r>
          </a:p>
          <a:p>
            <a:pPr marL="228600" indent="-228600">
              <a:buAutoNum type="arabicPeriod"/>
            </a:pPr>
            <a:endParaRPr lang="en-AU" baseline="0" dirty="0"/>
          </a:p>
          <a:p>
            <a:pPr marL="0" indent="0">
              <a:buNone/>
            </a:pPr>
            <a:r>
              <a:rPr lang="en-AU" baseline="0" dirty="0"/>
              <a:t>Reflection:</a:t>
            </a:r>
          </a:p>
          <a:p>
            <a:pPr marL="0" indent="0">
              <a:buNone/>
            </a:pPr>
            <a:r>
              <a:rPr lang="en-AU" baseline="0" dirty="0"/>
              <a:t>Lead a discussion with the group by asking these questions:</a:t>
            </a:r>
          </a:p>
          <a:p>
            <a:pPr marL="171450" indent="-171450">
              <a:buFont typeface="Arial" panose="020B0604020202020204" pitchFamily="34" charset="0"/>
              <a:buChar char="•"/>
            </a:pPr>
            <a:r>
              <a:rPr lang="en-AU" baseline="0" dirty="0"/>
              <a:t>What do you notice about the people with power? Are they men or women? Educated or uneducated? Older or younger?</a:t>
            </a:r>
          </a:p>
          <a:p>
            <a:pPr marL="171450" indent="-171450">
              <a:buFont typeface="Arial" panose="020B0604020202020204" pitchFamily="34" charset="0"/>
              <a:buChar char="•"/>
            </a:pPr>
            <a:r>
              <a:rPr lang="en-AU" baseline="0" dirty="0"/>
              <a:t>Who has the power in your community? Are they men or women? Why is it like this?</a:t>
            </a:r>
          </a:p>
          <a:p>
            <a:pPr marL="171450" indent="-171450">
              <a:buFont typeface="Arial" panose="020B0604020202020204" pitchFamily="34" charset="0"/>
              <a:buChar char="•"/>
            </a:pPr>
            <a:r>
              <a:rPr lang="en-AU" baseline="0" dirty="0"/>
              <a:t>Who has the power inside the home? Men or women? Who gave them this power? </a:t>
            </a:r>
          </a:p>
          <a:p>
            <a:pPr marL="171450" indent="-171450">
              <a:buFont typeface="Arial" panose="020B0604020202020204" pitchFamily="34" charset="0"/>
              <a:buChar char="•"/>
            </a:pPr>
            <a:r>
              <a:rPr lang="en-AU" baseline="0" dirty="0"/>
              <a:t>Who makes culture? Who continues culture? So who can change culture? </a:t>
            </a:r>
          </a:p>
        </p:txBody>
      </p:sp>
      <p:sp>
        <p:nvSpPr>
          <p:cNvPr id="4" name="Slide Number Placeholder 3"/>
          <p:cNvSpPr>
            <a:spLocks noGrp="1"/>
          </p:cNvSpPr>
          <p:nvPr>
            <p:ph type="sldNum" sz="quarter" idx="10"/>
          </p:nvPr>
        </p:nvSpPr>
        <p:spPr/>
        <p:txBody>
          <a:bodyPr/>
          <a:lstStyle/>
          <a:p>
            <a:fld id="{461B7105-0BB7-4573-AA33-5594CD3A481C}" type="slidenum">
              <a:rPr lang="en-AU" smtClean="0"/>
              <a:t>6</a:t>
            </a:fld>
            <a:endParaRPr lang="en-AU"/>
          </a:p>
        </p:txBody>
      </p:sp>
    </p:spTree>
    <p:extLst>
      <p:ext uri="{BB962C8B-B14F-4D97-AF65-F5344CB8AC3E}">
        <p14:creationId xmlns:p14="http://schemas.microsoft.com/office/powerpoint/2010/main" val="20575553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sz="1200" dirty="0"/>
              <a:t>Violence happens because there is an </a:t>
            </a:r>
            <a:r>
              <a:rPr lang="en-AU" sz="1200" b="1" i="1" dirty="0"/>
              <a:t>abuse of power </a:t>
            </a:r>
            <a:r>
              <a:rPr lang="en-AU" sz="1200" dirty="0"/>
              <a:t>over others</a:t>
            </a:r>
          </a:p>
          <a:p>
            <a:pPr marL="171450" indent="-171450">
              <a:buFont typeface="Arial" panose="020B0604020202020204" pitchFamily="34" charset="0"/>
              <a:buChar char="•"/>
            </a:pPr>
            <a:r>
              <a:rPr lang="en-AU" sz="1200" dirty="0"/>
              <a:t>Women and children often have less power because of the way culture and society is structured, which results</a:t>
            </a:r>
            <a:r>
              <a:rPr lang="en-AU" sz="1200" baseline="0" dirty="0"/>
              <a:t> in gender inequality and disrespect for the human rights of certain people (e.g. women, children, those with a disability) </a:t>
            </a:r>
            <a:endParaRPr lang="en-AU" sz="1200" dirty="0"/>
          </a:p>
          <a:p>
            <a:pPr marL="171450" indent="-171450">
              <a:buFont typeface="Arial" panose="020B0604020202020204" pitchFamily="34" charset="0"/>
              <a:buChar char="•"/>
            </a:pPr>
            <a:r>
              <a:rPr lang="en-AU" sz="1200" dirty="0"/>
              <a:t>The underlying causes of violence</a:t>
            </a:r>
            <a:r>
              <a:rPr lang="en-AU" sz="1200" baseline="0" dirty="0"/>
              <a:t> at the in the roots of the tree</a:t>
            </a:r>
            <a:r>
              <a:rPr lang="en-AU" sz="1200" dirty="0"/>
              <a:t> should not be confused with individual triggers or</a:t>
            </a:r>
            <a:r>
              <a:rPr lang="en-AU" sz="1200" baseline="0" dirty="0"/>
              <a:t> excuses for</a:t>
            </a:r>
            <a:r>
              <a:rPr lang="en-AU" sz="1200" dirty="0"/>
              <a:t> violence</a:t>
            </a:r>
            <a:r>
              <a:rPr lang="en-AU" sz="1200" baseline="0" dirty="0"/>
              <a:t> (in the middle boxes)</a:t>
            </a:r>
            <a:endParaRPr lang="en-AU" sz="1200" dirty="0"/>
          </a:p>
          <a:p>
            <a:pPr marL="171450" indent="-171450">
              <a:buFont typeface="Arial" panose="020B0604020202020204" pitchFamily="34" charset="0"/>
              <a:buChar char="•"/>
            </a:pPr>
            <a:r>
              <a:rPr lang="en-AU" sz="1200" dirty="0"/>
              <a:t>Common</a:t>
            </a:r>
            <a:r>
              <a:rPr lang="en-AU" sz="1200" baseline="0" dirty="0"/>
              <a:t> excuses for violence include</a:t>
            </a:r>
            <a:r>
              <a:rPr lang="en-AU" sz="1200" dirty="0"/>
              <a:t> economic problems, lack of communication and trust in a relationship, cheating, using</a:t>
            </a:r>
            <a:r>
              <a:rPr lang="en-AU" sz="1200" baseline="0" dirty="0"/>
              <a:t> alcohol and/or drugs, speaking up about a man’s bad behaviour</a:t>
            </a:r>
          </a:p>
          <a:p>
            <a:pPr marL="171450" indent="-171450">
              <a:buFont typeface="Arial" panose="020B0604020202020204" pitchFamily="34" charset="0"/>
              <a:buChar char="•"/>
            </a:pPr>
            <a:r>
              <a:rPr lang="en-AU" sz="1200" baseline="0" dirty="0"/>
              <a:t>These triggers of</a:t>
            </a:r>
            <a:r>
              <a:rPr lang="en-AU" sz="1200" dirty="0"/>
              <a:t> violence must never be used as excuses for violence or to clear the perpetrator of responsibility for his actions</a:t>
            </a:r>
          </a:p>
          <a:p>
            <a:pPr marL="171450" indent="-171450">
              <a:buFont typeface="Arial" panose="020B0604020202020204" pitchFamily="34" charset="0"/>
              <a:buChar char="•"/>
            </a:pPr>
            <a:r>
              <a:rPr lang="en-AU" sz="1200" dirty="0"/>
              <a:t>When we understand the causes and contributors to</a:t>
            </a:r>
            <a:r>
              <a:rPr lang="en-AU" sz="1200" baseline="0" dirty="0"/>
              <a:t> </a:t>
            </a:r>
            <a:r>
              <a:rPr lang="en-AU" sz="1200" dirty="0"/>
              <a:t>violence we can avoid blaming the victim </a:t>
            </a:r>
          </a:p>
          <a:p>
            <a:pPr marL="171450" indent="-171450">
              <a:buFont typeface="Arial" panose="020B0604020202020204" pitchFamily="34" charset="0"/>
              <a:buChar char="•"/>
            </a:pPr>
            <a:r>
              <a:rPr lang="en-AU" sz="1200" dirty="0"/>
              <a:t>We can speak out against violence and the abuse of power</a:t>
            </a:r>
          </a:p>
          <a:p>
            <a:endParaRPr lang="en-AU" dirty="0"/>
          </a:p>
        </p:txBody>
      </p:sp>
      <p:sp>
        <p:nvSpPr>
          <p:cNvPr id="4" name="Slide Number Placeholder 3"/>
          <p:cNvSpPr>
            <a:spLocks noGrp="1"/>
          </p:cNvSpPr>
          <p:nvPr>
            <p:ph type="sldNum" sz="quarter" idx="10"/>
          </p:nvPr>
        </p:nvSpPr>
        <p:spPr/>
        <p:txBody>
          <a:bodyPr/>
          <a:lstStyle/>
          <a:p>
            <a:fld id="{461B7105-0BB7-4573-AA33-5594CD3A481C}" type="slidenum">
              <a:rPr lang="en-AU" smtClean="0"/>
              <a:t>7</a:t>
            </a:fld>
            <a:endParaRPr lang="en-AU"/>
          </a:p>
        </p:txBody>
      </p:sp>
    </p:spTree>
    <p:extLst>
      <p:ext uri="{BB962C8B-B14F-4D97-AF65-F5344CB8AC3E}">
        <p14:creationId xmlns:p14="http://schemas.microsoft.com/office/powerpoint/2010/main" val="7557855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AU" dirty="0"/>
              <a:t>Purpose: to see how midwives</a:t>
            </a:r>
            <a:r>
              <a:rPr lang="en-AU" baseline="0" dirty="0"/>
              <a:t> observe gender inequality and how it contributes to violence </a:t>
            </a:r>
          </a:p>
          <a:p>
            <a:pPr marL="0" indent="0">
              <a:buFont typeface="Arial" panose="020B0604020202020204" pitchFamily="34" charset="0"/>
              <a:buNone/>
            </a:pPr>
            <a:endParaRPr lang="en-AU" baseline="0" dirty="0"/>
          </a:p>
          <a:p>
            <a:pPr marL="0" indent="0">
              <a:buFont typeface="Arial" panose="020B0604020202020204" pitchFamily="34" charset="0"/>
              <a:buNone/>
            </a:pPr>
            <a:r>
              <a:rPr lang="en-AU" baseline="0" dirty="0"/>
              <a:t>Time: 10 minutes </a:t>
            </a:r>
            <a:endParaRPr lang="en-AU" dirty="0"/>
          </a:p>
          <a:p>
            <a:pPr marL="171450" indent="-171450">
              <a:buFont typeface="Arial" panose="020B0604020202020204" pitchFamily="34" charset="0"/>
              <a:buChar char="•"/>
            </a:pPr>
            <a:endParaRPr lang="en-AU" dirty="0"/>
          </a:p>
          <a:p>
            <a:pPr marL="0" indent="0">
              <a:buFont typeface="Arial" panose="020B0604020202020204" pitchFamily="34" charset="0"/>
              <a:buNone/>
            </a:pPr>
            <a:r>
              <a:rPr lang="en-AU" dirty="0"/>
              <a:t>Instructions:</a:t>
            </a:r>
          </a:p>
          <a:p>
            <a:pPr marL="228600" indent="-228600">
              <a:buFont typeface="+mj-lt"/>
              <a:buAutoNum type="arabicPeriod"/>
            </a:pPr>
            <a:r>
              <a:rPr lang="en-AU" dirty="0"/>
              <a:t>Tell the students to take 1</a:t>
            </a:r>
            <a:r>
              <a:rPr lang="en-AU" baseline="0" dirty="0"/>
              <a:t> or 2 minutes to read the quotes from midwives who participated in the Midwives Against Violence study. </a:t>
            </a:r>
          </a:p>
          <a:p>
            <a:pPr marL="228600" indent="-228600">
              <a:buFont typeface="+mj-lt"/>
              <a:buAutoNum type="arabicPeriod"/>
            </a:pPr>
            <a:r>
              <a:rPr lang="en-AU" baseline="0" dirty="0"/>
              <a:t>Ask them ‘What are some of the causes of violence that the midwives have identified?’ </a:t>
            </a:r>
          </a:p>
          <a:p>
            <a:pPr marL="228600" indent="-228600">
              <a:buFont typeface="+mj-lt"/>
              <a:buAutoNum type="arabicPeriod"/>
            </a:pPr>
            <a:r>
              <a:rPr lang="en-AU" baseline="0" dirty="0"/>
              <a:t>Some themes to discuss: Sexual exploitation of women, the power of men over women, the normalisation of violence within families, </a:t>
            </a:r>
            <a:r>
              <a:rPr lang="en-AU" baseline="0" dirty="0" err="1"/>
              <a:t>barlaki</a:t>
            </a:r>
            <a:r>
              <a:rPr lang="en-AU" baseline="0" dirty="0"/>
              <a:t> as an excuse for violence, the gender role of women and their lack of voice, the changes in the Law, how we can change our attitudes to make the world better. </a:t>
            </a:r>
          </a:p>
          <a:p>
            <a:pPr marL="0" indent="0">
              <a:buFont typeface="Arial" panose="020B0604020202020204" pitchFamily="34" charset="0"/>
              <a:buNone/>
            </a:pPr>
            <a:endParaRPr lang="en-AU" baseline="0" dirty="0"/>
          </a:p>
          <a:p>
            <a:pPr marL="0" indent="0">
              <a:buFont typeface="Arial" panose="020B0604020202020204" pitchFamily="34" charset="0"/>
              <a:buNone/>
            </a:pPr>
            <a:r>
              <a:rPr lang="en-AU" baseline="0" dirty="0"/>
              <a:t>Close the discussion with the following points:</a:t>
            </a:r>
          </a:p>
          <a:p>
            <a:pPr marL="171450" indent="-171450">
              <a:buFont typeface="Arial" panose="020B0604020202020204" pitchFamily="34" charset="0"/>
              <a:buChar char="•"/>
            </a:pPr>
            <a:r>
              <a:rPr lang="en-AU" baseline="0" dirty="0"/>
              <a:t>These midwives are all describing how gender inequality, the abuse of power and disrespect for human rights contribute to violence against women in Timor-Leste</a:t>
            </a:r>
          </a:p>
          <a:p>
            <a:pPr marL="171450" indent="-171450">
              <a:buFont typeface="Arial" panose="020B0604020202020204" pitchFamily="34" charset="0"/>
              <a:buChar char="•"/>
            </a:pPr>
            <a:r>
              <a:rPr lang="en-AU" baseline="0" dirty="0"/>
              <a:t>Culture and customs should never be used as excuses for violence</a:t>
            </a:r>
          </a:p>
          <a:p>
            <a:pPr marL="171450" indent="-171450">
              <a:buFont typeface="Arial" panose="020B0604020202020204" pitchFamily="34" charset="0"/>
              <a:buChar char="•"/>
            </a:pPr>
            <a:r>
              <a:rPr lang="en-AU" baseline="0" dirty="0"/>
              <a:t>Violence is never acceptable, it’s against the law</a:t>
            </a:r>
          </a:p>
          <a:p>
            <a:pPr marL="171450" indent="-171450">
              <a:buFont typeface="Arial" panose="020B0604020202020204" pitchFamily="34" charset="0"/>
              <a:buChar char="•"/>
            </a:pPr>
            <a:r>
              <a:rPr lang="en-AU" baseline="0" dirty="0"/>
              <a:t>As health professionals we can challenge these attitudes in our work and in our families</a:t>
            </a:r>
          </a:p>
          <a:p>
            <a:pPr marL="0" indent="0">
              <a:buFont typeface="Arial" panose="020B0604020202020204" pitchFamily="34" charset="0"/>
              <a:buNone/>
            </a:pPr>
            <a:endParaRPr lang="en-AU" baseline="0"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61B7105-0BB7-4573-AA33-5594CD3A481C}"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69991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Power is the ability to think, feel and do what we decide is right for ourselves</a:t>
            </a:r>
          </a:p>
          <a:p>
            <a:pPr marL="171450" lvl="0" indent="-171450">
              <a:buFont typeface="Arial" panose="020B0604020202020204" pitchFamily="34" charset="0"/>
              <a:buChar char="•"/>
            </a:pPr>
            <a:r>
              <a:rPr lang="en-AU" dirty="0">
                <a:solidFill>
                  <a:prstClr val="black"/>
                </a:solidFill>
              </a:rPr>
              <a:t>Everyone has a right to their own power </a:t>
            </a:r>
          </a:p>
          <a:p>
            <a:pPr marL="171450" lvl="0" indent="-171450">
              <a:buFont typeface="Arial" panose="020B0604020202020204" pitchFamily="34" charset="0"/>
              <a:buChar char="•"/>
            </a:pPr>
            <a:r>
              <a:rPr lang="en-AU" dirty="0"/>
              <a:t>No one should use their power over another person</a:t>
            </a:r>
          </a:p>
          <a:p>
            <a:pPr marL="171450" indent="-171450">
              <a:buFont typeface="Arial" panose="020B0604020202020204" pitchFamily="34" charset="0"/>
              <a:buChar char="•"/>
            </a:pPr>
            <a:r>
              <a:rPr lang="en-AU" dirty="0"/>
              <a:t>Using power negatively to control others is an injustice</a:t>
            </a:r>
          </a:p>
          <a:p>
            <a:pPr marL="171450" indent="-171450">
              <a:buFont typeface="Arial" panose="020B0604020202020204" pitchFamily="34" charset="0"/>
              <a:buChar char="•"/>
            </a:pPr>
            <a:r>
              <a:rPr lang="en-AU" dirty="0"/>
              <a:t>Using power to harm others is a crime</a:t>
            </a:r>
          </a:p>
          <a:p>
            <a:endParaRPr lang="en-AU" dirty="0"/>
          </a:p>
        </p:txBody>
      </p:sp>
      <p:sp>
        <p:nvSpPr>
          <p:cNvPr id="4" name="Slide Number Placeholder 3"/>
          <p:cNvSpPr>
            <a:spLocks noGrp="1"/>
          </p:cNvSpPr>
          <p:nvPr>
            <p:ph type="sldNum" sz="quarter" idx="10"/>
          </p:nvPr>
        </p:nvSpPr>
        <p:spPr/>
        <p:txBody>
          <a:bodyPr/>
          <a:lstStyle/>
          <a:p>
            <a:fld id="{461B7105-0BB7-4573-AA33-5594CD3A481C}" type="slidenum">
              <a:rPr lang="en-AU" smtClean="0"/>
              <a:t>9</a:t>
            </a:fld>
            <a:endParaRPr lang="en-AU"/>
          </a:p>
        </p:txBody>
      </p:sp>
    </p:spTree>
    <p:extLst>
      <p:ext uri="{BB962C8B-B14F-4D97-AF65-F5344CB8AC3E}">
        <p14:creationId xmlns:p14="http://schemas.microsoft.com/office/powerpoint/2010/main" val="3881837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3142598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3059155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60625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712025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834857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Date Placeholder 4"/>
          <p:cNvSpPr>
            <a:spLocks noGrp="1"/>
          </p:cNvSpPr>
          <p:nvPr>
            <p:ph type="dt" sz="half" idx="10"/>
          </p:nvPr>
        </p:nvSpPr>
        <p:spPr/>
        <p:txBody>
          <a:bodyPr/>
          <a:lstStyle/>
          <a:p>
            <a:fld id="{6810500D-5A5B-9845-9AF7-D3903F6CF7B2}"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2137991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Date Placeholder 6"/>
          <p:cNvSpPr>
            <a:spLocks noGrp="1"/>
          </p:cNvSpPr>
          <p:nvPr>
            <p:ph type="dt" sz="half" idx="10"/>
          </p:nvPr>
        </p:nvSpPr>
        <p:spPr/>
        <p:txBody>
          <a:bodyPr/>
          <a:lstStyle/>
          <a:p>
            <a:fld id="{6810500D-5A5B-9845-9AF7-D3903F6CF7B2}" type="datetimeFigureOut">
              <a:rPr lang="en-US" smtClean="0"/>
              <a:t>3/25/2021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22817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Date Placeholder 2"/>
          <p:cNvSpPr>
            <a:spLocks noGrp="1"/>
          </p:cNvSpPr>
          <p:nvPr>
            <p:ph type="dt" sz="half" idx="10"/>
          </p:nvPr>
        </p:nvSpPr>
        <p:spPr/>
        <p:txBody>
          <a:bodyPr/>
          <a:lstStyle/>
          <a:p>
            <a:fld id="{6810500D-5A5B-9845-9AF7-D3903F6CF7B2}" type="datetimeFigureOut">
              <a:rPr lang="en-US" smtClean="0"/>
              <a:t>3/25/2021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1084594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10500D-5A5B-9845-9AF7-D3903F6CF7B2}" type="datetimeFigureOut">
              <a:rPr lang="en-US" smtClean="0"/>
              <a:t>3/25/2021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4047464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6810500D-5A5B-9845-9AF7-D3903F6CF7B2}"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589273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6810500D-5A5B-9845-9AF7-D3903F6CF7B2}"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3946620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10500D-5A5B-9845-9AF7-D3903F6CF7B2}" type="datetimeFigureOut">
              <a:rPr lang="en-US" smtClean="0"/>
              <a:t>3/25/2021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3A55B3-AFA2-A941-95DF-1567D6E50171}" type="slidenum">
              <a:rPr lang="en-US" smtClean="0"/>
              <a:t>‹#›</a:t>
            </a:fld>
            <a:endParaRPr lang="en-US"/>
          </a:p>
        </p:txBody>
      </p:sp>
    </p:spTree>
    <p:extLst>
      <p:ext uri="{BB962C8B-B14F-4D97-AF65-F5344CB8AC3E}">
        <p14:creationId xmlns:p14="http://schemas.microsoft.com/office/powerpoint/2010/main" val="1782689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dirty="0"/>
              <a:t>Beliefs and attitudes</a:t>
            </a:r>
            <a:br>
              <a:rPr lang="en-US" dirty="0"/>
            </a:br>
            <a:r>
              <a:rPr lang="en-US" dirty="0"/>
              <a:t> Obstacles for women getting help</a:t>
            </a:r>
          </a:p>
        </p:txBody>
      </p:sp>
      <p:sp>
        <p:nvSpPr>
          <p:cNvPr id="3" name="Subtitle 2"/>
          <p:cNvSpPr>
            <a:spLocks noGrp="1"/>
          </p:cNvSpPr>
          <p:nvPr>
            <p:ph type="subTitle" idx="1"/>
          </p:nvPr>
        </p:nvSpPr>
        <p:spPr>
          <a:xfrm>
            <a:off x="1371600" y="4111669"/>
            <a:ext cx="6400800" cy="1752600"/>
          </a:xfrm>
        </p:spPr>
        <p:txBody>
          <a:bodyPr/>
          <a:lstStyle/>
          <a:p>
            <a:r>
              <a:rPr lang="en-US" dirty="0"/>
              <a:t>Module 2</a:t>
            </a:r>
          </a:p>
        </p:txBody>
      </p:sp>
    </p:spTree>
    <p:extLst>
      <p:ext uri="{BB962C8B-B14F-4D97-AF65-F5344CB8AC3E}">
        <p14:creationId xmlns:p14="http://schemas.microsoft.com/office/powerpoint/2010/main" val="161554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Activity: Beliefs and attitudes</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i="1" dirty="0"/>
              <a:t>Read the statement on your piece of paper</a:t>
            </a:r>
          </a:p>
          <a:p>
            <a:pPr marL="514350" indent="-514350">
              <a:buFont typeface="+mj-lt"/>
              <a:buAutoNum type="arabicPeriod"/>
            </a:pPr>
            <a:r>
              <a:rPr lang="en-US" i="1" dirty="0"/>
              <a:t>Decide whether you agree or disagree</a:t>
            </a:r>
          </a:p>
          <a:p>
            <a:pPr marL="514350" indent="-514350">
              <a:buFont typeface="+mj-lt"/>
              <a:buAutoNum type="arabicPeriod"/>
            </a:pPr>
            <a:r>
              <a:rPr lang="en-US" i="1" dirty="0"/>
              <a:t>Stick your statement to the board under ‘Yes/True’ or ‘No/False’</a:t>
            </a:r>
          </a:p>
        </p:txBody>
      </p:sp>
    </p:spTree>
    <p:extLst>
      <p:ext uri="{BB962C8B-B14F-4D97-AF65-F5344CB8AC3E}">
        <p14:creationId xmlns:p14="http://schemas.microsoft.com/office/powerpoint/2010/main" val="2020874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Where do women go for help?</a:t>
            </a:r>
          </a:p>
        </p:txBody>
      </p:sp>
      <p:sp>
        <p:nvSpPr>
          <p:cNvPr id="7" name="TextBox 6"/>
          <p:cNvSpPr txBox="1"/>
          <p:nvPr/>
        </p:nvSpPr>
        <p:spPr>
          <a:xfrm>
            <a:off x="6664569" y="6350079"/>
            <a:ext cx="2901462"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AU" sz="1200" b="0" i="0" u="none" strike="noStrike" kern="1200" cap="none" spc="0" normalizeH="0" baseline="0" noProof="0" dirty="0">
                <a:ln>
                  <a:noFill/>
                </a:ln>
                <a:solidFill>
                  <a:prstClr val="black"/>
                </a:solidFill>
                <a:effectLst/>
                <a:uLnTx/>
                <a:uFillTx/>
                <a:latin typeface="Calibri"/>
                <a:ea typeface="+mn-ea"/>
                <a:cs typeface="+mn-cs"/>
              </a:rPr>
              <a:t>Source: 2016 </a:t>
            </a:r>
            <a:r>
              <a:rPr kumimoji="0" lang="en-AU" sz="1200" b="0" i="0" u="none" strike="noStrike" kern="1200" cap="none" spc="0" normalizeH="0" baseline="0" noProof="0" dirty="0" err="1">
                <a:ln>
                  <a:noFill/>
                </a:ln>
                <a:solidFill>
                  <a:prstClr val="black"/>
                </a:solidFill>
                <a:effectLst/>
                <a:uLnTx/>
                <a:uFillTx/>
                <a:latin typeface="Calibri"/>
                <a:ea typeface="+mn-ea"/>
                <a:cs typeface="+mn-cs"/>
              </a:rPr>
              <a:t>Nabilan</a:t>
            </a:r>
            <a:r>
              <a:rPr kumimoji="0" lang="en-AU" sz="1200" b="0" i="0" u="none" strike="noStrike" kern="1200" cap="none" spc="0" normalizeH="0" baseline="0" noProof="0" dirty="0">
                <a:ln>
                  <a:noFill/>
                </a:ln>
                <a:solidFill>
                  <a:prstClr val="black"/>
                </a:solidFill>
                <a:effectLst/>
                <a:uLnTx/>
                <a:uFillTx/>
                <a:latin typeface="Calibri"/>
                <a:ea typeface="+mn-ea"/>
                <a:cs typeface="+mn-cs"/>
              </a:rPr>
              <a:t> Survey</a:t>
            </a:r>
          </a:p>
        </p:txBody>
      </p:sp>
      <p:pic>
        <p:nvPicPr>
          <p:cNvPr id="5" name="Content Placeholder 4"/>
          <p:cNvPicPr>
            <a:picLocks noGrp="1" noChangeAspect="1"/>
          </p:cNvPicPr>
          <p:nvPr>
            <p:ph idx="1"/>
          </p:nvPr>
        </p:nvPicPr>
        <p:blipFill>
          <a:blip r:embed="rId3"/>
          <a:stretch>
            <a:fillRect/>
          </a:stretch>
        </p:blipFill>
        <p:spPr>
          <a:xfrm>
            <a:off x="282961" y="2028176"/>
            <a:ext cx="8577818" cy="3417763"/>
          </a:xfrm>
          <a:prstGeom prst="rect">
            <a:avLst/>
          </a:prstGeom>
        </p:spPr>
      </p:pic>
    </p:spTree>
    <p:extLst>
      <p:ext uri="{BB962C8B-B14F-4D97-AF65-F5344CB8AC3E}">
        <p14:creationId xmlns:p14="http://schemas.microsoft.com/office/powerpoint/2010/main" val="3989570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Video: Women’s stories</a:t>
            </a:r>
          </a:p>
        </p:txBody>
      </p:sp>
      <p:sp>
        <p:nvSpPr>
          <p:cNvPr id="3" name="TextBox 2">
            <a:extLst>
              <a:ext uri="{FF2B5EF4-FFF2-40B4-BE49-F238E27FC236}">
                <a16:creationId xmlns:a16="http://schemas.microsoft.com/office/drawing/2014/main" id="{48B89AB2-C2AB-4B13-BA8C-2DF818578B75}"/>
              </a:ext>
            </a:extLst>
          </p:cNvPr>
          <p:cNvSpPr txBox="1"/>
          <p:nvPr/>
        </p:nvSpPr>
        <p:spPr>
          <a:xfrm>
            <a:off x="3791556" y="5973649"/>
            <a:ext cx="5843587" cy="461665"/>
          </a:xfrm>
          <a:prstGeom prst="rect">
            <a:avLst/>
          </a:prstGeom>
          <a:noFill/>
        </p:spPr>
        <p:txBody>
          <a:bodyPr wrap="square" rtlCol="0">
            <a:spAutoFit/>
          </a:bodyPr>
          <a:lstStyle/>
          <a:p>
            <a:pPr algn="ctr"/>
            <a:r>
              <a:rPr lang="en-AU" sz="2400" dirty="0"/>
              <a:t>https://youtu.be/AALC9kqrho0</a:t>
            </a:r>
          </a:p>
        </p:txBody>
      </p:sp>
      <p:sp>
        <p:nvSpPr>
          <p:cNvPr id="6" name="Content Placeholder 5">
            <a:extLst>
              <a:ext uri="{FF2B5EF4-FFF2-40B4-BE49-F238E27FC236}">
                <a16:creationId xmlns:a16="http://schemas.microsoft.com/office/drawing/2014/main" id="{9A058BF9-C774-4B5E-95EC-619DD182246F}"/>
              </a:ext>
            </a:extLst>
          </p:cNvPr>
          <p:cNvSpPr>
            <a:spLocks noGrp="1"/>
          </p:cNvSpPr>
          <p:nvPr>
            <p:ph idx="1"/>
          </p:nvPr>
        </p:nvSpPr>
        <p:spPr>
          <a:xfrm>
            <a:off x="1" y="1963238"/>
            <a:ext cx="4572000" cy="4162925"/>
          </a:xfrm>
        </p:spPr>
        <p:txBody>
          <a:bodyPr>
            <a:noAutofit/>
          </a:bodyPr>
          <a:lstStyle/>
          <a:p>
            <a:pPr lvl="1">
              <a:lnSpc>
                <a:spcPct val="115000"/>
              </a:lnSpc>
              <a:buFont typeface="Arial" panose="020B0604020202020204" pitchFamily="34" charset="0"/>
              <a:buChar char="•"/>
              <a:tabLst>
                <a:tab pos="914400" algn="l"/>
              </a:tabLst>
            </a:pPr>
            <a:r>
              <a:rPr lang="en-AU" sz="2700" i="1" dirty="0"/>
              <a:t>Why is it difficult for these women to get help?</a:t>
            </a:r>
          </a:p>
          <a:p>
            <a:pPr lvl="1">
              <a:lnSpc>
                <a:spcPct val="115000"/>
              </a:lnSpc>
              <a:buFont typeface="Arial" panose="020B0604020202020204" pitchFamily="34" charset="0"/>
              <a:buChar char="•"/>
              <a:tabLst>
                <a:tab pos="914400" algn="l"/>
              </a:tabLst>
            </a:pPr>
            <a:r>
              <a:rPr lang="en-AU" sz="2700" i="1" dirty="0"/>
              <a:t>What are the additional challenges for women with a disability?</a:t>
            </a:r>
          </a:p>
          <a:p>
            <a:pPr lvl="1">
              <a:lnSpc>
                <a:spcPct val="115000"/>
              </a:lnSpc>
              <a:buFont typeface="Arial" panose="020B0604020202020204" pitchFamily="34" charset="0"/>
              <a:buChar char="•"/>
              <a:tabLst>
                <a:tab pos="914400" algn="l"/>
              </a:tabLst>
            </a:pPr>
            <a:r>
              <a:rPr lang="en-AU" sz="2700" i="1" dirty="0"/>
              <a:t>What can health providers do to help women open up about problems?</a:t>
            </a:r>
          </a:p>
        </p:txBody>
      </p:sp>
      <p:pic>
        <p:nvPicPr>
          <p:cNvPr id="8" name="Picture 7" descr="A person talking on a cell phone in a dark room&#10;&#10;Description automatically generated">
            <a:extLst>
              <a:ext uri="{FF2B5EF4-FFF2-40B4-BE49-F238E27FC236}">
                <a16:creationId xmlns:a16="http://schemas.microsoft.com/office/drawing/2014/main" id="{6148347B-A12D-4C04-B9E9-F352A43D27E5}"/>
              </a:ext>
            </a:extLst>
          </p:cNvPr>
          <p:cNvPicPr>
            <a:picLocks noChangeAspect="1"/>
          </p:cNvPicPr>
          <p:nvPr/>
        </p:nvPicPr>
        <p:blipFill>
          <a:blip r:embed="rId3"/>
          <a:stretch>
            <a:fillRect/>
          </a:stretch>
        </p:blipFill>
        <p:spPr>
          <a:xfrm>
            <a:off x="4739900" y="1963238"/>
            <a:ext cx="3946900" cy="3926476"/>
          </a:xfrm>
          <a:prstGeom prst="rect">
            <a:avLst/>
          </a:prstGeom>
        </p:spPr>
      </p:pic>
      <p:sp>
        <p:nvSpPr>
          <p:cNvPr id="9" name="TextBox 8">
            <a:extLst>
              <a:ext uri="{FF2B5EF4-FFF2-40B4-BE49-F238E27FC236}">
                <a16:creationId xmlns:a16="http://schemas.microsoft.com/office/drawing/2014/main" id="{310D286C-3F48-45CA-AC25-EC796ACBD047}"/>
              </a:ext>
            </a:extLst>
          </p:cNvPr>
          <p:cNvSpPr txBox="1"/>
          <p:nvPr/>
        </p:nvSpPr>
        <p:spPr>
          <a:xfrm>
            <a:off x="457199" y="1305396"/>
            <a:ext cx="8229599" cy="507831"/>
          </a:xfrm>
          <a:prstGeom prst="rect">
            <a:avLst/>
          </a:prstGeom>
          <a:noFill/>
        </p:spPr>
        <p:txBody>
          <a:bodyPr wrap="square" rtlCol="0">
            <a:spAutoFit/>
          </a:bodyPr>
          <a:lstStyle/>
          <a:p>
            <a:r>
              <a:rPr lang="en-AU" sz="2700" dirty="0"/>
              <a:t>Watch the video and think about the following questions:</a:t>
            </a:r>
          </a:p>
        </p:txBody>
      </p:sp>
    </p:spTree>
    <p:extLst>
      <p:ext uri="{BB962C8B-B14F-4D97-AF65-F5344CB8AC3E}">
        <p14:creationId xmlns:p14="http://schemas.microsoft.com/office/powerpoint/2010/main" val="2048706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235043"/>
          </a:xfrm>
        </p:spPr>
        <p:txBody>
          <a:bodyPr>
            <a:noAutofit/>
          </a:bodyPr>
          <a:lstStyle/>
          <a:p>
            <a:r>
              <a:rPr lang="en-US" dirty="0"/>
              <a:t>Activity: Obstacles for women getting help</a:t>
            </a:r>
            <a:endParaRPr lang="en-AU" dirty="0"/>
          </a:p>
        </p:txBody>
      </p:sp>
      <p:sp>
        <p:nvSpPr>
          <p:cNvPr id="3" name="Content Placeholder 2"/>
          <p:cNvSpPr>
            <a:spLocks noGrp="1"/>
          </p:cNvSpPr>
          <p:nvPr>
            <p:ph idx="1"/>
          </p:nvPr>
        </p:nvSpPr>
        <p:spPr>
          <a:xfrm>
            <a:off x="457200" y="1828800"/>
            <a:ext cx="8229600" cy="4297363"/>
          </a:xfrm>
        </p:spPr>
        <p:txBody>
          <a:bodyPr>
            <a:normAutofit fontScale="92500" lnSpcReduction="10000"/>
          </a:bodyPr>
          <a:lstStyle/>
          <a:p>
            <a:pPr marL="514350" indent="-514350">
              <a:buFont typeface="+mj-lt"/>
              <a:buAutoNum type="arabicPeriod"/>
            </a:pPr>
            <a:r>
              <a:rPr lang="en-AU" sz="3400" i="1" dirty="0"/>
              <a:t>Discuss the following questions:</a:t>
            </a:r>
          </a:p>
          <a:p>
            <a:pPr marL="971550" lvl="1" indent="-514350">
              <a:buFont typeface="+mj-lt"/>
              <a:buAutoNum type="alphaLcPeriod"/>
            </a:pPr>
            <a:r>
              <a:rPr lang="en-AU" sz="3300" dirty="0"/>
              <a:t>Why is it difficult for these women to get help when they are being subjected to violence?</a:t>
            </a:r>
          </a:p>
          <a:p>
            <a:pPr marL="971550" lvl="1" indent="-514350">
              <a:buFont typeface="+mj-lt"/>
              <a:buAutoNum type="alphaLcPeriod"/>
            </a:pPr>
            <a:r>
              <a:rPr lang="en-AU" sz="3300" dirty="0"/>
              <a:t>What are the additional challenges for women with a disability?</a:t>
            </a:r>
          </a:p>
          <a:p>
            <a:pPr marL="971550" lvl="1" indent="-514350">
              <a:buFont typeface="+mj-lt"/>
              <a:buAutoNum type="alphaLcPeriod"/>
            </a:pPr>
            <a:r>
              <a:rPr lang="en-AU" sz="3300" dirty="0"/>
              <a:t>What can health providers do to help women open up about problems they are being subjected to?</a:t>
            </a:r>
          </a:p>
          <a:p>
            <a:pPr marL="514350" indent="-514350">
              <a:buFont typeface="+mj-lt"/>
              <a:buAutoNum type="arabicPeriod"/>
            </a:pPr>
            <a:endParaRPr lang="en-AU" i="1" dirty="0"/>
          </a:p>
        </p:txBody>
      </p:sp>
    </p:spTree>
    <p:extLst>
      <p:ext uri="{BB962C8B-B14F-4D97-AF65-F5344CB8AC3E}">
        <p14:creationId xmlns:p14="http://schemas.microsoft.com/office/powerpoint/2010/main" val="2622096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Important messages</a:t>
            </a:r>
          </a:p>
        </p:txBody>
      </p:sp>
      <p:sp>
        <p:nvSpPr>
          <p:cNvPr id="3" name="Content Placeholder 2"/>
          <p:cNvSpPr>
            <a:spLocks noGrp="1"/>
          </p:cNvSpPr>
          <p:nvPr>
            <p:ph idx="1"/>
          </p:nvPr>
        </p:nvSpPr>
        <p:spPr/>
        <p:txBody>
          <a:bodyPr>
            <a:normAutofit fontScale="92500"/>
          </a:bodyPr>
          <a:lstStyle/>
          <a:p>
            <a:r>
              <a:rPr lang="en-AU" dirty="0"/>
              <a:t>Because of culture, men have more power than women</a:t>
            </a:r>
          </a:p>
          <a:p>
            <a:r>
              <a:rPr lang="en-AU" dirty="0"/>
              <a:t>Violence is an abuse of power</a:t>
            </a:r>
          </a:p>
          <a:p>
            <a:r>
              <a:rPr lang="en-AU" dirty="0"/>
              <a:t>We must examine our own attitudes to avoid blaming the victim</a:t>
            </a:r>
          </a:p>
          <a:p>
            <a:r>
              <a:rPr lang="en-AU" dirty="0"/>
              <a:t>Women face many barriers getting help</a:t>
            </a:r>
          </a:p>
          <a:p>
            <a:r>
              <a:rPr lang="en-AU" dirty="0"/>
              <a:t>We must speak out against violence</a:t>
            </a:r>
          </a:p>
          <a:p>
            <a:r>
              <a:rPr lang="en-AU" dirty="0"/>
              <a:t>Complete reading - Mane </a:t>
            </a:r>
            <a:r>
              <a:rPr lang="en-AU" dirty="0" err="1"/>
              <a:t>ho</a:t>
            </a:r>
            <a:r>
              <a:rPr lang="en-AU" dirty="0"/>
              <a:t> </a:t>
            </a:r>
            <a:r>
              <a:rPr lang="en-AU" dirty="0" err="1"/>
              <a:t>feto</a:t>
            </a:r>
            <a:r>
              <a:rPr lang="en-AU" dirty="0"/>
              <a:t> </a:t>
            </a:r>
            <a:r>
              <a:rPr lang="en-AU" dirty="0" err="1"/>
              <a:t>kompletu</a:t>
            </a:r>
            <a:r>
              <a:rPr lang="en-AU" dirty="0"/>
              <a:t> </a:t>
            </a:r>
            <a:r>
              <a:rPr lang="en-AU" dirty="0" err="1"/>
              <a:t>malu</a:t>
            </a:r>
            <a:r>
              <a:rPr lang="en-AU" dirty="0"/>
              <a:t> </a:t>
            </a:r>
          </a:p>
        </p:txBody>
      </p:sp>
    </p:spTree>
    <p:extLst>
      <p:ext uri="{BB962C8B-B14F-4D97-AF65-F5344CB8AC3E}">
        <p14:creationId xmlns:p14="http://schemas.microsoft.com/office/powerpoint/2010/main" val="1759098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Module 2: Learning Objectives</a:t>
            </a:r>
          </a:p>
        </p:txBody>
      </p:sp>
      <p:sp>
        <p:nvSpPr>
          <p:cNvPr id="3" name="Content Placeholder 2"/>
          <p:cNvSpPr>
            <a:spLocks noGrp="1"/>
          </p:cNvSpPr>
          <p:nvPr>
            <p:ph idx="1"/>
          </p:nvPr>
        </p:nvSpPr>
        <p:spPr>
          <a:xfrm>
            <a:off x="457200" y="1483626"/>
            <a:ext cx="8229600" cy="4772320"/>
          </a:xfrm>
        </p:spPr>
        <p:txBody>
          <a:bodyPr>
            <a:normAutofit/>
          </a:bodyPr>
          <a:lstStyle/>
          <a:p>
            <a:r>
              <a:rPr lang="en-AU" dirty="0"/>
              <a:t>Contributors to violence against women and children in Timor-Leste</a:t>
            </a:r>
          </a:p>
          <a:p>
            <a:r>
              <a:rPr lang="en-AU" dirty="0"/>
              <a:t>Common beliefs and attitudes about domestic violence, sexual assault and child abuse</a:t>
            </a:r>
          </a:p>
          <a:p>
            <a:r>
              <a:rPr lang="en-AU" dirty="0"/>
              <a:t>Obstacles for women getting help</a:t>
            </a:r>
          </a:p>
        </p:txBody>
      </p:sp>
    </p:spTree>
    <p:extLst>
      <p:ext uri="{BB962C8B-B14F-4D97-AF65-F5344CB8AC3E}">
        <p14:creationId xmlns:p14="http://schemas.microsoft.com/office/powerpoint/2010/main" val="3150348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Activity: Sex and gender</a:t>
            </a:r>
          </a:p>
        </p:txBody>
      </p:sp>
      <p:sp>
        <p:nvSpPr>
          <p:cNvPr id="3" name="TextBox 2"/>
          <p:cNvSpPr txBox="1"/>
          <p:nvPr/>
        </p:nvSpPr>
        <p:spPr>
          <a:xfrm>
            <a:off x="457200" y="1718336"/>
            <a:ext cx="8229600" cy="369332"/>
          </a:xfrm>
          <a:prstGeom prst="rect">
            <a:avLst/>
          </a:prstGeom>
          <a:noFill/>
        </p:spPr>
        <p:txBody>
          <a:bodyPr wrap="square" rtlCol="0">
            <a:spAutoFit/>
          </a:bodyPr>
          <a:lstStyle/>
          <a:p>
            <a:endParaRPr lang="en-AU" dirty="0"/>
          </a:p>
        </p:txBody>
      </p:sp>
      <p:graphicFrame>
        <p:nvGraphicFramePr>
          <p:cNvPr id="5" name="Table 4"/>
          <p:cNvGraphicFramePr>
            <a:graphicFrameLocks noGrp="1"/>
          </p:cNvGraphicFramePr>
          <p:nvPr>
            <p:extLst>
              <p:ext uri="{D42A27DB-BD31-4B8C-83A1-F6EECF244321}">
                <p14:modId xmlns:p14="http://schemas.microsoft.com/office/powerpoint/2010/main" val="1443385453"/>
              </p:ext>
            </p:extLst>
          </p:nvPr>
        </p:nvGraphicFramePr>
        <p:xfrm>
          <a:off x="832020" y="1393611"/>
          <a:ext cx="3470189" cy="4942840"/>
        </p:xfrm>
        <a:graphic>
          <a:graphicData uri="http://schemas.openxmlformats.org/drawingml/2006/table">
            <a:tbl>
              <a:tblPr firstRow="1" bandRow="1">
                <a:tableStyleId>{5940675A-B579-460E-94D1-54222C63F5DA}</a:tableStyleId>
              </a:tblPr>
              <a:tblGrid>
                <a:gridCol w="1145061">
                  <a:extLst>
                    <a:ext uri="{9D8B030D-6E8A-4147-A177-3AD203B41FA5}">
                      <a16:colId xmlns:a16="http://schemas.microsoft.com/office/drawing/2014/main" val="1071532452"/>
                    </a:ext>
                  </a:extLst>
                </a:gridCol>
                <a:gridCol w="2325128">
                  <a:extLst>
                    <a:ext uri="{9D8B030D-6E8A-4147-A177-3AD203B41FA5}">
                      <a16:colId xmlns:a16="http://schemas.microsoft.com/office/drawing/2014/main" val="1775697845"/>
                    </a:ext>
                  </a:extLst>
                </a:gridCol>
              </a:tblGrid>
              <a:tr h="370840">
                <a:tc>
                  <a:txBody>
                    <a:bodyPr/>
                    <a:lstStyle/>
                    <a:p>
                      <a:endParaRPr lang="en-AU" dirty="0"/>
                    </a:p>
                  </a:txBody>
                  <a:tcPr/>
                </a:tc>
                <a:tc>
                  <a:txBody>
                    <a:bodyPr/>
                    <a:lstStyle/>
                    <a:p>
                      <a:r>
                        <a:rPr lang="en-AU" dirty="0"/>
                        <a:t>Sex - Biological</a:t>
                      </a:r>
                    </a:p>
                  </a:txBody>
                  <a:tcPr/>
                </a:tc>
                <a:extLst>
                  <a:ext uri="{0D108BD9-81ED-4DB2-BD59-A6C34878D82A}">
                    <a16:rowId xmlns:a16="http://schemas.microsoft.com/office/drawing/2014/main" val="1954459492"/>
                  </a:ext>
                </a:extLst>
              </a:tr>
              <a:tr h="370840">
                <a:tc>
                  <a:txBody>
                    <a:bodyPr/>
                    <a:lstStyle/>
                    <a:p>
                      <a:r>
                        <a:rPr lang="en-AU" dirty="0"/>
                        <a:t>Male</a:t>
                      </a:r>
                    </a:p>
                  </a:txBody>
                  <a:tcPr/>
                </a:tc>
                <a:tc>
                  <a:txBody>
                    <a:bodyPr/>
                    <a:lstStyle/>
                    <a:p>
                      <a:endParaRPr lang="en-AU" dirty="0"/>
                    </a:p>
                    <a:p>
                      <a:endParaRPr lang="en-AU" dirty="0"/>
                    </a:p>
                    <a:p>
                      <a:endParaRPr lang="en-AU" dirty="0"/>
                    </a:p>
                    <a:p>
                      <a:endParaRPr lang="en-AU" dirty="0"/>
                    </a:p>
                    <a:p>
                      <a:endParaRPr lang="en-AU" dirty="0"/>
                    </a:p>
                    <a:p>
                      <a:endParaRPr lang="en-AU" dirty="0"/>
                    </a:p>
                    <a:p>
                      <a:endParaRPr lang="en-AU" dirty="0"/>
                    </a:p>
                    <a:p>
                      <a:endParaRPr lang="en-AU" dirty="0"/>
                    </a:p>
                  </a:txBody>
                  <a:tcPr/>
                </a:tc>
                <a:extLst>
                  <a:ext uri="{0D108BD9-81ED-4DB2-BD59-A6C34878D82A}">
                    <a16:rowId xmlns:a16="http://schemas.microsoft.com/office/drawing/2014/main" val="3710770362"/>
                  </a:ext>
                </a:extLst>
              </a:tr>
              <a:tr h="370840">
                <a:tc>
                  <a:txBody>
                    <a:bodyPr/>
                    <a:lstStyle/>
                    <a:p>
                      <a:r>
                        <a:rPr lang="en-AU" dirty="0"/>
                        <a:t>Female</a:t>
                      </a:r>
                    </a:p>
                  </a:txBody>
                  <a:tcPr/>
                </a:tc>
                <a:tc>
                  <a:txBody>
                    <a:bodyPr/>
                    <a:lstStyle/>
                    <a:p>
                      <a:endParaRPr lang="en-AU" dirty="0"/>
                    </a:p>
                    <a:p>
                      <a:endParaRPr lang="en-AU" dirty="0"/>
                    </a:p>
                    <a:p>
                      <a:endParaRPr lang="en-AU" dirty="0"/>
                    </a:p>
                    <a:p>
                      <a:endParaRPr lang="en-AU" dirty="0"/>
                    </a:p>
                    <a:p>
                      <a:endParaRPr lang="en-AU" dirty="0"/>
                    </a:p>
                    <a:p>
                      <a:endParaRPr lang="en-AU" dirty="0"/>
                    </a:p>
                    <a:p>
                      <a:endParaRPr lang="en-AU" dirty="0"/>
                    </a:p>
                    <a:p>
                      <a:endParaRPr lang="en-AU" dirty="0"/>
                    </a:p>
                  </a:txBody>
                  <a:tcPr/>
                </a:tc>
                <a:extLst>
                  <a:ext uri="{0D108BD9-81ED-4DB2-BD59-A6C34878D82A}">
                    <a16:rowId xmlns:a16="http://schemas.microsoft.com/office/drawing/2014/main" val="2155723086"/>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585986443"/>
              </p:ext>
            </p:extLst>
          </p:nvPr>
        </p:nvGraphicFramePr>
        <p:xfrm>
          <a:off x="4932404" y="1393611"/>
          <a:ext cx="3470190" cy="4942840"/>
        </p:xfrm>
        <a:graphic>
          <a:graphicData uri="http://schemas.openxmlformats.org/drawingml/2006/table">
            <a:tbl>
              <a:tblPr firstRow="1" bandRow="1">
                <a:tableStyleId>{5940675A-B579-460E-94D1-54222C63F5DA}</a:tableStyleId>
              </a:tblPr>
              <a:tblGrid>
                <a:gridCol w="1208904">
                  <a:extLst>
                    <a:ext uri="{9D8B030D-6E8A-4147-A177-3AD203B41FA5}">
                      <a16:colId xmlns:a16="http://schemas.microsoft.com/office/drawing/2014/main" val="1071532452"/>
                    </a:ext>
                  </a:extLst>
                </a:gridCol>
                <a:gridCol w="2261286">
                  <a:extLst>
                    <a:ext uri="{9D8B030D-6E8A-4147-A177-3AD203B41FA5}">
                      <a16:colId xmlns:a16="http://schemas.microsoft.com/office/drawing/2014/main" val="1775697845"/>
                    </a:ext>
                  </a:extLst>
                </a:gridCol>
              </a:tblGrid>
              <a:tr h="370840">
                <a:tc>
                  <a:txBody>
                    <a:bodyPr/>
                    <a:lstStyle/>
                    <a:p>
                      <a:endParaRPr lang="en-AU"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dirty="0"/>
                        <a:t>Gender - Cultural</a:t>
                      </a:r>
                    </a:p>
                  </a:txBody>
                  <a:tcPr/>
                </a:tc>
                <a:extLst>
                  <a:ext uri="{0D108BD9-81ED-4DB2-BD59-A6C34878D82A}">
                    <a16:rowId xmlns:a16="http://schemas.microsoft.com/office/drawing/2014/main" val="1954459492"/>
                  </a:ext>
                </a:extLst>
              </a:tr>
              <a:tr h="370840">
                <a:tc>
                  <a:txBody>
                    <a:bodyPr/>
                    <a:lstStyle/>
                    <a:p>
                      <a:r>
                        <a:rPr lang="en-AU" dirty="0"/>
                        <a:t>Masculine</a:t>
                      </a:r>
                    </a:p>
                  </a:txBody>
                  <a:tcPr/>
                </a:tc>
                <a:tc>
                  <a:txBody>
                    <a:bodyPr/>
                    <a:lstStyle/>
                    <a:p>
                      <a:endParaRPr lang="en-AU" dirty="0"/>
                    </a:p>
                    <a:p>
                      <a:endParaRPr lang="en-AU" dirty="0"/>
                    </a:p>
                    <a:p>
                      <a:endParaRPr lang="en-AU" dirty="0"/>
                    </a:p>
                    <a:p>
                      <a:endParaRPr lang="en-AU" dirty="0"/>
                    </a:p>
                    <a:p>
                      <a:endParaRPr lang="en-AU" dirty="0"/>
                    </a:p>
                    <a:p>
                      <a:endParaRPr lang="en-AU" dirty="0"/>
                    </a:p>
                    <a:p>
                      <a:endParaRPr lang="en-AU" dirty="0"/>
                    </a:p>
                    <a:p>
                      <a:endParaRPr lang="en-AU" dirty="0"/>
                    </a:p>
                  </a:txBody>
                  <a:tcPr/>
                </a:tc>
                <a:extLst>
                  <a:ext uri="{0D108BD9-81ED-4DB2-BD59-A6C34878D82A}">
                    <a16:rowId xmlns:a16="http://schemas.microsoft.com/office/drawing/2014/main" val="3710770362"/>
                  </a:ext>
                </a:extLst>
              </a:tr>
              <a:tr h="370840">
                <a:tc>
                  <a:txBody>
                    <a:bodyPr/>
                    <a:lstStyle/>
                    <a:p>
                      <a:r>
                        <a:rPr lang="en-AU" dirty="0"/>
                        <a:t>Feminine</a:t>
                      </a:r>
                    </a:p>
                  </a:txBody>
                  <a:tcPr/>
                </a:tc>
                <a:tc>
                  <a:txBody>
                    <a:bodyPr/>
                    <a:lstStyle/>
                    <a:p>
                      <a:endParaRPr lang="en-AU" dirty="0"/>
                    </a:p>
                    <a:p>
                      <a:endParaRPr lang="en-AU" dirty="0"/>
                    </a:p>
                    <a:p>
                      <a:endParaRPr lang="en-AU" dirty="0"/>
                    </a:p>
                    <a:p>
                      <a:endParaRPr lang="en-AU" dirty="0"/>
                    </a:p>
                    <a:p>
                      <a:endParaRPr lang="en-AU" dirty="0"/>
                    </a:p>
                    <a:p>
                      <a:endParaRPr lang="en-AU" dirty="0"/>
                    </a:p>
                    <a:p>
                      <a:endParaRPr lang="en-AU" dirty="0"/>
                    </a:p>
                    <a:p>
                      <a:endParaRPr lang="en-AU" dirty="0"/>
                    </a:p>
                  </a:txBody>
                  <a:tcPr/>
                </a:tc>
                <a:extLst>
                  <a:ext uri="{0D108BD9-81ED-4DB2-BD59-A6C34878D82A}">
                    <a16:rowId xmlns:a16="http://schemas.microsoft.com/office/drawing/2014/main" val="2155723086"/>
                  </a:ext>
                </a:extLst>
              </a:tr>
            </a:tbl>
          </a:graphicData>
        </a:graphic>
      </p:graphicFrame>
    </p:spTree>
    <p:extLst>
      <p:ext uri="{BB962C8B-B14F-4D97-AF65-F5344CB8AC3E}">
        <p14:creationId xmlns:p14="http://schemas.microsoft.com/office/powerpoint/2010/main" val="672593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Activity: Gender in our community</a:t>
            </a:r>
          </a:p>
        </p:txBody>
      </p:sp>
      <p:sp>
        <p:nvSpPr>
          <p:cNvPr id="3" name="Content Placeholder 2"/>
          <p:cNvSpPr>
            <a:spLocks noGrp="1"/>
          </p:cNvSpPr>
          <p:nvPr>
            <p:ph idx="1"/>
          </p:nvPr>
        </p:nvSpPr>
        <p:spPr/>
        <p:txBody>
          <a:bodyPr/>
          <a:lstStyle/>
          <a:p>
            <a:pPr marL="0" indent="0">
              <a:buNone/>
            </a:pPr>
            <a:r>
              <a:rPr lang="en-AU" i="1" dirty="0"/>
              <a:t>If the statement is true, please stand up</a:t>
            </a:r>
          </a:p>
        </p:txBody>
      </p:sp>
    </p:spTree>
    <p:extLst>
      <p:ext uri="{BB962C8B-B14F-4D97-AF65-F5344CB8AC3E}">
        <p14:creationId xmlns:p14="http://schemas.microsoft.com/office/powerpoint/2010/main" val="1079689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0146"/>
            <a:ext cx="8229600" cy="1143000"/>
          </a:xfrm>
        </p:spPr>
        <p:txBody>
          <a:bodyPr>
            <a:normAutofit fontScale="90000"/>
          </a:bodyPr>
          <a:lstStyle/>
          <a:p>
            <a:r>
              <a:rPr lang="en-AU" dirty="0"/>
              <a:t>The History of Power</a:t>
            </a:r>
            <a:br>
              <a:rPr lang="en-AU" dirty="0"/>
            </a:br>
            <a:endParaRPr lang="en-AU" dirty="0"/>
          </a:p>
        </p:txBody>
      </p:sp>
      <p:sp>
        <p:nvSpPr>
          <p:cNvPr id="3" name="Content Placeholder 2"/>
          <p:cNvSpPr>
            <a:spLocks noGrp="1"/>
          </p:cNvSpPr>
          <p:nvPr>
            <p:ph idx="1"/>
          </p:nvPr>
        </p:nvSpPr>
        <p:spPr>
          <a:xfrm>
            <a:off x="457200" y="1315454"/>
            <a:ext cx="8229600" cy="4997424"/>
          </a:xfrm>
        </p:spPr>
        <p:txBody>
          <a:bodyPr>
            <a:normAutofit fontScale="92500" lnSpcReduction="10000"/>
          </a:bodyPr>
          <a:lstStyle/>
          <a:p>
            <a:pPr lvl="0">
              <a:defRPr/>
            </a:pPr>
            <a:r>
              <a:rPr lang="en-AU" dirty="0">
                <a:solidFill>
                  <a:prstClr val="black"/>
                </a:solidFill>
              </a:rPr>
              <a:t>In childhood we learned that men are more powerful than women</a:t>
            </a:r>
          </a:p>
          <a:p>
            <a:pPr lvl="0">
              <a:defRPr/>
            </a:pPr>
            <a:r>
              <a:rPr lang="en-AU" dirty="0">
                <a:solidFill>
                  <a:prstClr val="black"/>
                </a:solidFill>
              </a:rPr>
              <a:t>In childhood we learned that women should obey men</a:t>
            </a:r>
          </a:p>
          <a:p>
            <a:pPr lvl="0">
              <a:defRPr/>
            </a:pPr>
            <a:r>
              <a:rPr lang="en-AU" dirty="0">
                <a:solidFill>
                  <a:prstClr val="black"/>
                </a:solidFill>
              </a:rPr>
              <a:t>In childhood we learned that men can use their authority over women to teach them using violence</a:t>
            </a:r>
          </a:p>
          <a:p>
            <a:pPr lvl="0">
              <a:defRPr/>
            </a:pPr>
            <a:r>
              <a:rPr lang="en-AU" dirty="0">
                <a:solidFill>
                  <a:prstClr val="black"/>
                </a:solidFill>
              </a:rPr>
              <a:t>Therefore, many of us tolerate violence against women and remain silent when it happens</a:t>
            </a:r>
          </a:p>
          <a:p>
            <a:pPr lvl="0">
              <a:defRPr/>
            </a:pPr>
            <a:r>
              <a:rPr lang="en-AU" i="1" dirty="0">
                <a:solidFill>
                  <a:prstClr val="black"/>
                </a:solidFill>
              </a:rPr>
              <a:t>Is remaining silent about violence helping or hurting us?</a:t>
            </a:r>
          </a:p>
        </p:txBody>
      </p:sp>
      <p:sp>
        <p:nvSpPr>
          <p:cNvPr id="4" name="TextBox 3"/>
          <p:cNvSpPr txBox="1"/>
          <p:nvPr/>
        </p:nvSpPr>
        <p:spPr>
          <a:xfrm>
            <a:off x="6400800" y="6453572"/>
            <a:ext cx="2453054" cy="246221"/>
          </a:xfrm>
          <a:prstGeom prst="rect">
            <a:avLst/>
          </a:prstGeom>
          <a:noFill/>
        </p:spPr>
        <p:txBody>
          <a:bodyPr wrap="square" rtlCol="0">
            <a:spAutoFit/>
          </a:bodyPr>
          <a:lstStyle/>
          <a:p>
            <a:r>
              <a:rPr lang="en-AU" sz="1000" dirty="0"/>
              <a:t>Source: adapted from the </a:t>
            </a:r>
            <a:r>
              <a:rPr lang="en-AU" sz="1000" dirty="0" err="1"/>
              <a:t>Sasa</a:t>
            </a:r>
            <a:r>
              <a:rPr lang="en-AU" sz="1000" dirty="0"/>
              <a:t>! activist kit</a:t>
            </a:r>
          </a:p>
        </p:txBody>
      </p:sp>
    </p:spTree>
    <p:extLst>
      <p:ext uri="{BB962C8B-B14F-4D97-AF65-F5344CB8AC3E}">
        <p14:creationId xmlns:p14="http://schemas.microsoft.com/office/powerpoint/2010/main" val="38935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Activity: Meaning of power</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AU" i="1" dirty="0"/>
              <a:t>Stand in a circle</a:t>
            </a:r>
          </a:p>
          <a:p>
            <a:pPr marL="514350" indent="-514350">
              <a:buFont typeface="+mj-lt"/>
              <a:buAutoNum type="arabicPeriod"/>
            </a:pPr>
            <a:r>
              <a:rPr lang="en-AU" i="1" dirty="0"/>
              <a:t>What do you think of when you hear the word ‘power’</a:t>
            </a:r>
          </a:p>
          <a:p>
            <a:pPr marL="514350" indent="-514350">
              <a:buFont typeface="+mj-lt"/>
              <a:buAutoNum type="arabicPeriod"/>
            </a:pPr>
            <a:r>
              <a:rPr lang="en-AU" i="1" dirty="0"/>
              <a:t>When you catch the ball say one word relating to power</a:t>
            </a:r>
          </a:p>
          <a:p>
            <a:pPr marL="514350" indent="-514350">
              <a:buFont typeface="+mj-lt"/>
              <a:buAutoNum type="arabicPeriod"/>
            </a:pPr>
            <a:r>
              <a:rPr lang="en-AU" i="1" dirty="0"/>
              <a:t>Throw the ball on to another student. </a:t>
            </a:r>
          </a:p>
        </p:txBody>
      </p:sp>
    </p:spTree>
    <p:extLst>
      <p:ext uri="{BB962C8B-B14F-4D97-AF65-F5344CB8AC3E}">
        <p14:creationId xmlns:p14="http://schemas.microsoft.com/office/powerpoint/2010/main" val="79991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9777" y="658291"/>
            <a:ext cx="7814759" cy="6199709"/>
          </a:xfrm>
          <a:prstGeom prst="rect">
            <a:avLst/>
          </a:prstGeom>
        </p:spPr>
      </p:pic>
      <p:sp>
        <p:nvSpPr>
          <p:cNvPr id="5" name="Rectangle 4"/>
          <p:cNvSpPr/>
          <p:nvPr/>
        </p:nvSpPr>
        <p:spPr>
          <a:xfrm>
            <a:off x="1522028" y="921111"/>
            <a:ext cx="2612477" cy="966204"/>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i="1" dirty="0">
                <a:solidFill>
                  <a:prstClr val="white"/>
                </a:solidFill>
              </a:rPr>
              <a:t>Physical violence</a:t>
            </a:r>
            <a:endParaRPr lang="en-AU" sz="2800" b="1" i="1" dirty="0">
              <a:solidFill>
                <a:prstClr val="white"/>
              </a:solidFill>
            </a:endParaRPr>
          </a:p>
        </p:txBody>
      </p:sp>
      <p:sp>
        <p:nvSpPr>
          <p:cNvPr id="6" name="Rectangle 5"/>
          <p:cNvSpPr/>
          <p:nvPr/>
        </p:nvSpPr>
        <p:spPr>
          <a:xfrm>
            <a:off x="5679306" y="2075525"/>
            <a:ext cx="2612477" cy="1298957"/>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i="1" dirty="0">
                <a:solidFill>
                  <a:prstClr val="white"/>
                </a:solidFill>
              </a:rPr>
              <a:t>Emotional/ psychological abuse</a:t>
            </a:r>
            <a:endParaRPr lang="en-AU" sz="2800" b="1" i="1" dirty="0">
              <a:solidFill>
                <a:prstClr val="white"/>
              </a:solidFill>
            </a:endParaRPr>
          </a:p>
        </p:txBody>
      </p:sp>
      <p:sp>
        <p:nvSpPr>
          <p:cNvPr id="7" name="Rectangle 6"/>
          <p:cNvSpPr/>
          <p:nvPr/>
        </p:nvSpPr>
        <p:spPr>
          <a:xfrm>
            <a:off x="980387" y="2173112"/>
            <a:ext cx="2762925" cy="1318791"/>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i="1" dirty="0">
                <a:solidFill>
                  <a:prstClr val="white"/>
                </a:solidFill>
              </a:rPr>
              <a:t>Economic/ controlling behaviors</a:t>
            </a:r>
            <a:endParaRPr lang="en-AU" sz="2800" b="1" i="1" dirty="0">
              <a:solidFill>
                <a:prstClr val="white"/>
              </a:solidFill>
            </a:endParaRPr>
          </a:p>
        </p:txBody>
      </p:sp>
      <p:sp>
        <p:nvSpPr>
          <p:cNvPr id="8" name="Rectangle 7"/>
          <p:cNvSpPr/>
          <p:nvPr/>
        </p:nvSpPr>
        <p:spPr>
          <a:xfrm>
            <a:off x="4554253" y="803570"/>
            <a:ext cx="2612477" cy="111422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i="1" dirty="0">
                <a:solidFill>
                  <a:prstClr val="white"/>
                </a:solidFill>
              </a:rPr>
              <a:t>Sexual violence</a:t>
            </a:r>
            <a:endParaRPr lang="en-AU" sz="2800" b="1" i="1" dirty="0">
              <a:solidFill>
                <a:prstClr val="white"/>
              </a:solidFill>
            </a:endParaRPr>
          </a:p>
        </p:txBody>
      </p:sp>
      <p:sp>
        <p:nvSpPr>
          <p:cNvPr id="9" name="TextBox 8"/>
          <p:cNvSpPr txBox="1"/>
          <p:nvPr/>
        </p:nvSpPr>
        <p:spPr>
          <a:xfrm>
            <a:off x="1522028" y="5811125"/>
            <a:ext cx="1542683" cy="830997"/>
          </a:xfrm>
          <a:prstGeom prst="rect">
            <a:avLst/>
          </a:prstGeom>
          <a:noFill/>
          <a:ln w="28575">
            <a:solidFill>
              <a:schemeClr val="tx1"/>
            </a:solidFill>
          </a:ln>
        </p:spPr>
        <p:txBody>
          <a:bodyPr wrap="square" rtlCol="0">
            <a:spAutoFit/>
          </a:bodyPr>
          <a:lstStyle/>
          <a:p>
            <a:pPr algn="ctr"/>
            <a:r>
              <a:rPr lang="en-AU" sz="2400" b="1" dirty="0"/>
              <a:t>Gender inequality</a:t>
            </a:r>
          </a:p>
        </p:txBody>
      </p:sp>
      <p:sp>
        <p:nvSpPr>
          <p:cNvPr id="10" name="TextBox 9"/>
          <p:cNvSpPr txBox="1"/>
          <p:nvPr/>
        </p:nvSpPr>
        <p:spPr>
          <a:xfrm>
            <a:off x="283540" y="4628524"/>
            <a:ext cx="2780207" cy="369332"/>
          </a:xfrm>
          <a:prstGeom prst="rect">
            <a:avLst/>
          </a:prstGeom>
          <a:solidFill>
            <a:schemeClr val="bg1"/>
          </a:solidFill>
          <a:ln w="28575">
            <a:solidFill>
              <a:schemeClr val="tx1"/>
            </a:solidFill>
          </a:ln>
        </p:spPr>
        <p:txBody>
          <a:bodyPr wrap="square" rtlCol="0">
            <a:spAutoFit/>
          </a:bodyPr>
          <a:lstStyle/>
          <a:p>
            <a:r>
              <a:rPr lang="en-AU" dirty="0"/>
              <a:t>Lack of access to education</a:t>
            </a:r>
          </a:p>
        </p:txBody>
      </p:sp>
      <p:sp>
        <p:nvSpPr>
          <p:cNvPr id="11" name="TextBox 10"/>
          <p:cNvSpPr txBox="1"/>
          <p:nvPr/>
        </p:nvSpPr>
        <p:spPr>
          <a:xfrm>
            <a:off x="6489234" y="5324932"/>
            <a:ext cx="1513915" cy="369332"/>
          </a:xfrm>
          <a:prstGeom prst="rect">
            <a:avLst/>
          </a:prstGeom>
          <a:solidFill>
            <a:schemeClr val="bg1"/>
          </a:solidFill>
          <a:ln w="28575">
            <a:solidFill>
              <a:schemeClr val="tx1"/>
            </a:solidFill>
          </a:ln>
        </p:spPr>
        <p:txBody>
          <a:bodyPr wrap="square" rtlCol="0">
            <a:spAutoFit/>
          </a:bodyPr>
          <a:lstStyle/>
          <a:p>
            <a:r>
              <a:rPr lang="en-AU" dirty="0"/>
              <a:t>Gender roles</a:t>
            </a:r>
          </a:p>
        </p:txBody>
      </p:sp>
      <p:sp>
        <p:nvSpPr>
          <p:cNvPr id="12" name="TextBox 11"/>
          <p:cNvSpPr txBox="1"/>
          <p:nvPr/>
        </p:nvSpPr>
        <p:spPr>
          <a:xfrm>
            <a:off x="3429201" y="4749107"/>
            <a:ext cx="2250105" cy="369332"/>
          </a:xfrm>
          <a:prstGeom prst="rect">
            <a:avLst/>
          </a:prstGeom>
          <a:solidFill>
            <a:schemeClr val="bg1"/>
          </a:solidFill>
          <a:ln w="28575">
            <a:solidFill>
              <a:schemeClr val="tx1"/>
            </a:solidFill>
          </a:ln>
        </p:spPr>
        <p:txBody>
          <a:bodyPr wrap="square" rtlCol="0">
            <a:spAutoFit/>
          </a:bodyPr>
          <a:lstStyle/>
          <a:p>
            <a:r>
              <a:rPr lang="en-AU" dirty="0"/>
              <a:t>Financial dependence</a:t>
            </a:r>
          </a:p>
        </p:txBody>
      </p:sp>
      <p:sp>
        <p:nvSpPr>
          <p:cNvPr id="14" name="TextBox 13"/>
          <p:cNvSpPr txBox="1"/>
          <p:nvPr/>
        </p:nvSpPr>
        <p:spPr>
          <a:xfrm>
            <a:off x="6154924" y="5889922"/>
            <a:ext cx="2060713" cy="830997"/>
          </a:xfrm>
          <a:prstGeom prst="rect">
            <a:avLst/>
          </a:prstGeom>
          <a:noFill/>
          <a:ln w="28575">
            <a:solidFill>
              <a:schemeClr val="tx1"/>
            </a:solidFill>
          </a:ln>
        </p:spPr>
        <p:txBody>
          <a:bodyPr wrap="square" rtlCol="0">
            <a:spAutoFit/>
          </a:bodyPr>
          <a:lstStyle/>
          <a:p>
            <a:pPr algn="ctr"/>
            <a:r>
              <a:rPr lang="en-AU" sz="2400" b="1" dirty="0"/>
              <a:t>Disrespect for human rights</a:t>
            </a:r>
          </a:p>
        </p:txBody>
      </p:sp>
      <p:sp>
        <p:nvSpPr>
          <p:cNvPr id="15" name="TextBox 14"/>
          <p:cNvSpPr txBox="1"/>
          <p:nvPr/>
        </p:nvSpPr>
        <p:spPr>
          <a:xfrm>
            <a:off x="257638" y="5282324"/>
            <a:ext cx="5988723" cy="369332"/>
          </a:xfrm>
          <a:prstGeom prst="rect">
            <a:avLst/>
          </a:prstGeom>
          <a:solidFill>
            <a:schemeClr val="bg1"/>
          </a:solidFill>
          <a:ln w="28575">
            <a:solidFill>
              <a:schemeClr val="tx1"/>
            </a:solidFill>
          </a:ln>
        </p:spPr>
        <p:txBody>
          <a:bodyPr wrap="square" rtlCol="0">
            <a:spAutoFit/>
          </a:bodyPr>
          <a:lstStyle/>
          <a:p>
            <a:r>
              <a:rPr lang="en-AU" dirty="0"/>
              <a:t>Marriage – </a:t>
            </a:r>
            <a:r>
              <a:rPr lang="en-AU" dirty="0" err="1"/>
              <a:t>barlake</a:t>
            </a:r>
            <a:r>
              <a:rPr lang="en-AU" dirty="0"/>
              <a:t>, live with husband’s family, early marriage</a:t>
            </a:r>
          </a:p>
        </p:txBody>
      </p:sp>
      <p:sp>
        <p:nvSpPr>
          <p:cNvPr id="16" name="TextBox 15"/>
          <p:cNvSpPr txBox="1"/>
          <p:nvPr/>
        </p:nvSpPr>
        <p:spPr>
          <a:xfrm>
            <a:off x="5140186" y="4203752"/>
            <a:ext cx="2111103" cy="369332"/>
          </a:xfrm>
          <a:prstGeom prst="rect">
            <a:avLst/>
          </a:prstGeom>
          <a:solidFill>
            <a:schemeClr val="bg1"/>
          </a:solidFill>
          <a:ln w="28575">
            <a:solidFill>
              <a:schemeClr val="tx1"/>
            </a:solidFill>
          </a:ln>
        </p:spPr>
        <p:txBody>
          <a:bodyPr wrap="square" rtlCol="0">
            <a:spAutoFit/>
          </a:bodyPr>
          <a:lstStyle/>
          <a:p>
            <a:r>
              <a:rPr lang="en-AU" dirty="0"/>
              <a:t>Control over fertility</a:t>
            </a:r>
          </a:p>
        </p:txBody>
      </p:sp>
      <p:sp>
        <p:nvSpPr>
          <p:cNvPr id="17" name="TextBox 16"/>
          <p:cNvSpPr txBox="1"/>
          <p:nvPr/>
        </p:nvSpPr>
        <p:spPr>
          <a:xfrm>
            <a:off x="6298164" y="4784549"/>
            <a:ext cx="2607513" cy="369332"/>
          </a:xfrm>
          <a:prstGeom prst="rect">
            <a:avLst/>
          </a:prstGeom>
          <a:solidFill>
            <a:schemeClr val="bg1"/>
          </a:solidFill>
          <a:ln w="28575">
            <a:solidFill>
              <a:schemeClr val="tx1"/>
            </a:solidFill>
          </a:ln>
        </p:spPr>
        <p:txBody>
          <a:bodyPr wrap="square" rtlCol="0">
            <a:spAutoFit/>
          </a:bodyPr>
          <a:lstStyle/>
          <a:p>
            <a:r>
              <a:rPr lang="en-AU" dirty="0"/>
              <a:t>Normalisation of violence</a:t>
            </a:r>
          </a:p>
        </p:txBody>
      </p:sp>
      <p:sp>
        <p:nvSpPr>
          <p:cNvPr id="18" name="TextBox 17"/>
          <p:cNvSpPr txBox="1"/>
          <p:nvPr/>
        </p:nvSpPr>
        <p:spPr>
          <a:xfrm>
            <a:off x="3429201" y="6074587"/>
            <a:ext cx="2361232" cy="461665"/>
          </a:xfrm>
          <a:prstGeom prst="rect">
            <a:avLst/>
          </a:prstGeom>
          <a:noFill/>
          <a:ln w="28575">
            <a:solidFill>
              <a:schemeClr val="tx1"/>
            </a:solidFill>
          </a:ln>
        </p:spPr>
        <p:txBody>
          <a:bodyPr wrap="square" rtlCol="0">
            <a:spAutoFit/>
          </a:bodyPr>
          <a:lstStyle/>
          <a:p>
            <a:pPr algn="ctr"/>
            <a:r>
              <a:rPr lang="en-AU" sz="2400" b="1" dirty="0"/>
              <a:t>Abuse</a:t>
            </a:r>
            <a:r>
              <a:rPr lang="en-AU" sz="2400" b="1" dirty="0">
                <a:solidFill>
                  <a:schemeClr val="bg1"/>
                </a:solidFill>
              </a:rPr>
              <a:t> </a:t>
            </a:r>
            <a:r>
              <a:rPr lang="en-AU" sz="2400" b="1" dirty="0"/>
              <a:t>of</a:t>
            </a:r>
            <a:r>
              <a:rPr lang="en-AU" sz="2400" b="1" dirty="0">
                <a:solidFill>
                  <a:schemeClr val="bg1"/>
                </a:solidFill>
              </a:rPr>
              <a:t>  </a:t>
            </a:r>
            <a:r>
              <a:rPr lang="en-AU" sz="2400" b="1" dirty="0"/>
              <a:t>power</a:t>
            </a:r>
          </a:p>
        </p:txBody>
      </p:sp>
      <p:sp>
        <p:nvSpPr>
          <p:cNvPr id="21" name="TextBox 20"/>
          <p:cNvSpPr txBox="1"/>
          <p:nvPr/>
        </p:nvSpPr>
        <p:spPr>
          <a:xfrm>
            <a:off x="4290766" y="3629152"/>
            <a:ext cx="2006339" cy="369332"/>
          </a:xfrm>
          <a:prstGeom prst="rect">
            <a:avLst/>
          </a:prstGeom>
          <a:solidFill>
            <a:schemeClr val="bg1"/>
          </a:solidFill>
          <a:ln w="28575">
            <a:solidFill>
              <a:schemeClr val="tx1"/>
            </a:solidFill>
          </a:ln>
        </p:spPr>
        <p:txBody>
          <a:bodyPr wrap="square" rtlCol="0">
            <a:spAutoFit/>
          </a:bodyPr>
          <a:lstStyle/>
          <a:p>
            <a:r>
              <a:rPr lang="en-AU" dirty="0"/>
              <a:t>Alcohol/drug abuse</a:t>
            </a:r>
          </a:p>
        </p:txBody>
      </p:sp>
      <p:sp>
        <p:nvSpPr>
          <p:cNvPr id="22" name="TextBox 21"/>
          <p:cNvSpPr txBox="1"/>
          <p:nvPr/>
        </p:nvSpPr>
        <p:spPr>
          <a:xfrm>
            <a:off x="2918467" y="4111918"/>
            <a:ext cx="1975156" cy="369332"/>
          </a:xfrm>
          <a:prstGeom prst="rect">
            <a:avLst/>
          </a:prstGeom>
          <a:solidFill>
            <a:schemeClr val="bg1"/>
          </a:solidFill>
          <a:ln w="28575">
            <a:solidFill>
              <a:schemeClr val="tx1"/>
            </a:solidFill>
          </a:ln>
        </p:spPr>
        <p:txBody>
          <a:bodyPr wrap="square" rtlCol="0">
            <a:spAutoFit/>
          </a:bodyPr>
          <a:lstStyle/>
          <a:p>
            <a:r>
              <a:rPr lang="en-AU" dirty="0"/>
              <a:t>Lack of protection</a:t>
            </a:r>
          </a:p>
        </p:txBody>
      </p:sp>
      <p:sp>
        <p:nvSpPr>
          <p:cNvPr id="19" name="Title 1"/>
          <p:cNvSpPr txBox="1">
            <a:spLocks/>
          </p:cNvSpPr>
          <p:nvPr/>
        </p:nvSpPr>
        <p:spPr>
          <a:xfrm>
            <a:off x="532615" y="49747"/>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AU" dirty="0"/>
              <a:t>Contributors to violence</a:t>
            </a:r>
          </a:p>
        </p:txBody>
      </p:sp>
    </p:spTree>
    <p:extLst>
      <p:ext uri="{BB962C8B-B14F-4D97-AF65-F5344CB8AC3E}">
        <p14:creationId xmlns:p14="http://schemas.microsoft.com/office/powerpoint/2010/main" val="563640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565" y="274638"/>
            <a:ext cx="8814816" cy="910424"/>
          </a:xfrm>
        </p:spPr>
        <p:txBody>
          <a:bodyPr>
            <a:noAutofit/>
          </a:bodyPr>
          <a:lstStyle/>
          <a:p>
            <a:r>
              <a:rPr lang="en-AU" sz="3600" dirty="0"/>
              <a:t>Activity: Midwives discuss how gender inequality contributes to violence</a:t>
            </a:r>
          </a:p>
        </p:txBody>
      </p:sp>
      <p:sp>
        <p:nvSpPr>
          <p:cNvPr id="3" name="Content Placeholder 2"/>
          <p:cNvSpPr>
            <a:spLocks noGrp="1"/>
          </p:cNvSpPr>
          <p:nvPr>
            <p:ph idx="1"/>
          </p:nvPr>
        </p:nvSpPr>
        <p:spPr>
          <a:xfrm>
            <a:off x="457200" y="1464657"/>
            <a:ext cx="8229600" cy="4839039"/>
          </a:xfrm>
        </p:spPr>
        <p:txBody>
          <a:bodyPr>
            <a:normAutofit fontScale="25000" lnSpcReduction="20000"/>
          </a:bodyPr>
          <a:lstStyle/>
          <a:p>
            <a:pPr marL="0" indent="0" algn="ctr">
              <a:buNone/>
            </a:pPr>
            <a:r>
              <a:rPr lang="en-AU" sz="8400" i="1" dirty="0"/>
              <a:t>“Many women suffer from sexual violence because men consider us women like something very small to them so they do as they wish.”  </a:t>
            </a:r>
          </a:p>
          <a:p>
            <a:pPr marL="0" indent="0" algn="ctr">
              <a:buNone/>
            </a:pPr>
            <a:r>
              <a:rPr lang="en-AU" sz="8400" i="1" dirty="0"/>
              <a:t>– 12. Midwives FGD, </a:t>
            </a:r>
            <a:r>
              <a:rPr lang="en-AU" sz="8400" i="1" dirty="0" err="1"/>
              <a:t>Baucau</a:t>
            </a:r>
            <a:r>
              <a:rPr lang="en-AU" sz="8400" i="1" dirty="0"/>
              <a:t> </a:t>
            </a:r>
          </a:p>
          <a:p>
            <a:pPr marL="0" indent="0" algn="ctr">
              <a:buNone/>
            </a:pPr>
            <a:endParaRPr lang="en-AU" sz="8400" i="1" dirty="0"/>
          </a:p>
          <a:p>
            <a:pPr marL="0" indent="0" algn="ctr">
              <a:buNone/>
            </a:pPr>
            <a:r>
              <a:rPr lang="en-AU" sz="8400" i="1" dirty="0"/>
              <a:t>“Recently there was a case, the woman was five months pregnant and she suspect he was cheating. When she asked him he said ‘you don’t have the right to tell me. I married you because you look after our house and our children’ and when she turned her back to him, he took a piece of wood and hit his wife on the back.” </a:t>
            </a:r>
          </a:p>
          <a:p>
            <a:pPr marL="0" indent="0" algn="ctr">
              <a:buNone/>
            </a:pPr>
            <a:r>
              <a:rPr lang="en-AU" sz="8400" i="1" dirty="0"/>
              <a:t>– 2. Midwife, Dili </a:t>
            </a:r>
          </a:p>
          <a:p>
            <a:pPr marL="0" indent="0" algn="ctr">
              <a:buNone/>
            </a:pPr>
            <a:endParaRPr lang="en-AU" sz="8400" i="1" dirty="0"/>
          </a:p>
          <a:p>
            <a:pPr marL="0" indent="0" algn="ctr">
              <a:buNone/>
            </a:pPr>
            <a:r>
              <a:rPr lang="en-AU" sz="8400" i="1" dirty="0"/>
              <a:t>When we did the promotion about domestic violence many men were not happy. They said ‘it’s culture, It’s because my wife did something wrong I have to teach her.’ And I say, ‘no that’s not culture. Culture is our identity and that’s not our identity. It’s our attitude and we can change it’. </a:t>
            </a:r>
          </a:p>
          <a:p>
            <a:pPr marL="0" indent="0" algn="ctr">
              <a:buNone/>
            </a:pPr>
            <a:r>
              <a:rPr lang="en-AU" sz="8400" i="1" dirty="0"/>
              <a:t>– 7. Domestic Violence Social Worker, Dili</a:t>
            </a:r>
            <a:endParaRPr lang="en-AU" sz="8400" dirty="0"/>
          </a:p>
          <a:p>
            <a:pPr marL="0" indent="0" algn="ctr">
              <a:buNone/>
            </a:pPr>
            <a:endParaRPr lang="en-AU" sz="5600" i="1" dirty="0"/>
          </a:p>
          <a:p>
            <a:pPr marL="0" indent="0" algn="ctr">
              <a:buNone/>
            </a:pPr>
            <a:endParaRPr lang="en-AU" sz="5600" dirty="0"/>
          </a:p>
          <a:p>
            <a:endParaRPr lang="en-AU" dirty="0"/>
          </a:p>
          <a:p>
            <a:endParaRPr lang="en-AU" dirty="0"/>
          </a:p>
          <a:p>
            <a:endParaRPr lang="en-AU" dirty="0"/>
          </a:p>
        </p:txBody>
      </p:sp>
    </p:spTree>
    <p:extLst>
      <p:ext uri="{BB962C8B-B14F-4D97-AF65-F5344CB8AC3E}">
        <p14:creationId xmlns:p14="http://schemas.microsoft.com/office/powerpoint/2010/main" val="1016087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8938"/>
            <a:ext cx="8229600" cy="1143000"/>
          </a:xfrm>
        </p:spPr>
        <p:txBody>
          <a:bodyPr>
            <a:normAutofit fontScale="90000"/>
          </a:bodyPr>
          <a:lstStyle/>
          <a:p>
            <a:r>
              <a:rPr lang="en-AU" dirty="0"/>
              <a:t>The Truth About Power</a:t>
            </a:r>
            <a:br>
              <a:rPr lang="en-AU" dirty="0"/>
            </a:br>
            <a:endParaRPr lang="en-AU" dirty="0"/>
          </a:p>
        </p:txBody>
      </p:sp>
      <p:sp>
        <p:nvSpPr>
          <p:cNvPr id="3" name="Content Placeholder 2"/>
          <p:cNvSpPr>
            <a:spLocks noGrp="1"/>
          </p:cNvSpPr>
          <p:nvPr>
            <p:ph idx="1"/>
          </p:nvPr>
        </p:nvSpPr>
        <p:spPr/>
        <p:txBody>
          <a:bodyPr>
            <a:normAutofit/>
          </a:bodyPr>
          <a:lstStyle/>
          <a:p>
            <a:r>
              <a:rPr lang="en-AU" dirty="0"/>
              <a:t>Power is the ability to think, feel and do what we decide is right for ourselves</a:t>
            </a:r>
          </a:p>
          <a:p>
            <a:pPr lvl="0"/>
            <a:r>
              <a:rPr lang="en-AU" dirty="0">
                <a:solidFill>
                  <a:prstClr val="black"/>
                </a:solidFill>
              </a:rPr>
              <a:t>Everyone has a right to their own power </a:t>
            </a:r>
          </a:p>
          <a:p>
            <a:pPr lvl="0"/>
            <a:r>
              <a:rPr lang="en-AU" dirty="0"/>
              <a:t>No one should use their power over another person</a:t>
            </a:r>
          </a:p>
          <a:p>
            <a:r>
              <a:rPr lang="en-AU" dirty="0"/>
              <a:t>Using power negatively to control others is an injustice</a:t>
            </a:r>
          </a:p>
          <a:p>
            <a:r>
              <a:rPr lang="en-AU" dirty="0"/>
              <a:t>Using power to harm others is a crime</a:t>
            </a:r>
          </a:p>
        </p:txBody>
      </p:sp>
      <p:sp>
        <p:nvSpPr>
          <p:cNvPr id="4" name="TextBox 3"/>
          <p:cNvSpPr txBox="1"/>
          <p:nvPr/>
        </p:nvSpPr>
        <p:spPr>
          <a:xfrm>
            <a:off x="7209692" y="6453572"/>
            <a:ext cx="1644162" cy="246221"/>
          </a:xfrm>
          <a:prstGeom prst="rect">
            <a:avLst/>
          </a:prstGeom>
          <a:noFill/>
        </p:spPr>
        <p:txBody>
          <a:bodyPr wrap="square" rtlCol="0">
            <a:spAutoFit/>
          </a:bodyPr>
          <a:lstStyle/>
          <a:p>
            <a:r>
              <a:rPr lang="en-AU" sz="1000" dirty="0"/>
              <a:t>Source: The </a:t>
            </a:r>
            <a:r>
              <a:rPr lang="en-AU" sz="1000" dirty="0" err="1"/>
              <a:t>Sasa</a:t>
            </a:r>
            <a:r>
              <a:rPr lang="en-AU" sz="1000" dirty="0"/>
              <a:t>! activist kit</a:t>
            </a:r>
          </a:p>
        </p:txBody>
      </p:sp>
    </p:spTree>
    <p:extLst>
      <p:ext uri="{BB962C8B-B14F-4D97-AF65-F5344CB8AC3E}">
        <p14:creationId xmlns:p14="http://schemas.microsoft.com/office/powerpoint/2010/main" val="40202360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29098</TotalTime>
  <Words>3220</Words>
  <Application>Microsoft Office PowerPoint</Application>
  <PresentationFormat>On-screen Show (4:3)</PresentationFormat>
  <Paragraphs>283</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Courier New</vt:lpstr>
      <vt:lpstr>News Gothic MT</vt:lpstr>
      <vt:lpstr>Symbol</vt:lpstr>
      <vt:lpstr>Times New Roman</vt:lpstr>
      <vt:lpstr>Office Theme</vt:lpstr>
      <vt:lpstr>Beliefs and attitudes  Obstacles for women getting help</vt:lpstr>
      <vt:lpstr>Module 2: Learning Objectives</vt:lpstr>
      <vt:lpstr>Activity: Sex and gender</vt:lpstr>
      <vt:lpstr>Activity: Gender in our community</vt:lpstr>
      <vt:lpstr>The History of Power </vt:lpstr>
      <vt:lpstr>Activity: Meaning of power</vt:lpstr>
      <vt:lpstr>PowerPoint Presentation</vt:lpstr>
      <vt:lpstr>Activity: Midwives discuss how gender inequality contributes to violence</vt:lpstr>
      <vt:lpstr>The Truth About Power </vt:lpstr>
      <vt:lpstr>Activity: Beliefs and attitudes</vt:lpstr>
      <vt:lpstr>Where do women go for help?</vt:lpstr>
      <vt:lpstr>Video: Women’s stories</vt:lpstr>
      <vt:lpstr>Activity: Obstacles for women getting help</vt:lpstr>
      <vt:lpstr>Important messages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Kayli Wild</cp:lastModifiedBy>
  <cp:revision>244</cp:revision>
  <dcterms:created xsi:type="dcterms:W3CDTF">2018-01-29T00:23:31Z</dcterms:created>
  <dcterms:modified xsi:type="dcterms:W3CDTF">2021-03-25T06:00:24Z</dcterms:modified>
</cp:coreProperties>
</file>