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96" r:id="rId3"/>
    <p:sldId id="350" r:id="rId4"/>
    <p:sldId id="353" r:id="rId5"/>
    <p:sldId id="354" r:id="rId6"/>
    <p:sldId id="351" r:id="rId7"/>
    <p:sldId id="352" r:id="rId8"/>
    <p:sldId id="339" r:id="rId9"/>
    <p:sldId id="340" r:id="rId10"/>
    <p:sldId id="337" r:id="rId11"/>
    <p:sldId id="34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Taft" initials="AT" lastIdx="4" clrIdx="0">
    <p:extLst>
      <p:ext uri="{19B8F6BF-5375-455C-9EA6-DF929625EA0E}">
        <p15:presenceInfo xmlns:p15="http://schemas.microsoft.com/office/powerpoint/2012/main" userId="S-1-5-21-839522115-2147074499-499215656-2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7330" autoAdjust="0"/>
  </p:normalViewPr>
  <p:slideViewPr>
    <p:cSldViewPr snapToGrid="0" snapToObjects="1">
      <p:cViewPr varScale="1">
        <p:scale>
          <a:sx n="41" d="100"/>
          <a:sy n="41" d="100"/>
        </p:scale>
        <p:origin x="221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A92496-FC0E-454D-892F-2295880EB2EB}" type="datetimeFigureOut">
              <a:rPr lang="en-US" smtClean="0"/>
              <a:t>7/17/2020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A80045-096E-5145-A1A7-C97F492E4ABE}" type="slidenum">
              <a:rPr lang="en-US" smtClean="0"/>
              <a:t>‹#›</a:t>
            </a:fld>
            <a:endParaRPr lang="en-US"/>
          </a:p>
        </p:txBody>
      </p:sp>
    </p:spTree>
    <p:extLst>
      <p:ext uri="{BB962C8B-B14F-4D97-AF65-F5344CB8AC3E}">
        <p14:creationId xmlns:p14="http://schemas.microsoft.com/office/powerpoint/2010/main" val="30749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E8E13-39EA-4AFB-B480-8BDBEEE53DF8}" type="datetimeFigureOut">
              <a:rPr lang="en-AU" smtClean="0"/>
              <a:t>17/07/2020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CE74D-A1A5-49E7-A179-F477CA196DC2}" type="slidenum">
              <a:rPr lang="en-AU" smtClean="0"/>
              <a:t>‹#›</a:t>
            </a:fld>
            <a:endParaRPr lang="en-AU"/>
          </a:p>
        </p:txBody>
      </p:sp>
    </p:spTree>
    <p:extLst>
      <p:ext uri="{BB962C8B-B14F-4D97-AF65-F5344CB8AC3E}">
        <p14:creationId xmlns:p14="http://schemas.microsoft.com/office/powerpoint/2010/main" val="384972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time_continue=9&amp;v=vw5nN0eePc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At the end of this session students should be able to demonstrate knowledge of the:</a:t>
            </a:r>
          </a:p>
          <a:p>
            <a:pPr marL="171450" lvl="0" indent="-171450">
              <a:buFont typeface="Arial" panose="020B0604020202020204" pitchFamily="34" charset="0"/>
              <a:buChar char="•"/>
            </a:pPr>
            <a:r>
              <a:rPr lang="en-US" dirty="0"/>
              <a:t>Role and responsibility of healthcare Providers within a health system response to violence against women and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Laws and policies for responding to domestic violence in Timor-Leste</a:t>
            </a:r>
            <a:endParaRPr lang="en-US" dirty="0"/>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2</a:t>
            </a:fld>
            <a:endParaRPr lang="en-AU"/>
          </a:p>
        </p:txBody>
      </p:sp>
    </p:spTree>
    <p:extLst>
      <p:ext uri="{BB962C8B-B14F-4D97-AF65-F5344CB8AC3E}">
        <p14:creationId xmlns:p14="http://schemas.microsoft.com/office/powerpoint/2010/main" val="1256153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Purpose: To enhance students’ understanding of the laws and policies around responding to violence against women and children in Timor-Leste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Time: 45 minutes (30 minutes</a:t>
            </a:r>
            <a:r>
              <a:rPr lang="en-US" sz="1200" kern="1200" baseline="0" dirty="0">
                <a:solidFill>
                  <a:schemeClr val="tx1"/>
                </a:solidFill>
                <a:effectLst/>
                <a:latin typeface="+mn-lt"/>
                <a:ea typeface="+mn-ea"/>
                <a:cs typeface="+mn-cs"/>
              </a:rPr>
              <a:t> to present, 15 minutes for questions)</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Instructions: </a:t>
            </a:r>
          </a:p>
          <a:p>
            <a:pPr marL="228600" lvl="0" indent="-228600">
              <a:buFont typeface="+mj-lt"/>
              <a:buAutoNum type="arabicPeriod"/>
            </a:pPr>
            <a:r>
              <a:rPr lang="en-US" sz="1200" kern="1200" dirty="0">
                <a:solidFill>
                  <a:schemeClr val="tx1"/>
                </a:solidFill>
                <a:effectLst/>
                <a:latin typeface="+mn-lt"/>
                <a:ea typeface="+mn-ea"/>
                <a:cs typeface="+mn-cs"/>
              </a:rPr>
              <a:t>Invite a Ministry official (i.e. SEM, MSS, Ministry of Health, Ministry of Justice) or other individual knowledgeable about national, subnational and institutional policy (i.e. </a:t>
            </a:r>
            <a:r>
              <a:rPr lang="en-US" sz="1200" kern="1200" dirty="0" err="1">
                <a:solidFill>
                  <a:schemeClr val="tx1"/>
                </a:solidFill>
                <a:effectLst/>
                <a:latin typeface="+mn-lt"/>
                <a:ea typeface="+mn-ea"/>
                <a:cs typeface="+mn-cs"/>
              </a:rPr>
              <a:t>ALFeLa</a:t>
            </a:r>
            <a:r>
              <a:rPr lang="en-US" sz="1200" kern="1200" dirty="0">
                <a:solidFill>
                  <a:schemeClr val="tx1"/>
                </a:solidFill>
                <a:effectLst/>
                <a:latin typeface="+mn-lt"/>
                <a:ea typeface="+mn-ea"/>
                <a:cs typeface="+mn-cs"/>
              </a:rPr>
              <a:t>, JSMP, TAF’s </a:t>
            </a:r>
            <a:r>
              <a:rPr lang="en-US" sz="1200" kern="1200" dirty="0" err="1">
                <a:solidFill>
                  <a:schemeClr val="tx1"/>
                </a:solidFill>
                <a:effectLst/>
                <a:latin typeface="+mn-lt"/>
                <a:ea typeface="+mn-ea"/>
                <a:cs typeface="+mn-cs"/>
              </a:rPr>
              <a:t>Nabilan</a:t>
            </a:r>
            <a:r>
              <a:rPr lang="en-US" sz="1200" kern="1200" dirty="0">
                <a:solidFill>
                  <a:schemeClr val="tx1"/>
                </a:solidFill>
                <a:effectLst/>
                <a:latin typeface="+mn-lt"/>
                <a:ea typeface="+mn-ea"/>
                <a:cs typeface="+mn-cs"/>
              </a:rPr>
              <a:t> Program) to present on the local policy environment, including any challenging areas or areas of conflicting policy.   </a:t>
            </a:r>
            <a:endParaRPr lang="en-AU"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Ensure the focus remains on health care and what the policy environment means for health care providers.   </a:t>
            </a:r>
            <a:endParaRPr lang="en-AU"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They could address topics such as: </a:t>
            </a:r>
            <a:endParaRPr lang="en-AU"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What is the </a:t>
            </a:r>
            <a:r>
              <a:rPr lang="en-US" sz="1200" kern="1200" baseline="0" dirty="0">
                <a:solidFill>
                  <a:schemeClr val="tx1"/>
                </a:solidFill>
                <a:effectLst/>
                <a:latin typeface="+mn-lt"/>
                <a:ea typeface="+mn-ea"/>
                <a:cs typeface="+mn-cs"/>
              </a:rPr>
              <a:t>Law Against Domestic Violence and what does it mean for health providers?</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Under what circumstances is reporting mandatory under the law?</a:t>
            </a:r>
            <a:endParaRPr lang="en-AU"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is the</a:t>
            </a:r>
            <a:r>
              <a:rPr lang="en-US" sz="1200" kern="1200" dirty="0">
                <a:solidFill>
                  <a:schemeClr val="tx1"/>
                </a:solidFill>
                <a:effectLst/>
                <a:latin typeface="+mn-lt"/>
                <a:ea typeface="+mn-ea"/>
                <a:cs typeface="+mn-cs"/>
              </a:rPr>
              <a:t> legal age of marriage and consent, and the obligation of health providers to help child victims?</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specific example of a case, what worked well and what were the challenges in collaborating with health providers?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11</a:t>
            </a:fld>
            <a:endParaRPr lang="en-AU"/>
          </a:p>
        </p:txBody>
      </p:sp>
    </p:spTree>
    <p:extLst>
      <p:ext uri="{BB962C8B-B14F-4D97-AF65-F5344CB8AC3E}">
        <p14:creationId xmlns:p14="http://schemas.microsoft.com/office/powerpoint/2010/main" val="8742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Responding to survivors of abuse and violence is part of the law, and it is important for health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Investigating the underlying cause of a patient’s injury is part of good medical care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000" b="0" i="0" u="sng" strike="noStrike" kern="1200" cap="none" spc="0" normalizeH="0" baseline="0" noProof="0" dirty="0">
                <a:ln>
                  <a:noFill/>
                </a:ln>
                <a:solidFill>
                  <a:prstClr val="black"/>
                </a:solidFill>
                <a:effectLst/>
                <a:uLnTx/>
                <a:uFillTx/>
                <a:latin typeface="+mn-lt"/>
                <a:ea typeface="+mn-ea"/>
                <a:cs typeface="+mn-cs"/>
              </a:rPr>
              <a:t>Provider role</a:t>
            </a:r>
            <a:r>
              <a:rPr kumimoji="0" lang="en-US" sz="3000" b="0" i="0" u="none" strike="noStrike" kern="1200" cap="none" spc="0" normalizeH="0" baseline="0" noProof="0" dirty="0">
                <a:ln>
                  <a:noFill/>
                </a:ln>
                <a:solidFill>
                  <a:prstClr val="black"/>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provide first-line response with empathy, medical care, safety and referral for all victims of violence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000" b="0" i="0" u="sng" strike="noStrike" kern="1200" cap="none" spc="0" normalizeH="0" baseline="0" noProof="0" dirty="0">
                <a:ln>
                  <a:noFill/>
                </a:ln>
                <a:solidFill>
                  <a:prstClr val="black"/>
                </a:solidFill>
                <a:effectLst/>
                <a:uLnTx/>
                <a:uFillTx/>
                <a:latin typeface="+mn-lt"/>
                <a:ea typeface="+mn-ea"/>
                <a:cs typeface="+mn-cs"/>
              </a:rPr>
              <a:t>Providers are NOT responsible for: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You are not responsible for ‘resolving’ their case, for example, you should not speak to the woman and the perpetrator together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You are not responsible for determining the legal aspects of the violence or assault, for example, you should NEVER ask the family or the perpetrator if the story is true. </a:t>
            </a:r>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3</a:t>
            </a:fld>
            <a:endParaRPr lang="en-US"/>
          </a:p>
        </p:txBody>
      </p:sp>
    </p:spTree>
    <p:extLst>
      <p:ext uri="{BB962C8B-B14F-4D97-AF65-F5344CB8AC3E}">
        <p14:creationId xmlns:p14="http://schemas.microsoft.com/office/powerpoint/2010/main" val="73936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Watch the video that includes interviews</a:t>
            </a:r>
            <a:r>
              <a:rPr lang="en-AU" baseline="0" dirty="0"/>
              <a:t> with midwives, but it is also applicable to doctors, nurses and other people working in the health sector in Timor-Leste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 video can be played directly from the internet via this </a:t>
            </a:r>
            <a:r>
              <a:rPr lang="en-AU" dirty="0"/>
              <a:t>Weblink: </a:t>
            </a:r>
            <a:r>
              <a:rPr lang="en-AU" dirty="0">
                <a:hlinkClick r:id="rId3"/>
              </a:rPr>
              <a:t>https://www.youtube.com/watch?time_continue=9&amp;v=vw5nN0eePcY</a:t>
            </a:r>
            <a:endParaRPr lang="en-AU"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u="none" dirty="0">
                <a:solidFill>
                  <a:srgbClr val="008080"/>
                </a:solidFill>
                <a:effectLst/>
                <a:latin typeface="Times New Roman" panose="02020603050405020304" pitchFamily="18" charset="0"/>
                <a:ea typeface="MS PGothic" panose="020B0600070205080204" pitchFamily="34" charset="-128"/>
                <a:cs typeface="Times New Roman" panose="02020603050405020304" pitchFamily="18" charset="0"/>
              </a:rPr>
              <a:t>Get students to think about the following questions:</a:t>
            </a:r>
            <a:endParaRPr lang="en-AU" sz="1200" u="none" dirty="0">
              <a:effectLst/>
              <a:latin typeface="Arial" panose="020B0604020202020204" pitchFamily="34" charset="0"/>
              <a:ea typeface="MS PGothic" panose="020B0600070205080204" pitchFamily="34" charset="-128"/>
              <a:cs typeface="Times New Roman" panose="02020603050405020304" pitchFamily="18" charset="0"/>
            </a:endParaRPr>
          </a:p>
          <a:p>
            <a:pPr marL="742950" lvl="1" indent="-285750">
              <a:spcAft>
                <a:spcPts val="0"/>
              </a:spcAft>
              <a:buFont typeface="+mj-lt"/>
              <a:buAutoNum type="alphaLcPeriod"/>
            </a:pPr>
            <a:r>
              <a:rPr lang="en-AU" sz="1200" u="none" dirty="0">
                <a:solidFill>
                  <a:srgbClr val="008080"/>
                </a:solidFill>
                <a:effectLst/>
                <a:latin typeface="Times New Roman" panose="02020603050405020304" pitchFamily="18" charset="0"/>
                <a:ea typeface="MS PGothic" panose="020B0600070205080204" pitchFamily="34" charset="-128"/>
                <a:cs typeface="Times New Roman" panose="02020603050405020304" pitchFamily="18" charset="0"/>
              </a:rPr>
              <a:t>Were you aware that there is a Law Against Domestic Violence in Timor-Leste? What do you think this Law means?</a:t>
            </a:r>
            <a:endParaRPr lang="en-AU" sz="1200" u="none" dirty="0">
              <a:effectLst/>
              <a:latin typeface="Arial" panose="020B0604020202020204" pitchFamily="34" charset="0"/>
              <a:ea typeface="MS PGothic" panose="020B0600070205080204" pitchFamily="34" charset="-128"/>
              <a:cs typeface="Times New Roman" panose="02020603050405020304" pitchFamily="18" charset="0"/>
            </a:endParaRPr>
          </a:p>
          <a:p>
            <a:pPr marL="742950" lvl="1" indent="-285750">
              <a:spcAft>
                <a:spcPts val="0"/>
              </a:spcAft>
              <a:buFont typeface="+mj-lt"/>
              <a:buAutoNum type="alphaLcPeriod"/>
            </a:pPr>
            <a:r>
              <a:rPr lang="en-AU" sz="1200" u="none" dirty="0">
                <a:solidFill>
                  <a:srgbClr val="008080"/>
                </a:solidFill>
                <a:effectLst/>
                <a:latin typeface="Times New Roman" panose="02020603050405020304" pitchFamily="18" charset="0"/>
                <a:ea typeface="MS PGothic" panose="020B0600070205080204" pitchFamily="34" charset="-128"/>
                <a:cs typeface="Times New Roman" panose="02020603050405020304" pitchFamily="18" charset="0"/>
              </a:rPr>
              <a:t>Why did the midwives feel it was their responsibility to help women who were victims of violence?</a:t>
            </a:r>
            <a:endParaRPr lang="en-AU" sz="1200" u="none" dirty="0">
              <a:effectLst/>
              <a:latin typeface="Arial" panose="020B0604020202020204" pitchFamily="34" charset="0"/>
              <a:ea typeface="MS PGothic" panose="020B0600070205080204" pitchFamily="34" charset="-128"/>
              <a:cs typeface="Times New Roman" panose="02020603050405020304" pitchFamily="18" charset="0"/>
            </a:endParaRPr>
          </a:p>
          <a:p>
            <a:pPr marL="742950" lvl="1" indent="-285750">
              <a:spcAft>
                <a:spcPts val="0"/>
              </a:spcAft>
              <a:buFont typeface="+mj-lt"/>
              <a:buAutoNum type="alphaLcPeriod"/>
            </a:pPr>
            <a:r>
              <a:rPr lang="en-AU" sz="1200" u="none" dirty="0">
                <a:solidFill>
                  <a:srgbClr val="008080"/>
                </a:solidFill>
                <a:effectLst/>
                <a:latin typeface="Times New Roman" panose="02020603050405020304" pitchFamily="18" charset="0"/>
                <a:ea typeface="MS PGothic" panose="020B0600070205080204" pitchFamily="34" charset="-128"/>
                <a:cs typeface="Times New Roman" panose="02020603050405020304" pitchFamily="18" charset="0"/>
              </a:rPr>
              <a:t>What were the important aspects of care that the midwives said they needed to provide for victims?</a:t>
            </a:r>
            <a:endParaRPr lang="en-AU" dirty="0"/>
          </a:p>
          <a:p>
            <a:pPr marL="0" indent="0">
              <a:buFont typeface="+mj-lt"/>
              <a:buNone/>
            </a:pPr>
            <a:endParaRPr lang="en-AU" baseline="0" dirty="0"/>
          </a:p>
        </p:txBody>
      </p:sp>
      <p:sp>
        <p:nvSpPr>
          <p:cNvPr id="4" name="Slide Number Placeholder 3"/>
          <p:cNvSpPr>
            <a:spLocks noGrp="1"/>
          </p:cNvSpPr>
          <p:nvPr>
            <p:ph type="sldNum" sz="quarter" idx="10"/>
          </p:nvPr>
        </p:nvSpPr>
        <p:spPr/>
        <p:txBody>
          <a:bodyPr/>
          <a:lstStyle/>
          <a:p>
            <a:fld id="{90AD0397-5191-EC48-A120-DB3027000ABE}" type="slidenum">
              <a:rPr lang="en-US" smtClean="0"/>
              <a:t>4</a:t>
            </a:fld>
            <a:endParaRPr lang="en-US"/>
          </a:p>
        </p:txBody>
      </p:sp>
    </p:spTree>
    <p:extLst>
      <p:ext uri="{BB962C8B-B14F-4D97-AF65-F5344CB8AC3E}">
        <p14:creationId xmlns:p14="http://schemas.microsoft.com/office/powerpoint/2010/main" val="281153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Purpose:</a:t>
            </a:r>
            <a:r>
              <a:rPr lang="en-AU" baseline="0" dirty="0"/>
              <a:t> To listen to midwives talk about the Law Against Domestic Violence, why it’s their responsibility to help victims of violence, and what aspects of care are important.  </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dirty="0"/>
              <a:t>Time: 15 minutes (10 minutes video, 5 minutes</a:t>
            </a:r>
            <a:r>
              <a:rPr lang="en-AU" baseline="0" dirty="0"/>
              <a:t> discussion)</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dirty="0"/>
              <a:t>Instructions: </a:t>
            </a:r>
            <a:endParaRPr lang="en-AU" baseline="0" dirty="0"/>
          </a:p>
          <a:p>
            <a:pPr marL="228600" indent="-228600">
              <a:buFont typeface="+mj-lt"/>
              <a:buAutoNum type="arabicPeriod"/>
            </a:pPr>
            <a:r>
              <a:rPr lang="en-AU" baseline="0" dirty="0"/>
              <a:t>Discuss the questions below:</a:t>
            </a:r>
          </a:p>
          <a:p>
            <a:pPr marL="228600" indent="-228600">
              <a:buFont typeface="+mj-lt"/>
              <a:buAutoNum type="alphaLcPeriod"/>
            </a:pPr>
            <a:r>
              <a:rPr lang="en-AU" baseline="0" dirty="0"/>
              <a:t>Were you aware that there is a Law Against Domestic Violence in Timor-Leste? What do you think this Law means? (i.e. that domestic violence is a crime, it is not appropriate for families to use violence, all people in Timor-Leste have rights, health providers have a responsibility to help women and children who are subjected to violence)</a:t>
            </a:r>
          </a:p>
          <a:p>
            <a:pPr marL="228600" indent="-228600">
              <a:buFont typeface="+mj-lt"/>
              <a:buAutoNum type="alphaLcPeriod"/>
            </a:pPr>
            <a:r>
              <a:rPr lang="en-AU" baseline="0" dirty="0"/>
              <a:t>Why did the midwives feel it was their responsibility to help women who were victims of violence? (i.e. the health effects of violence for the woman, the impact on the baby, to reduce maternal and infant mortality, to reduce trauma, it’s difficult for women to speak about their problems, they don’t know where to go and don’t have transport so health providers must help them) </a:t>
            </a:r>
          </a:p>
          <a:p>
            <a:pPr marL="228600" indent="-228600">
              <a:buFont typeface="+mj-lt"/>
              <a:buAutoNum type="alphaLcPeriod"/>
            </a:pPr>
            <a:r>
              <a:rPr lang="en-AU" baseline="0" dirty="0"/>
              <a:t>What were the important aspects of care that the midwives said they needed to provide for victims? (i.e. attend them quickly, provide medical treatment, have a private place, build trust to help them speak out, keep their information confidential, create a calm and safe place for them, encourage them and provide information to get further help).</a:t>
            </a:r>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5</a:t>
            </a:fld>
            <a:endParaRPr lang="en-AU"/>
          </a:p>
        </p:txBody>
      </p:sp>
    </p:spTree>
    <p:extLst>
      <p:ext uri="{BB962C8B-B14F-4D97-AF65-F5344CB8AC3E}">
        <p14:creationId xmlns:p14="http://schemas.microsoft.com/office/powerpoint/2010/main" val="102179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They can attend to the immediate emotional/psychological needs of the woman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Provide treatment and address physical health issues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Support ongoing safety needs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Provide information and refer to other </a:t>
            </a:r>
            <a:r>
              <a:rPr kumimoji="0" lang="en-US" sz="3000" b="0" i="0" u="none" strike="noStrike" kern="1200" cap="none" spc="0" normalizeH="0" baseline="0" noProof="0" dirty="0" err="1">
                <a:ln>
                  <a:noFill/>
                </a:ln>
                <a:solidFill>
                  <a:prstClr val="black"/>
                </a:solidFill>
                <a:effectLst/>
                <a:uLnTx/>
                <a:uFillTx/>
                <a:latin typeface="+mn-lt"/>
                <a:ea typeface="+mn-ea"/>
                <a:cs typeface="+mn-cs"/>
              </a:rPr>
              <a:t>organisations</a:t>
            </a:r>
            <a:r>
              <a:rPr kumimoji="0" lang="en-US" sz="3000" b="0" i="0" u="none" strike="noStrike" kern="1200" cap="none" spc="0" normalizeH="0" baseline="0" noProof="0" dirty="0">
                <a:ln>
                  <a:noFill/>
                </a:ln>
                <a:solidFill>
                  <a:prstClr val="black"/>
                </a:solidFill>
                <a:effectLst/>
                <a:uLnTx/>
                <a:uFillTx/>
                <a:latin typeface="+mn-lt"/>
                <a:ea typeface="+mn-ea"/>
                <a:cs typeface="+mn-cs"/>
              </a:rPr>
              <a:t> and resources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Help women feel more in control and provide ongoing support, especially mental health needs</a:t>
            </a:r>
          </a:p>
          <a:p>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6</a:t>
            </a:fld>
            <a:endParaRPr lang="en-US"/>
          </a:p>
        </p:txBody>
      </p:sp>
    </p:spTree>
    <p:extLst>
      <p:ext uri="{BB962C8B-B14F-4D97-AF65-F5344CB8AC3E}">
        <p14:creationId xmlns:p14="http://schemas.microsoft.com/office/powerpoint/2010/main" val="210932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Everyone in our society has responsibility to protect women and children from violence - from the health care professional, from the family and community from the non-government organisations like PRADET and the </a:t>
            </a:r>
            <a:r>
              <a:rPr lang="en-AU" dirty="0" err="1"/>
              <a:t>Fatin</a:t>
            </a:r>
            <a:r>
              <a:rPr lang="en-AU" dirty="0"/>
              <a:t> </a:t>
            </a:r>
            <a:r>
              <a:rPr lang="en-AU" dirty="0" err="1"/>
              <a:t>Hakmateks</a:t>
            </a:r>
            <a:r>
              <a:rPr lang="en-AU" dirty="0"/>
              <a:t> and Uma Mahon, the police and the church to the wider role played by traditional leaders, government departments and the health care system. </a:t>
            </a:r>
          </a:p>
          <a:p>
            <a:pPr marL="171450" indent="-171450">
              <a:buFont typeface="Arial" panose="020B0604020202020204" pitchFamily="34" charset="0"/>
              <a:buChar char="•"/>
            </a:pPr>
            <a:r>
              <a:rPr lang="en-AU" dirty="0"/>
              <a:t>They are supported by Timor-Leste’s constitution</a:t>
            </a:r>
            <a:r>
              <a:rPr lang="en-AU" baseline="0" dirty="0"/>
              <a:t> and </a:t>
            </a:r>
            <a:r>
              <a:rPr lang="en-AU" dirty="0"/>
              <a:t>international laws related to human</a:t>
            </a:r>
            <a:r>
              <a:rPr lang="en-AU" baseline="0" dirty="0"/>
              <a:t> and women and children’s rights that Timor-Leste has signed and committed to implement. </a:t>
            </a:r>
          </a:p>
          <a:p>
            <a:pPr marL="171450" indent="-171450">
              <a:buFont typeface="Arial" panose="020B0604020202020204" pitchFamily="34" charset="0"/>
              <a:buChar char="•"/>
            </a:pPr>
            <a:r>
              <a:rPr lang="en-AU" baseline="0" dirty="0"/>
              <a:t>So the health care professional is not alone in helping victims of violence, and have many other organisations in the community and government to help them in their duty of care.</a:t>
            </a:r>
            <a:endParaRPr lang="en-AU" dirty="0"/>
          </a:p>
        </p:txBody>
      </p:sp>
      <p:sp>
        <p:nvSpPr>
          <p:cNvPr id="4" name="Slide Number Placeholder 3"/>
          <p:cNvSpPr>
            <a:spLocks noGrp="1"/>
          </p:cNvSpPr>
          <p:nvPr>
            <p:ph type="sldNum" sz="quarter" idx="10"/>
          </p:nvPr>
        </p:nvSpPr>
        <p:spPr/>
        <p:txBody>
          <a:bodyPr/>
          <a:lstStyle/>
          <a:p>
            <a:fld id="{90AD0397-5191-EC48-A120-DB3027000ABE}" type="slidenum">
              <a:rPr lang="en-US" smtClean="0"/>
              <a:t>7</a:t>
            </a:fld>
            <a:endParaRPr lang="en-US"/>
          </a:p>
        </p:txBody>
      </p:sp>
    </p:spTree>
    <p:extLst>
      <p:ext uri="{BB962C8B-B14F-4D97-AF65-F5344CB8AC3E}">
        <p14:creationId xmlns:p14="http://schemas.microsoft.com/office/powerpoint/2010/main" val="261959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457200">
              <a:buClr>
                <a:srgbClr val="90C226"/>
              </a:buClr>
              <a:buSzPct val="80000"/>
              <a:buFont typeface="Arial" panose="020B0604020202020204" pitchFamily="34" charset="0"/>
              <a:buChar char="•"/>
            </a:pPr>
            <a:r>
              <a:rPr lang="en-US" sz="1200" dirty="0">
                <a:latin typeface="Trebuchet MS" panose="020B0603020202020204"/>
              </a:rPr>
              <a:t>Timor </a:t>
            </a:r>
            <a:r>
              <a:rPr lang="en-US" sz="1200" dirty="0" err="1">
                <a:latin typeface="Trebuchet MS" panose="020B0603020202020204"/>
              </a:rPr>
              <a:t>Leste’s</a:t>
            </a:r>
            <a:r>
              <a:rPr lang="en-US" sz="1200" dirty="0">
                <a:latin typeface="Trebuchet MS" panose="020B0603020202020204"/>
              </a:rPr>
              <a:t> government have signed many policies committing to improving the lives of women and children. Some of them are:</a:t>
            </a:r>
          </a:p>
          <a:p>
            <a:pPr marL="628650" lvl="1" indent="-171450" defTabSz="457200">
              <a:buClr>
                <a:srgbClr val="90C226"/>
              </a:buClr>
              <a:buSzPct val="80000"/>
              <a:buFont typeface="Arial" panose="020B0604020202020204" pitchFamily="34" charset="0"/>
              <a:buChar char="•"/>
            </a:pPr>
            <a:r>
              <a:rPr lang="en-US" sz="1200" dirty="0">
                <a:latin typeface="Trebuchet MS" panose="020B0603020202020204"/>
              </a:rPr>
              <a:t>Convention on the Elimination of Discrimination Against Women (CEDAW – ratified</a:t>
            </a:r>
            <a:r>
              <a:rPr lang="en-US" sz="1200" baseline="0" dirty="0">
                <a:latin typeface="Trebuchet MS" panose="020B0603020202020204"/>
              </a:rPr>
              <a:t> in 2002)</a:t>
            </a:r>
            <a:endParaRPr lang="en-US" sz="1200" dirty="0">
              <a:latin typeface="Trebuchet MS" panose="020B0603020202020204"/>
            </a:endParaRPr>
          </a:p>
          <a:p>
            <a:pPr marL="628650" lvl="1" indent="-171450" defTabSz="457200">
              <a:buClr>
                <a:srgbClr val="90C226"/>
              </a:buClr>
              <a:buSzPct val="80000"/>
              <a:buFont typeface="Arial" panose="020B0604020202020204" pitchFamily="34" charset="0"/>
              <a:buChar char="•"/>
            </a:pPr>
            <a:r>
              <a:rPr lang="en-US" sz="1200" dirty="0">
                <a:latin typeface="Trebuchet MS" panose="020B0603020202020204"/>
              </a:rPr>
              <a:t>Convention on the Rights of the Child (2002</a:t>
            </a:r>
          </a:p>
          <a:p>
            <a:pPr marL="628650" lvl="1" indent="-171450" defTabSz="457200">
              <a:buClr>
                <a:srgbClr val="90C226"/>
              </a:buClr>
              <a:buSzPct val="80000"/>
              <a:buFont typeface="Arial" panose="020B0604020202020204" pitchFamily="34" charset="0"/>
              <a:buChar char="•"/>
            </a:pPr>
            <a:r>
              <a:rPr lang="en-US" sz="1200" dirty="0">
                <a:latin typeface="Trebuchet MS" panose="020B0603020202020204"/>
              </a:rPr>
              <a:t>Law Against Domestic Violence (2010)</a:t>
            </a:r>
          </a:p>
          <a:p>
            <a:pPr marL="628650" lvl="1" indent="-171450" defTabSz="457200">
              <a:buClr>
                <a:srgbClr val="90C226"/>
              </a:buClr>
              <a:buSzPct val="80000"/>
              <a:buFont typeface="Arial" panose="020B0604020202020204" pitchFamily="34" charset="0"/>
              <a:buChar char="•"/>
            </a:pPr>
            <a:r>
              <a:rPr lang="en-US" sz="1200" dirty="0">
                <a:latin typeface="Trebuchet MS" panose="020B0603020202020204"/>
              </a:rPr>
              <a:t>National Action Plan on Gender-based Violence (2012 &amp; 2017)</a:t>
            </a:r>
          </a:p>
          <a:p>
            <a:pPr marL="171450" lvl="0" indent="-171450" defTabSz="457200">
              <a:buClr>
                <a:srgbClr val="90C226"/>
              </a:buClr>
              <a:buSzPct val="80000"/>
              <a:buFont typeface="Arial" panose="020B0604020202020204" pitchFamily="34" charset="0"/>
              <a:buChar char="•"/>
            </a:pPr>
            <a:endParaRPr lang="en-US" sz="1200" dirty="0">
              <a:latin typeface="Trebuchet MS" panose="020B0603020202020204"/>
            </a:endParaRPr>
          </a:p>
          <a:p>
            <a:pPr marL="171450" lvl="0" indent="-171450" defTabSz="457200">
              <a:buClr>
                <a:srgbClr val="90C226"/>
              </a:buClr>
              <a:buSzPct val="80000"/>
              <a:buFont typeface="Arial" panose="020B0604020202020204" pitchFamily="34" charset="0"/>
              <a:buChar char="•"/>
            </a:pPr>
            <a:r>
              <a:rPr lang="en-US" sz="1200" dirty="0">
                <a:latin typeface="Trebuchet MS" panose="020B0603020202020204"/>
              </a:rPr>
              <a:t>They have also developed guidelines</a:t>
            </a:r>
            <a:r>
              <a:rPr lang="en-US" sz="1200" baseline="0" dirty="0">
                <a:latin typeface="Trebuchet MS" panose="020B0603020202020204"/>
              </a:rPr>
              <a:t> for </a:t>
            </a:r>
            <a:r>
              <a:rPr lang="en-US" sz="1200" dirty="0">
                <a:latin typeface="Trebuchet MS" panose="020B0603020202020204"/>
              </a:rPr>
              <a:t>Timor’s health professionals, many based on the WHO Clinical Handbook</a:t>
            </a:r>
            <a:r>
              <a:rPr lang="en-US" sz="1200" baseline="0" dirty="0">
                <a:latin typeface="Trebuchet MS" panose="020B0603020202020204"/>
              </a:rPr>
              <a:t> (2013)</a:t>
            </a:r>
            <a:endParaRPr lang="en-US" sz="1200" dirty="0">
              <a:latin typeface="Trebuchet MS" panose="020B0603020202020204"/>
            </a:endParaRPr>
          </a:p>
          <a:p>
            <a:pPr marL="628650" lvl="1" indent="-171450" defTabSz="457200">
              <a:buClr>
                <a:srgbClr val="90C226"/>
              </a:buClr>
              <a:buSzPct val="80000"/>
              <a:buFont typeface="Arial" panose="020B0604020202020204" pitchFamily="34" charset="0"/>
              <a:buChar char="•"/>
            </a:pPr>
            <a:r>
              <a:rPr lang="en-US" sz="1200" dirty="0">
                <a:latin typeface="Trebuchet MS" panose="020B0603020202020204"/>
              </a:rPr>
              <a:t>The Medical Forensic Protocol (2004) </a:t>
            </a:r>
          </a:p>
          <a:p>
            <a:pPr marL="628650" lvl="1" indent="-171450" defTabSz="457200">
              <a:buClr>
                <a:srgbClr val="90C226"/>
              </a:buClr>
              <a:buSzPct val="80000"/>
              <a:buFont typeface="Arial" panose="020B0604020202020204" pitchFamily="34" charset="0"/>
              <a:buChar char="•"/>
            </a:pPr>
            <a:r>
              <a:rPr lang="en-US" sz="1200" dirty="0">
                <a:latin typeface="Trebuchet MS" panose="020B0603020202020204"/>
              </a:rPr>
              <a:t>Draft National Guidelines for Health Sector Response to Gender-based Violence in Timor-Leste (2017)</a:t>
            </a:r>
          </a:p>
          <a:p>
            <a:pPr marL="628650" lvl="1" indent="-171450" defTabSz="457200">
              <a:buClr>
                <a:srgbClr val="90C226"/>
              </a:buClr>
              <a:buSzPct val="80000"/>
              <a:buFont typeface="Arial" panose="020B0604020202020204" pitchFamily="34" charset="0"/>
              <a:buChar char="•"/>
            </a:pPr>
            <a:r>
              <a:rPr lang="en-US" sz="1200" dirty="0">
                <a:latin typeface="Trebuchet MS" panose="020B0603020202020204"/>
              </a:rPr>
              <a:t>This curriculum (2018)</a:t>
            </a:r>
          </a:p>
          <a:p>
            <a:pPr marL="628650" lvl="1" indent="-171450" defTabSz="457200">
              <a:buClr>
                <a:srgbClr val="90C226"/>
              </a:buClr>
              <a:buSzPct val="80000"/>
              <a:buFont typeface="Arial" panose="020B0604020202020204" pitchFamily="34" charset="0"/>
              <a:buChar char="•"/>
            </a:pPr>
            <a:r>
              <a:rPr lang="en-US" sz="1200" dirty="0">
                <a:latin typeface="Trebuchet MS" panose="020B0603020202020204"/>
              </a:rPr>
              <a:t>These are to guide and help the work of health professionals responding to the needs of their clients experiencing violence and abuse</a:t>
            </a:r>
          </a:p>
          <a:p>
            <a:pPr lvl="0" defTabSz="457200">
              <a:buClr>
                <a:srgbClr val="90C226"/>
              </a:buClr>
              <a:buSzPct val="80000"/>
              <a:buFont typeface="Wingdings 3" charset="2"/>
              <a:buChar char=""/>
            </a:pPr>
            <a:endParaRPr lang="en-US" sz="1200" dirty="0">
              <a:latin typeface="Trebuchet MS" panose="020B0603020202020204"/>
            </a:endParaRPr>
          </a:p>
        </p:txBody>
      </p:sp>
      <p:sp>
        <p:nvSpPr>
          <p:cNvPr id="4" name="Slide Number Placeholder 3"/>
          <p:cNvSpPr>
            <a:spLocks noGrp="1"/>
          </p:cNvSpPr>
          <p:nvPr>
            <p:ph type="sldNum" sz="quarter" idx="10"/>
          </p:nvPr>
        </p:nvSpPr>
        <p:spPr/>
        <p:txBody>
          <a:bodyPr/>
          <a:lstStyle/>
          <a:p>
            <a:fld id="{A6394C00-FF3F-46EE-9F27-0DF36B0AE49B}" type="slidenum">
              <a:rPr lang="en-AU" smtClean="0"/>
              <a:pPr/>
              <a:t>8</a:t>
            </a:fld>
            <a:endParaRPr lang="en-AU"/>
          </a:p>
        </p:txBody>
      </p:sp>
    </p:spTree>
    <p:extLst>
      <p:ext uri="{BB962C8B-B14F-4D97-AF65-F5344CB8AC3E}">
        <p14:creationId xmlns:p14="http://schemas.microsoft.com/office/powerpoint/2010/main" val="178129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Law no. 17/2009 - The Penal Code</a:t>
            </a:r>
          </a:p>
          <a:p>
            <a:pPr marL="171450" indent="-171450">
              <a:buFont typeface="Arial" panose="020B0604020202020204" pitchFamily="34" charset="0"/>
              <a:buChar char="•"/>
            </a:pPr>
            <a:r>
              <a:rPr lang="en-US" sz="1200" dirty="0"/>
              <a:t>Criminalizes spouse abuse (Article 154) and child abuse (Article 155)</a:t>
            </a:r>
          </a:p>
          <a:p>
            <a:pPr marL="0" indent="0">
              <a:buFont typeface="Arial" panose="020B0604020202020204" pitchFamily="34" charset="0"/>
              <a:buNone/>
            </a:pPr>
            <a:r>
              <a:rPr lang="en-AU" sz="1200" b="1" dirty="0"/>
              <a:t>Law no. 7/2010 - The Law Against Domestic Violence (LADV)</a:t>
            </a:r>
          </a:p>
          <a:p>
            <a:pPr marL="171450" indent="-171450">
              <a:buFont typeface="Arial" panose="020B0604020202020204" pitchFamily="34" charset="0"/>
              <a:buChar char="•"/>
            </a:pPr>
            <a:r>
              <a:rPr lang="en-AU" sz="1200" dirty="0"/>
              <a:t>Recognises domestic violence as a public crime under the Timor-Leste constitution</a:t>
            </a:r>
          </a:p>
          <a:p>
            <a:pPr marL="171450" indent="-171450">
              <a:buFont typeface="Arial" panose="020B0604020202020204" pitchFamily="34" charset="0"/>
              <a:buChar char="•"/>
            </a:pPr>
            <a:r>
              <a:rPr lang="en-AU" sz="1200" dirty="0"/>
              <a:t>Provides a legal framework to prosecute cases, prevent domestic violence and provide assistance to victims</a:t>
            </a:r>
          </a:p>
          <a:p>
            <a:pPr marL="171450" indent="-171450">
              <a:buFont typeface="Arial" panose="020B0604020202020204" pitchFamily="34" charset="0"/>
              <a:buChar char="•"/>
            </a:pPr>
            <a:r>
              <a:rPr lang="en-AU" sz="1200" dirty="0"/>
              <a:t>Article 22 (assistance in hospital services) and Article 40 (professional secrecy) are directly relevant to health care providers (see handout)</a:t>
            </a:r>
          </a:p>
          <a:p>
            <a:pPr marL="0" indent="0">
              <a:buFont typeface="Arial" panose="020B0604020202020204" pitchFamily="34" charset="0"/>
              <a:buNone/>
            </a:pPr>
            <a:r>
              <a:rPr lang="en-AU" sz="1200" b="1" dirty="0"/>
              <a:t>Age of consent is 14</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People aged</a:t>
            </a:r>
            <a:r>
              <a:rPr lang="en-AU" sz="1200" baseline="0" dirty="0"/>
              <a:t> 14 and older are able to consent to medical procedures, including decisions to have contraception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Children</a:t>
            </a:r>
            <a:r>
              <a:rPr lang="en-AU" sz="1200" baseline="0" dirty="0"/>
              <a:t> under 14 do not have the capacity to give consent to sexual activity or to medical procedures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It is illegal to participate in sexual activity with anyone younger than 14 years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Engaging in sexual activity with an adolescent between 14-16 can also be a crime, if the</a:t>
            </a:r>
            <a:r>
              <a:rPr lang="en-AU" sz="1200" baseline="0" dirty="0"/>
              <a:t> adult took advantage of his/her inexperience.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A person over the age of 16 is not allowed to participate in any sexual activity with a person under 14 years old, even if the person under 14 wants 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Children under the age of 16 do not have criminal responsibility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t>Age of marriage is 17</a:t>
            </a:r>
          </a:p>
          <a:p>
            <a:pPr marL="171450" indent="-171450">
              <a:buFont typeface="Arial" panose="020B0604020202020204" pitchFamily="34" charset="0"/>
              <a:buChar char="•"/>
            </a:pPr>
            <a:r>
              <a:rPr lang="en-AU" sz="1200" dirty="0"/>
              <a:t>Only people aged</a:t>
            </a:r>
            <a:r>
              <a:rPr lang="en-AU" sz="1200" baseline="0" dirty="0"/>
              <a:t> </a:t>
            </a:r>
            <a:r>
              <a:rPr lang="en-AU" sz="1200" dirty="0"/>
              <a:t>17 or over are legally able to marry. People who are 16 are able to marry with their parent’s permission. Marrying someone</a:t>
            </a:r>
            <a:r>
              <a:rPr lang="en-AU" sz="1200" baseline="0" dirty="0"/>
              <a:t> under the age of 16 is against the law. </a:t>
            </a:r>
          </a:p>
          <a:p>
            <a:pPr marL="171450" indent="-171450">
              <a:buFont typeface="Arial" panose="020B0604020202020204" pitchFamily="34" charset="0"/>
              <a:buChar char="•"/>
            </a:pPr>
            <a:r>
              <a:rPr lang="en-US" sz="1200" b="0" dirty="0"/>
              <a:t>Point</a:t>
            </a:r>
            <a:r>
              <a:rPr lang="en-US" sz="1200" b="0" baseline="0" dirty="0"/>
              <a:t> to the handout which outlines the Laws that </a:t>
            </a:r>
            <a:r>
              <a:rPr lang="en-US" sz="1200" b="0" baseline="0" dirty="0" err="1"/>
              <a:t>criminalise</a:t>
            </a:r>
            <a:r>
              <a:rPr lang="en-US" sz="1200" b="0" baseline="0" dirty="0"/>
              <a:t> domestic violence in Timor-Leste</a:t>
            </a:r>
            <a:endParaRPr lang="en-AU" sz="1200" baseline="0" dirty="0"/>
          </a:p>
        </p:txBody>
      </p:sp>
      <p:sp>
        <p:nvSpPr>
          <p:cNvPr id="4" name="Slide Number Placeholder 3"/>
          <p:cNvSpPr>
            <a:spLocks noGrp="1"/>
          </p:cNvSpPr>
          <p:nvPr>
            <p:ph type="sldNum" sz="quarter" idx="10"/>
          </p:nvPr>
        </p:nvSpPr>
        <p:spPr/>
        <p:txBody>
          <a:bodyPr/>
          <a:lstStyle/>
          <a:p>
            <a:fld id="{90AD0397-5191-EC48-A120-DB3027000ABE}" type="slidenum">
              <a:rPr lang="en-US" smtClean="0"/>
              <a:t>9</a:t>
            </a:fld>
            <a:endParaRPr lang="en-US"/>
          </a:p>
        </p:txBody>
      </p:sp>
    </p:spTree>
    <p:extLst>
      <p:ext uri="{BB962C8B-B14F-4D97-AF65-F5344CB8AC3E}">
        <p14:creationId xmlns:p14="http://schemas.microsoft.com/office/powerpoint/2010/main" val="372028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Health providers have an important role in providing care, treatment and referral to additional support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Remember – responding effectively to violence can generate important healing for survivors.</a:t>
            </a:r>
          </a:p>
          <a:p>
            <a:pPr marL="171450" indent="-171450">
              <a:buFont typeface="Arial" panose="020B0604020202020204" pitchFamily="34" charset="0"/>
              <a:buChar char="•"/>
            </a:pPr>
            <a:r>
              <a:rPr lang="en-AU" baseline="0" dirty="0"/>
              <a:t>All health providers should be aware of the laws and policies in Timor-Leste that protect the rights of victims and outline the responsibility of health providers under the law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t>Ask the students to think about and write down any questions they have for the guest speaker</a:t>
            </a:r>
            <a:endParaRPr lang="en-AU" sz="1200" dirty="0"/>
          </a:p>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B7DCE74D-A1A5-49E7-A179-F477CA196DC2}" type="slidenum">
              <a:rPr lang="en-AU" smtClean="0"/>
              <a:t>10</a:t>
            </a:fld>
            <a:endParaRPr lang="en-AU"/>
          </a:p>
        </p:txBody>
      </p:sp>
    </p:spTree>
    <p:extLst>
      <p:ext uri="{BB962C8B-B14F-4D97-AF65-F5344CB8AC3E}">
        <p14:creationId xmlns:p14="http://schemas.microsoft.com/office/powerpoint/2010/main" val="12763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14259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0591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6062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68313" y="431800"/>
            <a:ext cx="8208143" cy="8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title style</a:t>
            </a:r>
            <a:endParaRPr lang="en-AU" dirty="0"/>
          </a:p>
        </p:txBody>
      </p:sp>
      <p:sp>
        <p:nvSpPr>
          <p:cNvPr id="5" name="Text Placeholder 2"/>
          <p:cNvSpPr>
            <a:spLocks noGrp="1"/>
          </p:cNvSpPr>
          <p:nvPr>
            <p:ph type="body" idx="1"/>
          </p:nvPr>
        </p:nvSpPr>
        <p:spPr bwMode="auto">
          <a:xfrm>
            <a:off x="468313" y="1624995"/>
            <a:ext cx="82081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430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71202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810500D-5A5B-9845-9AF7-D3903F6CF7B2}"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83485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810500D-5A5B-9845-9AF7-D3903F6CF7B2}"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1379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810500D-5A5B-9845-9AF7-D3903F6CF7B2}"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2817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810500D-5A5B-9845-9AF7-D3903F6CF7B2}"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108459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0500D-5A5B-9845-9AF7-D3903F6CF7B2}"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404746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58927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94662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500D-5A5B-9845-9AF7-D3903F6CF7B2}" type="datetimeFigureOut">
              <a:rPr lang="en-US" smtClean="0"/>
              <a:t>7/17/2020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A55B3-AFA2-A941-95DF-1567D6E50171}" type="slidenum">
              <a:rPr lang="en-US" smtClean="0"/>
              <a:t>‹#›</a:t>
            </a:fld>
            <a:endParaRPr lang="en-US"/>
          </a:p>
        </p:txBody>
      </p:sp>
    </p:spTree>
    <p:extLst>
      <p:ext uri="{BB962C8B-B14F-4D97-AF65-F5344CB8AC3E}">
        <p14:creationId xmlns:p14="http://schemas.microsoft.com/office/powerpoint/2010/main" val="178268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time_continue=9&amp;v=vw5nN0eePc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AU" dirty="0"/>
            </a:br>
            <a:r>
              <a:rPr lang="en-AU" sz="4900" dirty="0"/>
              <a:t>Health provider responsibilities </a:t>
            </a:r>
            <a:br>
              <a:rPr lang="en-AU" sz="4900" dirty="0"/>
            </a:br>
            <a:r>
              <a:rPr lang="en-AU" sz="4900" dirty="0"/>
              <a:t>Laws and policies</a:t>
            </a:r>
            <a:br>
              <a:rPr lang="en-AU" dirty="0"/>
            </a:br>
            <a:endParaRPr lang="en-US" dirty="0"/>
          </a:p>
        </p:txBody>
      </p:sp>
      <p:sp>
        <p:nvSpPr>
          <p:cNvPr id="3" name="Subtitle 2"/>
          <p:cNvSpPr>
            <a:spLocks noGrp="1"/>
          </p:cNvSpPr>
          <p:nvPr>
            <p:ph type="subTitle" idx="1"/>
          </p:nvPr>
        </p:nvSpPr>
        <p:spPr/>
        <p:txBody>
          <a:bodyPr/>
          <a:lstStyle/>
          <a:p>
            <a:r>
              <a:rPr lang="en-US" dirty="0"/>
              <a:t>Module 3 </a:t>
            </a:r>
          </a:p>
        </p:txBody>
      </p:sp>
    </p:spTree>
    <p:extLst>
      <p:ext uri="{BB962C8B-B14F-4D97-AF65-F5344CB8AC3E}">
        <p14:creationId xmlns:p14="http://schemas.microsoft.com/office/powerpoint/2010/main" val="161554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Important messages</a:t>
            </a:r>
          </a:p>
        </p:txBody>
      </p:sp>
      <p:sp>
        <p:nvSpPr>
          <p:cNvPr id="3" name="Content Placeholder 2"/>
          <p:cNvSpPr>
            <a:spLocks noGrp="1"/>
          </p:cNvSpPr>
          <p:nvPr>
            <p:ph idx="1"/>
          </p:nvPr>
        </p:nvSpPr>
        <p:spPr/>
        <p:txBody>
          <a:bodyPr>
            <a:normAutofit/>
          </a:bodyPr>
          <a:lstStyle/>
          <a:p>
            <a:r>
              <a:rPr lang="en-AU" dirty="0"/>
              <a:t>The way health providers respond is important for survivor’s wellbeing</a:t>
            </a:r>
          </a:p>
          <a:p>
            <a:r>
              <a:rPr lang="en-AU" dirty="0"/>
              <a:t>Be aware of the laws and policies for responding to violence against women and children</a:t>
            </a:r>
          </a:p>
          <a:p>
            <a:r>
              <a:rPr lang="en-AU" dirty="0"/>
              <a:t>Prepare questions for guest speaker</a:t>
            </a:r>
          </a:p>
        </p:txBody>
      </p:sp>
    </p:spTree>
    <p:extLst>
      <p:ext uri="{BB962C8B-B14F-4D97-AF65-F5344CB8AC3E}">
        <p14:creationId xmlns:p14="http://schemas.microsoft.com/office/powerpoint/2010/main" val="321325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 Guest speaker</a:t>
            </a:r>
          </a:p>
        </p:txBody>
      </p:sp>
      <p:sp>
        <p:nvSpPr>
          <p:cNvPr id="3" name="Content Placeholder 2"/>
          <p:cNvSpPr>
            <a:spLocks noGrp="1"/>
          </p:cNvSpPr>
          <p:nvPr>
            <p:ph idx="1"/>
          </p:nvPr>
        </p:nvSpPr>
        <p:spPr/>
        <p:txBody>
          <a:bodyPr/>
          <a:lstStyle/>
          <a:p>
            <a:r>
              <a:rPr lang="en-AU" dirty="0"/>
              <a:t>Laws and policies on responding to violence against women and children</a:t>
            </a:r>
          </a:p>
          <a:p>
            <a:r>
              <a:rPr lang="en-AU" dirty="0"/>
              <a:t>Responsibility of health providers</a:t>
            </a:r>
          </a:p>
        </p:txBody>
      </p:sp>
    </p:spTree>
    <p:extLst>
      <p:ext uri="{BB962C8B-B14F-4D97-AF65-F5344CB8AC3E}">
        <p14:creationId xmlns:p14="http://schemas.microsoft.com/office/powerpoint/2010/main" val="280044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3: Learning Objectives</a:t>
            </a:r>
          </a:p>
        </p:txBody>
      </p:sp>
      <p:sp>
        <p:nvSpPr>
          <p:cNvPr id="3" name="Content Placeholder 2"/>
          <p:cNvSpPr>
            <a:spLocks noGrp="1"/>
          </p:cNvSpPr>
          <p:nvPr>
            <p:ph idx="1"/>
          </p:nvPr>
        </p:nvSpPr>
        <p:spPr/>
        <p:txBody>
          <a:bodyPr>
            <a:normAutofit/>
          </a:bodyPr>
          <a:lstStyle/>
          <a:p>
            <a:r>
              <a:rPr lang="en-US" dirty="0"/>
              <a:t>Role and responsibility of healthcare providers within a health system response to violence against women and children</a:t>
            </a:r>
          </a:p>
          <a:p>
            <a:pPr lvl="0"/>
            <a:r>
              <a:rPr lang="en-AU" dirty="0"/>
              <a:t>Laws and policies for responding to violence against women and children in Timor-Leste</a:t>
            </a:r>
          </a:p>
        </p:txBody>
      </p:sp>
    </p:spTree>
    <p:extLst>
      <p:ext uri="{BB962C8B-B14F-4D97-AF65-F5344CB8AC3E}">
        <p14:creationId xmlns:p14="http://schemas.microsoft.com/office/powerpoint/2010/main" val="359611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role of healthcare professionals?</a:t>
            </a:r>
          </a:p>
        </p:txBody>
      </p:sp>
      <p:sp>
        <p:nvSpPr>
          <p:cNvPr id="3" name="Content Placeholder 2"/>
          <p:cNvSpPr>
            <a:spLocks noGrp="1"/>
          </p:cNvSpPr>
          <p:nvPr>
            <p:ph idx="1"/>
          </p:nvPr>
        </p:nvSpPr>
        <p:spPr/>
        <p:txBody>
          <a:bodyPr>
            <a:normAutofit/>
          </a:bodyPr>
          <a:lstStyle/>
          <a:p>
            <a:r>
              <a:rPr lang="en-US" dirty="0"/>
              <a:t>Responding to violence is part of the law, and important for health </a:t>
            </a:r>
          </a:p>
          <a:p>
            <a:pPr marL="0" indent="0">
              <a:buNone/>
            </a:pPr>
            <a:r>
              <a:rPr lang="en-US" u="sng" dirty="0"/>
              <a:t>Provider role</a:t>
            </a:r>
            <a:r>
              <a:rPr lang="en-US" dirty="0"/>
              <a:t>:</a:t>
            </a:r>
          </a:p>
          <a:p>
            <a:r>
              <a:rPr lang="en-US" dirty="0"/>
              <a:t>Provide first-line response, care, safety and referral for all survivors</a:t>
            </a:r>
          </a:p>
          <a:p>
            <a:pPr marL="0" indent="0">
              <a:buNone/>
            </a:pPr>
            <a:r>
              <a:rPr lang="en-US" u="sng" dirty="0"/>
              <a:t>Providers are NOT responsible for:</a:t>
            </a:r>
          </a:p>
          <a:p>
            <a:r>
              <a:rPr lang="en-US" dirty="0"/>
              <a:t>‘Resolving’ violence </a:t>
            </a:r>
          </a:p>
          <a:p>
            <a:r>
              <a:rPr lang="en-US" dirty="0"/>
              <a:t>Determining legal aspects</a:t>
            </a:r>
          </a:p>
        </p:txBody>
      </p:sp>
    </p:spTree>
    <p:extLst>
      <p:ext uri="{BB962C8B-B14F-4D97-AF65-F5344CB8AC3E}">
        <p14:creationId xmlns:p14="http://schemas.microsoft.com/office/powerpoint/2010/main" val="147795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lstStyle/>
          <a:p>
            <a:r>
              <a:rPr lang="en-AU" dirty="0"/>
              <a:t>Video: Midwives against violence</a:t>
            </a:r>
          </a:p>
        </p:txBody>
      </p:sp>
      <p:sp>
        <p:nvSpPr>
          <p:cNvPr id="4" name="TextBox 3"/>
          <p:cNvSpPr txBox="1"/>
          <p:nvPr/>
        </p:nvSpPr>
        <p:spPr>
          <a:xfrm>
            <a:off x="734291" y="6343400"/>
            <a:ext cx="8111837" cy="553998"/>
          </a:xfrm>
          <a:prstGeom prst="rect">
            <a:avLst/>
          </a:prstGeom>
          <a:noFill/>
        </p:spPr>
        <p:txBody>
          <a:bodyPr wrap="square" rtlCol="0">
            <a:spAutoFit/>
          </a:bodyPr>
          <a:lstStyle/>
          <a:p>
            <a:r>
              <a:rPr lang="en-AU" dirty="0"/>
              <a:t>Weblink: </a:t>
            </a:r>
            <a:r>
              <a:rPr lang="en-AU" dirty="0">
                <a:hlinkClick r:id="rId3"/>
              </a:rPr>
              <a:t>https://www.youtube.com/watch?time_continue=9&amp;v=vw5nN0eePcY</a:t>
            </a:r>
            <a:endParaRPr lang="en-AU" dirty="0"/>
          </a:p>
          <a:p>
            <a:endParaRPr lang="en-AU" sz="1200" dirty="0"/>
          </a:p>
        </p:txBody>
      </p:sp>
      <p:pic>
        <p:nvPicPr>
          <p:cNvPr id="7" name="Content Placeholder 6">
            <a:extLst>
              <a:ext uri="{FF2B5EF4-FFF2-40B4-BE49-F238E27FC236}">
                <a16:creationId xmlns:a16="http://schemas.microsoft.com/office/drawing/2014/main" id="{B6EA5F04-5071-417E-BC26-D4F9D61BC6FE}"/>
              </a:ext>
            </a:extLst>
          </p:cNvPr>
          <p:cNvPicPr>
            <a:picLocks noGrp="1" noChangeAspect="1"/>
          </p:cNvPicPr>
          <p:nvPr>
            <p:ph idx="1"/>
          </p:nvPr>
        </p:nvPicPr>
        <p:blipFill rotWithShape="1">
          <a:blip r:embed="rId4"/>
          <a:srcRect l="15039" t="1636" r="4163" b="-5669"/>
          <a:stretch/>
        </p:blipFill>
        <p:spPr>
          <a:xfrm>
            <a:off x="4826215" y="3881282"/>
            <a:ext cx="3860584" cy="2462118"/>
          </a:xfrm>
          <a:prstGeom prst="rect">
            <a:avLst/>
          </a:prstGeom>
        </p:spPr>
      </p:pic>
      <p:sp>
        <p:nvSpPr>
          <p:cNvPr id="9" name="Rectangle 8">
            <a:extLst>
              <a:ext uri="{FF2B5EF4-FFF2-40B4-BE49-F238E27FC236}">
                <a16:creationId xmlns:a16="http://schemas.microsoft.com/office/drawing/2014/main" id="{09DAA422-2B2B-42C4-BB7F-004E7EC91C36}"/>
              </a:ext>
            </a:extLst>
          </p:cNvPr>
          <p:cNvSpPr/>
          <p:nvPr/>
        </p:nvSpPr>
        <p:spPr>
          <a:xfrm>
            <a:off x="457201" y="3788855"/>
            <a:ext cx="4114799" cy="2062103"/>
          </a:xfrm>
          <a:prstGeom prst="rect">
            <a:avLst/>
          </a:prstGeom>
        </p:spPr>
        <p:txBody>
          <a:bodyPr wrap="square">
            <a:spAutoFit/>
          </a:bodyPr>
          <a:lstStyle/>
          <a:p>
            <a:r>
              <a:rPr lang="en-AU" sz="3200" i="1" dirty="0"/>
              <a:t>c. What are the important aspects of care midwives said they need to provide?</a:t>
            </a:r>
          </a:p>
        </p:txBody>
      </p:sp>
      <p:sp>
        <p:nvSpPr>
          <p:cNvPr id="10" name="Rectangle 9">
            <a:extLst>
              <a:ext uri="{FF2B5EF4-FFF2-40B4-BE49-F238E27FC236}">
                <a16:creationId xmlns:a16="http://schemas.microsoft.com/office/drawing/2014/main" id="{3E36C7A7-D22C-41A6-87C5-054E00BF3D0F}"/>
              </a:ext>
            </a:extLst>
          </p:cNvPr>
          <p:cNvSpPr/>
          <p:nvPr/>
        </p:nvSpPr>
        <p:spPr>
          <a:xfrm>
            <a:off x="545222" y="1270000"/>
            <a:ext cx="8229600" cy="2554545"/>
          </a:xfrm>
          <a:prstGeom prst="rect">
            <a:avLst/>
          </a:prstGeom>
        </p:spPr>
        <p:txBody>
          <a:bodyPr wrap="square">
            <a:spAutoFit/>
          </a:bodyPr>
          <a:lstStyle/>
          <a:p>
            <a:r>
              <a:rPr lang="en-AU" sz="3200" dirty="0"/>
              <a:t>Watch the video, think about these questions: </a:t>
            </a:r>
          </a:p>
          <a:p>
            <a:r>
              <a:rPr lang="en-AU" sz="3200" i="1" dirty="0"/>
              <a:t>a. What do you think the Law Against Domestic Violence means?</a:t>
            </a:r>
          </a:p>
          <a:p>
            <a:r>
              <a:rPr lang="en-AU" sz="3200" i="1" dirty="0"/>
              <a:t>b. Why did the midwives feel it was their responsibility to help women?</a:t>
            </a:r>
          </a:p>
        </p:txBody>
      </p:sp>
    </p:spTree>
    <p:extLst>
      <p:ext uri="{BB962C8B-B14F-4D97-AF65-F5344CB8AC3E}">
        <p14:creationId xmlns:p14="http://schemas.microsoft.com/office/powerpoint/2010/main" val="287223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a:t>Activity: Video discussion questions</a:t>
            </a:r>
          </a:p>
        </p:txBody>
      </p:sp>
      <p:sp>
        <p:nvSpPr>
          <p:cNvPr id="3" name="Content Placeholder 2"/>
          <p:cNvSpPr>
            <a:spLocks noGrp="1"/>
          </p:cNvSpPr>
          <p:nvPr>
            <p:ph idx="1"/>
          </p:nvPr>
        </p:nvSpPr>
        <p:spPr>
          <a:xfrm>
            <a:off x="457200" y="1862959"/>
            <a:ext cx="8229600" cy="4525963"/>
          </a:xfrm>
        </p:spPr>
        <p:txBody>
          <a:bodyPr>
            <a:normAutofit/>
          </a:bodyPr>
          <a:lstStyle/>
          <a:p>
            <a:pPr marL="0" indent="0">
              <a:buNone/>
            </a:pPr>
            <a:r>
              <a:rPr lang="en-AU" i="1" dirty="0"/>
              <a:t>Discuss the following questions:</a:t>
            </a:r>
          </a:p>
          <a:p>
            <a:pPr marL="514350" indent="-514350">
              <a:buFont typeface="+mj-lt"/>
              <a:buAutoNum type="alphaLcPeriod"/>
            </a:pPr>
            <a:r>
              <a:rPr lang="en-AU" i="1" dirty="0"/>
              <a:t>Were you aware there is a Law Against Domestic Violence in Timor-Leste? What do you think this Law means? </a:t>
            </a:r>
          </a:p>
          <a:p>
            <a:pPr marL="514350" indent="-514350">
              <a:buFont typeface="+mj-lt"/>
              <a:buAutoNum type="alphaLcPeriod"/>
            </a:pPr>
            <a:r>
              <a:rPr lang="en-AU" i="1" dirty="0"/>
              <a:t>Why did the midwives feel it was their responsibility to help the women? </a:t>
            </a:r>
          </a:p>
          <a:p>
            <a:pPr marL="514350" indent="-514350">
              <a:buFont typeface="+mj-lt"/>
              <a:buAutoNum type="alphaLcPeriod"/>
            </a:pPr>
            <a:r>
              <a:rPr lang="en-AU" i="1" dirty="0"/>
              <a:t>What were the important aspects of care the midwives needed to provide?</a:t>
            </a:r>
          </a:p>
        </p:txBody>
      </p:sp>
    </p:spTree>
    <p:extLst>
      <p:ext uri="{BB962C8B-B14F-4D97-AF65-F5344CB8AC3E}">
        <p14:creationId xmlns:p14="http://schemas.microsoft.com/office/powerpoint/2010/main" val="42853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Healthcare professionals are important for first-line support</a:t>
            </a:r>
          </a:p>
        </p:txBody>
      </p:sp>
      <p:sp>
        <p:nvSpPr>
          <p:cNvPr id="3" name="Content Placeholder 2"/>
          <p:cNvSpPr>
            <a:spLocks noGrp="1"/>
          </p:cNvSpPr>
          <p:nvPr>
            <p:ph idx="1"/>
          </p:nvPr>
        </p:nvSpPr>
        <p:spPr>
          <a:xfrm>
            <a:off x="457200" y="1884680"/>
            <a:ext cx="8229600" cy="4525963"/>
          </a:xfrm>
        </p:spPr>
        <p:txBody>
          <a:bodyPr>
            <a:normAutofit/>
          </a:bodyPr>
          <a:lstStyle/>
          <a:p>
            <a:r>
              <a:rPr lang="en-US" dirty="0"/>
              <a:t>Attend to immediate emotional/psychological needs</a:t>
            </a:r>
          </a:p>
          <a:p>
            <a:r>
              <a:rPr lang="en-US" dirty="0"/>
              <a:t>Provide treatment </a:t>
            </a:r>
          </a:p>
          <a:p>
            <a:r>
              <a:rPr lang="en-US" dirty="0"/>
              <a:t>Support safety</a:t>
            </a:r>
          </a:p>
          <a:p>
            <a:r>
              <a:rPr lang="en-US" dirty="0"/>
              <a:t>Information and referral</a:t>
            </a:r>
          </a:p>
          <a:p>
            <a:r>
              <a:rPr lang="en-US" dirty="0"/>
              <a:t>Help women feel more in control and provide ongoing support</a:t>
            </a:r>
          </a:p>
        </p:txBody>
      </p:sp>
    </p:spTree>
    <p:extLst>
      <p:ext uri="{BB962C8B-B14F-4D97-AF65-F5344CB8AC3E}">
        <p14:creationId xmlns:p14="http://schemas.microsoft.com/office/powerpoint/2010/main" val="193204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a:t>
            </a:r>
          </a:p>
        </p:txBody>
      </p:sp>
      <p:pic>
        <p:nvPicPr>
          <p:cNvPr id="7" name="Content Placeholder 6"/>
          <p:cNvPicPr>
            <a:picLocks noGrp="1" noChangeAspect="1"/>
          </p:cNvPicPr>
          <p:nvPr>
            <p:ph idx="1"/>
          </p:nvPr>
        </p:nvPicPr>
        <p:blipFill>
          <a:blip r:embed="rId3"/>
          <a:stretch>
            <a:fillRect/>
          </a:stretch>
        </p:blipFill>
        <p:spPr>
          <a:xfrm>
            <a:off x="861453" y="1584867"/>
            <a:ext cx="7421094" cy="4587331"/>
          </a:xfrm>
          <a:prstGeom prst="rect">
            <a:avLst/>
          </a:prstGeom>
        </p:spPr>
      </p:pic>
    </p:spTree>
    <p:extLst>
      <p:ext uri="{BB962C8B-B14F-4D97-AF65-F5344CB8AC3E}">
        <p14:creationId xmlns:p14="http://schemas.microsoft.com/office/powerpoint/2010/main" val="291884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Policy context in Timor-Leste</a:t>
            </a:r>
          </a:p>
        </p:txBody>
      </p:sp>
      <p:pic>
        <p:nvPicPr>
          <p:cNvPr id="6" name="Picture 5"/>
          <p:cNvPicPr>
            <a:picLocks noChangeAspect="1"/>
          </p:cNvPicPr>
          <p:nvPr/>
        </p:nvPicPr>
        <p:blipFill>
          <a:blip r:embed="rId3"/>
          <a:stretch>
            <a:fillRect/>
          </a:stretch>
        </p:blipFill>
        <p:spPr>
          <a:xfrm>
            <a:off x="3436219" y="1510145"/>
            <a:ext cx="1732895" cy="2289838"/>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798642" y="1713447"/>
            <a:ext cx="1536817" cy="2291920"/>
          </a:xfrm>
          <a:prstGeom prst="rect">
            <a:avLst/>
          </a:prstGeom>
          <a:noFill/>
          <a:ln>
            <a:solidFill>
              <a:schemeClr val="tx1"/>
            </a:solidFill>
          </a:ln>
        </p:spPr>
      </p:pic>
      <p:pic>
        <p:nvPicPr>
          <p:cNvPr id="7" name="Picture 6"/>
          <p:cNvPicPr>
            <a:picLocks noChangeAspect="1"/>
          </p:cNvPicPr>
          <p:nvPr/>
        </p:nvPicPr>
        <p:blipFill>
          <a:blip r:embed="rId5"/>
          <a:stretch>
            <a:fillRect/>
          </a:stretch>
        </p:blipFill>
        <p:spPr>
          <a:xfrm>
            <a:off x="1703694" y="4464352"/>
            <a:ext cx="2176583" cy="1560132"/>
          </a:xfrm>
          <a:prstGeom prst="rect">
            <a:avLst/>
          </a:prstGeom>
        </p:spPr>
      </p:pic>
      <p:pic>
        <p:nvPicPr>
          <p:cNvPr id="8" name="Picture 7"/>
          <p:cNvPicPr>
            <a:picLocks noChangeAspect="1"/>
          </p:cNvPicPr>
          <p:nvPr/>
        </p:nvPicPr>
        <p:blipFill>
          <a:blip r:embed="rId6"/>
          <a:stretch>
            <a:fillRect/>
          </a:stretch>
        </p:blipFill>
        <p:spPr>
          <a:xfrm>
            <a:off x="5050353" y="4116539"/>
            <a:ext cx="1716796" cy="2442955"/>
          </a:xfrm>
          <a:prstGeom prst="rect">
            <a:avLst/>
          </a:prstGeom>
        </p:spPr>
      </p:pic>
      <p:pic>
        <p:nvPicPr>
          <p:cNvPr id="28" name="Picture 27"/>
          <p:cNvPicPr>
            <a:picLocks noChangeAspect="1"/>
          </p:cNvPicPr>
          <p:nvPr/>
        </p:nvPicPr>
        <p:blipFill>
          <a:blip r:embed="rId7"/>
          <a:stretch>
            <a:fillRect/>
          </a:stretch>
        </p:blipFill>
        <p:spPr>
          <a:xfrm>
            <a:off x="6594130" y="1510145"/>
            <a:ext cx="1634167" cy="2331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806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642"/>
          </a:xfrm>
        </p:spPr>
        <p:txBody>
          <a:bodyPr>
            <a:normAutofit/>
          </a:bodyPr>
          <a:lstStyle/>
          <a:p>
            <a:r>
              <a:rPr lang="en-US" dirty="0"/>
              <a:t>The Law in Timor-Leste</a:t>
            </a:r>
          </a:p>
        </p:txBody>
      </p:sp>
      <p:sp>
        <p:nvSpPr>
          <p:cNvPr id="3" name="Content Placeholder 2"/>
          <p:cNvSpPr>
            <a:spLocks noGrp="1"/>
          </p:cNvSpPr>
          <p:nvPr>
            <p:ph idx="1"/>
          </p:nvPr>
        </p:nvSpPr>
        <p:spPr>
          <a:xfrm>
            <a:off x="751840" y="1137919"/>
            <a:ext cx="7538720" cy="5506721"/>
          </a:xfrm>
        </p:spPr>
        <p:txBody>
          <a:bodyPr>
            <a:noAutofit/>
          </a:bodyPr>
          <a:lstStyle/>
          <a:p>
            <a:pPr marL="0" indent="0">
              <a:buNone/>
            </a:pPr>
            <a:r>
              <a:rPr lang="en-US" sz="2000" b="1" dirty="0"/>
              <a:t>The Penal Code</a:t>
            </a:r>
          </a:p>
          <a:p>
            <a:r>
              <a:rPr lang="en-US" sz="2000" dirty="0"/>
              <a:t>Spouse abuse and child abuse are illegal</a:t>
            </a:r>
          </a:p>
          <a:p>
            <a:pPr marL="0" indent="0">
              <a:buNone/>
            </a:pPr>
            <a:endParaRPr lang="en-US" sz="2000" dirty="0"/>
          </a:p>
          <a:p>
            <a:pPr marL="0" indent="0">
              <a:buNone/>
            </a:pPr>
            <a:r>
              <a:rPr lang="en-AU" sz="2000" b="1" dirty="0"/>
              <a:t>The Law Against Domestic Violence </a:t>
            </a:r>
          </a:p>
          <a:p>
            <a:r>
              <a:rPr lang="en-AU" sz="2000" dirty="0"/>
              <a:t>Domestic violence is a public crime </a:t>
            </a:r>
          </a:p>
          <a:p>
            <a:r>
              <a:rPr lang="en-AU" sz="2000" dirty="0"/>
              <a:t>Legal obligation to prosecute cases and provide assistance to victims</a:t>
            </a:r>
          </a:p>
          <a:p>
            <a:pPr marL="0" indent="0">
              <a:buNone/>
            </a:pPr>
            <a:endParaRPr lang="en-AU" sz="1200" dirty="0"/>
          </a:p>
          <a:p>
            <a:pPr marL="0" indent="0">
              <a:buNone/>
            </a:pPr>
            <a:r>
              <a:rPr lang="en-AU" sz="2000" b="1" dirty="0"/>
              <a:t>Age of consent is 14</a:t>
            </a:r>
          </a:p>
          <a:p>
            <a:r>
              <a:rPr lang="en-AU" sz="2000" dirty="0"/>
              <a:t>People under the age of 14 do not have the capacity to give consent</a:t>
            </a:r>
          </a:p>
          <a:p>
            <a:r>
              <a:rPr lang="en-AU" sz="2000" dirty="0"/>
              <a:t>It is illegal to participate in sexual activity with anyone younger than 14 years, or an inexperienced person under 16. </a:t>
            </a:r>
          </a:p>
          <a:p>
            <a:pPr marL="0" indent="0">
              <a:buNone/>
            </a:pPr>
            <a:endParaRPr lang="en-AU" sz="1200" dirty="0"/>
          </a:p>
          <a:p>
            <a:pPr marL="0" indent="0">
              <a:buNone/>
            </a:pPr>
            <a:r>
              <a:rPr lang="en-AU" sz="2000" b="1" dirty="0"/>
              <a:t>Age of marriage is 17</a:t>
            </a:r>
          </a:p>
          <a:p>
            <a:r>
              <a:rPr lang="en-AU" sz="2000" dirty="0"/>
              <a:t>It is illegal to marry someone younger than 17 years</a:t>
            </a:r>
          </a:p>
        </p:txBody>
      </p:sp>
    </p:spTree>
    <p:extLst>
      <p:ext uri="{BB962C8B-B14F-4D97-AF65-F5344CB8AC3E}">
        <p14:creationId xmlns:p14="http://schemas.microsoft.com/office/powerpoint/2010/main" val="347294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35920</TotalTime>
  <Words>1805</Words>
  <Application>Microsoft Office PowerPoint</Application>
  <PresentationFormat>On-screen Show (4:3)</PresentationFormat>
  <Paragraphs>141</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Trebuchet MS</vt:lpstr>
      <vt:lpstr>Wingdings 3</vt:lpstr>
      <vt:lpstr>Office Theme</vt:lpstr>
      <vt:lpstr> Health provider responsibilities  Laws and policies </vt:lpstr>
      <vt:lpstr>Module 3: Learning Objectives</vt:lpstr>
      <vt:lpstr>What is the role of healthcare professionals?</vt:lpstr>
      <vt:lpstr>Video: Midwives against violence</vt:lpstr>
      <vt:lpstr>Activity: Video discussion questions</vt:lpstr>
      <vt:lpstr>Healthcare professionals are important for first-line support</vt:lpstr>
      <vt:lpstr>Who is responsible?</vt:lpstr>
      <vt:lpstr>Policy context in Timor-Leste</vt:lpstr>
      <vt:lpstr>The Law in Timor-Leste</vt:lpstr>
      <vt:lpstr>Important messages</vt:lpstr>
      <vt:lpstr>Activity: Guest speaker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Kayli Wild</cp:lastModifiedBy>
  <cp:revision>258</cp:revision>
  <cp:lastPrinted>2018-01-29T20:25:03Z</cp:lastPrinted>
  <dcterms:created xsi:type="dcterms:W3CDTF">2018-01-29T00:23:31Z</dcterms:created>
  <dcterms:modified xsi:type="dcterms:W3CDTF">2020-07-17T02:55:26Z</dcterms:modified>
</cp:coreProperties>
</file>