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322" r:id="rId3"/>
    <p:sldId id="336" r:id="rId4"/>
    <p:sldId id="295" r:id="rId5"/>
    <p:sldId id="337" r:id="rId6"/>
    <p:sldId id="331" r:id="rId7"/>
    <p:sldId id="315" r:id="rId8"/>
    <p:sldId id="338" r:id="rId9"/>
    <p:sldId id="339" r:id="rId10"/>
    <p:sldId id="340" r:id="rId11"/>
    <p:sldId id="348" r:id="rId12"/>
    <p:sldId id="341" r:id="rId13"/>
    <p:sldId id="342" r:id="rId14"/>
    <p:sldId id="343" r:id="rId15"/>
    <p:sldId id="344" r:id="rId16"/>
    <p:sldId id="345" r:id="rId17"/>
    <p:sldId id="346" r:id="rId18"/>
    <p:sldId id="347" r:id="rId19"/>
    <p:sldId id="32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Taft" initials="AT" lastIdx="1" clrIdx="0">
    <p:extLst>
      <p:ext uri="{19B8F6BF-5375-455C-9EA6-DF929625EA0E}">
        <p15:presenceInfo xmlns:p15="http://schemas.microsoft.com/office/powerpoint/2012/main" userId="S-1-5-21-839522115-2147074499-499215656-27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82984" autoAdjust="0"/>
  </p:normalViewPr>
  <p:slideViewPr>
    <p:cSldViewPr snapToGrid="0" snapToObjects="1">
      <p:cViewPr varScale="1">
        <p:scale>
          <a:sx n="55" d="100"/>
          <a:sy n="55" d="100"/>
        </p:scale>
        <p:origin x="100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B52507-1AFA-F74E-8745-93E6833748AF}" type="datetimeFigureOut">
              <a:rPr lang="en-US" smtClean="0"/>
              <a:t>3/25/2021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F01E1F-1628-354A-8DEB-0B1E4BE5018A}" type="slidenum">
              <a:rPr lang="en-US" smtClean="0"/>
              <a:t>‹#›</a:t>
            </a:fld>
            <a:endParaRPr lang="en-US"/>
          </a:p>
        </p:txBody>
      </p:sp>
    </p:spTree>
    <p:extLst>
      <p:ext uri="{BB962C8B-B14F-4D97-AF65-F5344CB8AC3E}">
        <p14:creationId xmlns:p14="http://schemas.microsoft.com/office/powerpoint/2010/main" val="3368468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2D54AC-5F62-C94A-9426-1404F6ACA2D2}" type="datetimeFigureOut">
              <a:rPr lang="en-US" smtClean="0"/>
              <a:t>3/25/2021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AD0397-5191-EC48-A120-DB3027000ABE}" type="slidenum">
              <a:rPr lang="en-US" smtClean="0"/>
              <a:t>‹#›</a:t>
            </a:fld>
            <a:endParaRPr lang="en-US"/>
          </a:p>
        </p:txBody>
      </p:sp>
    </p:spTree>
    <p:extLst>
      <p:ext uri="{BB962C8B-B14F-4D97-AF65-F5344CB8AC3E}">
        <p14:creationId xmlns:p14="http://schemas.microsoft.com/office/powerpoint/2010/main" val="28096645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0AD0397-5191-EC48-A120-DB3027000ABE}" type="slidenum">
              <a:rPr lang="en-US" smtClean="0"/>
              <a:t>1</a:t>
            </a:fld>
            <a:endParaRPr lang="en-US"/>
          </a:p>
        </p:txBody>
      </p:sp>
    </p:spTree>
    <p:extLst>
      <p:ext uri="{BB962C8B-B14F-4D97-AF65-F5344CB8AC3E}">
        <p14:creationId xmlns:p14="http://schemas.microsoft.com/office/powerpoint/2010/main" val="4138728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These pictures show patterns of bruising on different parts of the body as a result of injuries from violence</a:t>
            </a:r>
          </a:p>
          <a:p>
            <a:endParaRPr lang="en-AU" dirty="0"/>
          </a:p>
        </p:txBody>
      </p:sp>
      <p:sp>
        <p:nvSpPr>
          <p:cNvPr id="4" name="Slide Number Placeholder 3"/>
          <p:cNvSpPr>
            <a:spLocks noGrp="1"/>
          </p:cNvSpPr>
          <p:nvPr>
            <p:ph type="sldNum" sz="quarter" idx="10"/>
          </p:nvPr>
        </p:nvSpPr>
        <p:spPr/>
        <p:txBody>
          <a:bodyPr/>
          <a:lstStyle/>
          <a:p>
            <a:fld id="{B7DCE74D-A1A5-49E7-A179-F477CA196DC2}" type="slidenum">
              <a:rPr lang="en-AU" smtClean="0"/>
              <a:t>10</a:t>
            </a:fld>
            <a:endParaRPr lang="en-AU"/>
          </a:p>
        </p:txBody>
      </p:sp>
    </p:spTree>
    <p:extLst>
      <p:ext uri="{BB962C8B-B14F-4D97-AF65-F5344CB8AC3E}">
        <p14:creationId xmlns:p14="http://schemas.microsoft.com/office/powerpoint/2010/main" val="2901169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pictures show some of the other types of physical injuries you might see that are a result of violence, including missing teeth, bite marks and fingernail scratches.  </a:t>
            </a:r>
          </a:p>
        </p:txBody>
      </p:sp>
      <p:sp>
        <p:nvSpPr>
          <p:cNvPr id="4" name="Slide Number Placeholder 3"/>
          <p:cNvSpPr>
            <a:spLocks noGrp="1"/>
          </p:cNvSpPr>
          <p:nvPr>
            <p:ph type="sldNum" sz="quarter" idx="5"/>
          </p:nvPr>
        </p:nvSpPr>
        <p:spPr/>
        <p:txBody>
          <a:bodyPr/>
          <a:lstStyle/>
          <a:p>
            <a:fld id="{90AD0397-5191-EC48-A120-DB3027000ABE}" type="slidenum">
              <a:rPr lang="en-US" smtClean="0"/>
              <a:t>11</a:t>
            </a:fld>
            <a:endParaRPr lang="en-US"/>
          </a:p>
        </p:txBody>
      </p:sp>
    </p:spTree>
    <p:extLst>
      <p:ext uri="{BB962C8B-B14F-4D97-AF65-F5344CB8AC3E}">
        <p14:creationId xmlns:p14="http://schemas.microsoft.com/office/powerpoint/2010/main" val="2643142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800" b="0" i="0" u="none" strike="noStrike" kern="1200" cap="none" spc="0" normalizeH="0" baseline="0" noProof="0" dirty="0">
                <a:ln>
                  <a:noFill/>
                </a:ln>
                <a:solidFill>
                  <a:prstClr val="black"/>
                </a:solidFill>
                <a:effectLst/>
                <a:uLnTx/>
                <a:uFillTx/>
                <a:latin typeface="+mn-lt"/>
                <a:ea typeface="+mn-ea"/>
                <a:cs typeface="+mn-cs"/>
              </a:rPr>
              <a:t>Appears nervous, ashamed, evasive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800" b="0" i="0" u="none" strike="noStrike" kern="1200" cap="none" spc="0" normalizeH="0" baseline="0" noProof="0" dirty="0">
                <a:ln>
                  <a:noFill/>
                </a:ln>
                <a:solidFill>
                  <a:prstClr val="black"/>
                </a:solidFill>
                <a:effectLst/>
                <a:uLnTx/>
                <a:uFillTx/>
                <a:latin typeface="+mn-lt"/>
                <a:ea typeface="+mn-ea"/>
                <a:cs typeface="+mn-cs"/>
              </a:rPr>
              <a:t>Suffers anxiety, panic attacks or very stressed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800" b="0" i="0" u="none" strike="noStrike" kern="1200" cap="none" spc="0" normalizeH="0" baseline="0" noProof="0" dirty="0">
                <a:ln>
                  <a:noFill/>
                </a:ln>
                <a:solidFill>
                  <a:prstClr val="black"/>
                </a:solidFill>
                <a:effectLst/>
                <a:uLnTx/>
                <a:uFillTx/>
                <a:latin typeface="+mn-lt"/>
                <a:ea typeface="+mn-ea"/>
                <a:cs typeface="+mn-cs"/>
              </a:rPr>
              <a:t>Mental health problems, depression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AU" sz="2800" dirty="0"/>
              <a:t>Attempted suicide </a:t>
            </a:r>
            <a:endParaRPr kumimoji="0" lang="en-AU" sz="28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800" b="0" i="0" u="none" strike="noStrike" kern="1200" cap="none" spc="0" normalizeH="0" baseline="0" noProof="0" dirty="0">
                <a:ln>
                  <a:noFill/>
                </a:ln>
                <a:solidFill>
                  <a:prstClr val="black"/>
                </a:solidFill>
                <a:effectLst/>
                <a:uLnTx/>
                <a:uFillTx/>
                <a:latin typeface="+mn-lt"/>
                <a:ea typeface="+mn-ea"/>
                <a:cs typeface="+mn-cs"/>
              </a:rPr>
              <a:t>Describes their partner as controlling or prone to anger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800" b="0" i="0" u="none" strike="noStrike" kern="1200" cap="none" spc="0" normalizeH="0" baseline="0" noProof="0" dirty="0">
                <a:ln>
                  <a:noFill/>
                </a:ln>
                <a:solidFill>
                  <a:prstClr val="black"/>
                </a:solidFill>
                <a:effectLst/>
                <a:uLnTx/>
                <a:uFillTx/>
                <a:latin typeface="+mn-lt"/>
                <a:ea typeface="+mn-ea"/>
                <a:cs typeface="+mn-cs"/>
              </a:rPr>
              <a:t>She or her partner have an alcohol, smoking or drug problem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800" b="0" i="0" u="none" strike="noStrike" kern="1200" cap="none" spc="0" normalizeH="0" baseline="0" noProof="0" dirty="0">
                <a:ln>
                  <a:noFill/>
                </a:ln>
                <a:solidFill>
                  <a:prstClr val="black"/>
                </a:solidFill>
                <a:effectLst/>
                <a:uLnTx/>
                <a:uFillTx/>
                <a:latin typeface="+mn-lt"/>
                <a:ea typeface="+mn-ea"/>
                <a:cs typeface="+mn-cs"/>
              </a:rPr>
              <a:t>Sleeping or eating problems</a:t>
            </a:r>
          </a:p>
        </p:txBody>
      </p:sp>
      <p:sp>
        <p:nvSpPr>
          <p:cNvPr id="4" name="Slide Number Placeholder 3"/>
          <p:cNvSpPr>
            <a:spLocks noGrp="1"/>
          </p:cNvSpPr>
          <p:nvPr>
            <p:ph type="sldNum" sz="quarter" idx="10"/>
          </p:nvPr>
        </p:nvSpPr>
        <p:spPr/>
        <p:txBody>
          <a:bodyPr/>
          <a:lstStyle/>
          <a:p>
            <a:fld id="{B7DCE74D-A1A5-49E7-A179-F477CA196DC2}" type="slidenum">
              <a:rPr lang="en-AU" smtClean="0"/>
              <a:t>12</a:t>
            </a:fld>
            <a:endParaRPr lang="en-AU"/>
          </a:p>
        </p:txBody>
      </p:sp>
    </p:spTree>
    <p:extLst>
      <p:ext uri="{BB962C8B-B14F-4D97-AF65-F5344CB8AC3E}">
        <p14:creationId xmlns:p14="http://schemas.microsoft.com/office/powerpoint/2010/main" val="944212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3200" b="0" i="0" u="none" strike="noStrike" kern="1200" cap="none" spc="0" normalizeH="0" baseline="0" noProof="0" dirty="0">
                <a:ln>
                  <a:noFill/>
                </a:ln>
                <a:solidFill>
                  <a:prstClr val="black"/>
                </a:solidFill>
                <a:effectLst/>
                <a:uLnTx/>
                <a:uFillTx/>
                <a:latin typeface="+mn-lt"/>
                <a:ea typeface="+mn-ea"/>
                <a:cs typeface="+mn-cs"/>
              </a:rPr>
              <a:t>Comes to the clinic with her partner or family and they do most of the talking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3200" b="0" i="0" u="none" strike="noStrike" kern="1200" cap="none" spc="0" normalizeH="0" baseline="0" noProof="0" dirty="0">
                <a:ln>
                  <a:noFill/>
                </a:ln>
                <a:solidFill>
                  <a:prstClr val="black"/>
                </a:solidFill>
                <a:effectLst/>
                <a:uLnTx/>
                <a:uFillTx/>
                <a:latin typeface="+mn-lt"/>
                <a:ea typeface="+mn-ea"/>
                <a:cs typeface="+mn-cs"/>
              </a:rPr>
              <a:t>Appears uncomfortable or anxious when her husband is there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3200" b="0" i="0" u="none" strike="noStrike" kern="1200" cap="none" spc="0" normalizeH="0" baseline="0" noProof="0" dirty="0">
                <a:ln>
                  <a:noFill/>
                </a:ln>
                <a:solidFill>
                  <a:prstClr val="black"/>
                </a:solidFill>
                <a:effectLst/>
                <a:uLnTx/>
                <a:uFillTx/>
                <a:latin typeface="+mn-lt"/>
                <a:ea typeface="+mn-ea"/>
                <a:cs typeface="+mn-cs"/>
              </a:rPr>
              <a:t>Her story about the injuries changes or does not match the physical examination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3200" b="0" i="0" u="none" strike="noStrike" kern="1200" cap="none" spc="0" normalizeH="0" baseline="0" noProof="0" dirty="0">
                <a:ln>
                  <a:noFill/>
                </a:ln>
                <a:solidFill>
                  <a:prstClr val="black"/>
                </a:solidFill>
                <a:effectLst/>
                <a:uLnTx/>
                <a:uFillTx/>
                <a:latin typeface="+mn-lt"/>
                <a:ea typeface="+mn-ea"/>
                <a:cs typeface="+mn-cs"/>
              </a:rPr>
              <a:t>Delay in seeking medical attention or reluctant to follow advice</a:t>
            </a:r>
            <a:endParaRPr lang="en-AU" dirty="0"/>
          </a:p>
        </p:txBody>
      </p:sp>
      <p:sp>
        <p:nvSpPr>
          <p:cNvPr id="4" name="Slide Number Placeholder 3"/>
          <p:cNvSpPr>
            <a:spLocks noGrp="1"/>
          </p:cNvSpPr>
          <p:nvPr>
            <p:ph type="sldNum" sz="quarter" idx="10"/>
          </p:nvPr>
        </p:nvSpPr>
        <p:spPr/>
        <p:txBody>
          <a:bodyPr/>
          <a:lstStyle/>
          <a:p>
            <a:fld id="{B7DCE74D-A1A5-49E7-A179-F477CA196DC2}" type="slidenum">
              <a:rPr lang="en-AU" smtClean="0"/>
              <a:t>13</a:t>
            </a:fld>
            <a:endParaRPr lang="en-AU"/>
          </a:p>
        </p:txBody>
      </p:sp>
    </p:spTree>
    <p:extLst>
      <p:ext uri="{BB962C8B-B14F-4D97-AF65-F5344CB8AC3E}">
        <p14:creationId xmlns:p14="http://schemas.microsoft.com/office/powerpoint/2010/main" val="3783014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000" b="0" i="0" u="none" strike="noStrike" kern="1200" cap="none" spc="0" normalizeH="0" baseline="0" noProof="0" dirty="0">
                <a:ln>
                  <a:noFill/>
                </a:ln>
                <a:solidFill>
                  <a:prstClr val="black"/>
                </a:solidFill>
                <a:effectLst/>
                <a:uLnTx/>
                <a:uFillTx/>
                <a:latin typeface="+mn-lt"/>
                <a:ea typeface="+mn-ea"/>
                <a:cs typeface="+mn-cs"/>
              </a:rPr>
              <a:t>Injuries - bruises, burns, sprains, dislocations, bites, cuts, internal injuries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000" b="0" i="0" u="none" strike="noStrike" kern="1200" cap="none" spc="0" normalizeH="0" baseline="0" noProof="0" dirty="0">
                <a:ln>
                  <a:noFill/>
                </a:ln>
                <a:solidFill>
                  <a:prstClr val="black"/>
                </a:solidFill>
                <a:effectLst/>
                <a:uLnTx/>
                <a:uFillTx/>
                <a:latin typeface="+mn-lt"/>
                <a:ea typeface="+mn-ea"/>
                <a:cs typeface="+mn-cs"/>
              </a:rPr>
              <a:t>Fractured bones – especially in an infant where a fracture is unlikely to have occurred accidentally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000" b="0" i="0" u="none" strike="noStrike" kern="1200" cap="none" spc="0" normalizeH="0" baseline="0" noProof="0" dirty="0">
                <a:ln>
                  <a:noFill/>
                </a:ln>
                <a:solidFill>
                  <a:prstClr val="black"/>
                </a:solidFill>
                <a:effectLst/>
                <a:uLnTx/>
                <a:uFillTx/>
                <a:latin typeface="+mn-lt"/>
                <a:ea typeface="+mn-ea"/>
                <a:cs typeface="+mn-cs"/>
              </a:rPr>
              <a:t>Poisoning </a:t>
            </a:r>
          </a:p>
        </p:txBody>
      </p:sp>
      <p:sp>
        <p:nvSpPr>
          <p:cNvPr id="4" name="Slide Number Placeholder 3"/>
          <p:cNvSpPr>
            <a:spLocks noGrp="1"/>
          </p:cNvSpPr>
          <p:nvPr>
            <p:ph type="sldNum" sz="quarter" idx="10"/>
          </p:nvPr>
        </p:nvSpPr>
        <p:spPr/>
        <p:txBody>
          <a:bodyPr/>
          <a:lstStyle/>
          <a:p>
            <a:fld id="{B7DCE74D-A1A5-49E7-A179-F477CA196DC2}" type="slidenum">
              <a:rPr lang="en-AU" smtClean="0"/>
              <a:t>14</a:t>
            </a:fld>
            <a:endParaRPr lang="en-AU"/>
          </a:p>
        </p:txBody>
      </p:sp>
    </p:spTree>
    <p:extLst>
      <p:ext uri="{BB962C8B-B14F-4D97-AF65-F5344CB8AC3E}">
        <p14:creationId xmlns:p14="http://schemas.microsoft.com/office/powerpoint/2010/main" val="3389418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A baby has a weak</a:t>
            </a:r>
            <a:r>
              <a:rPr lang="en-AU" baseline="0" dirty="0"/>
              <a:t> neck and heavy head, when a baby is shaken it makes the fragile brain bounce back and forth inside the skull</a:t>
            </a:r>
          </a:p>
          <a:p>
            <a:pPr marL="171450" indent="-171450">
              <a:buFont typeface="Arial" panose="020B0604020202020204" pitchFamily="34" charset="0"/>
              <a:buChar char="•"/>
            </a:pPr>
            <a:r>
              <a:rPr lang="en-AU" baseline="0" dirty="0"/>
              <a:t>Shaking causes bruising, swelling and bleeding inside the head, which can lead to brain damage or death</a:t>
            </a:r>
          </a:p>
          <a:p>
            <a:pPr marL="171450" indent="-171450">
              <a:buFont typeface="Arial" panose="020B0604020202020204" pitchFamily="34" charset="0"/>
              <a:buChar char="•"/>
            </a:pPr>
            <a:r>
              <a:rPr lang="en-AU" baseline="0" dirty="0"/>
              <a:t>Injuries to watch out for include bleeding on the brain, bleeding in the eyes, damage to the spinal cord and neck, and fractures of the ribs and bones</a:t>
            </a:r>
          </a:p>
          <a:p>
            <a:pPr marL="171450" indent="-171450">
              <a:buFont typeface="Arial" panose="020B0604020202020204" pitchFamily="34" charset="0"/>
              <a:buChar char="•"/>
            </a:pPr>
            <a:r>
              <a:rPr lang="en-AU" baseline="0" dirty="0"/>
              <a:t>Symptoms to watch out for include irritability, lethargy, poor feeding, breathing problems</a:t>
            </a:r>
            <a:endParaRPr lang="en-AU" dirty="0"/>
          </a:p>
        </p:txBody>
      </p:sp>
      <p:sp>
        <p:nvSpPr>
          <p:cNvPr id="4" name="Slide Number Placeholder 3"/>
          <p:cNvSpPr>
            <a:spLocks noGrp="1"/>
          </p:cNvSpPr>
          <p:nvPr>
            <p:ph type="sldNum" sz="quarter" idx="10"/>
          </p:nvPr>
        </p:nvSpPr>
        <p:spPr/>
        <p:txBody>
          <a:bodyPr/>
          <a:lstStyle/>
          <a:p>
            <a:fld id="{B7DCE74D-A1A5-49E7-A179-F477CA196DC2}" type="slidenum">
              <a:rPr lang="en-AU" smtClean="0"/>
              <a:t>15</a:t>
            </a:fld>
            <a:endParaRPr lang="en-AU"/>
          </a:p>
        </p:txBody>
      </p:sp>
    </p:spTree>
    <p:extLst>
      <p:ext uri="{BB962C8B-B14F-4D97-AF65-F5344CB8AC3E}">
        <p14:creationId xmlns:p14="http://schemas.microsoft.com/office/powerpoint/2010/main" val="3213979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200" b="0" i="0" u="none" strike="noStrike" kern="1200" cap="none" spc="0" normalizeH="0" baseline="0" noProof="0" dirty="0">
                <a:ln>
                  <a:noFill/>
                </a:ln>
                <a:solidFill>
                  <a:prstClr val="black"/>
                </a:solidFill>
                <a:effectLst/>
                <a:uLnTx/>
                <a:uFillTx/>
                <a:latin typeface="+mn-lt"/>
                <a:ea typeface="+mn-ea"/>
                <a:cs typeface="+mn-cs"/>
              </a:rPr>
              <a:t>Distrust of adults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200" b="0" i="0" u="none" strike="noStrike" kern="1200" cap="none" spc="0" normalizeH="0" baseline="0" noProof="0" dirty="0">
                <a:ln>
                  <a:noFill/>
                </a:ln>
                <a:solidFill>
                  <a:prstClr val="black"/>
                </a:solidFill>
                <a:effectLst/>
                <a:uLnTx/>
                <a:uFillTx/>
                <a:latin typeface="+mn-lt"/>
                <a:ea typeface="+mn-ea"/>
                <a:cs typeface="+mn-cs"/>
              </a:rPr>
              <a:t>Fear of parents and fear of going home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200" b="0" i="0" u="none" strike="noStrike" kern="1200" cap="none" spc="0" normalizeH="0" baseline="0" noProof="0" dirty="0">
                <a:ln>
                  <a:noFill/>
                </a:ln>
                <a:solidFill>
                  <a:prstClr val="black"/>
                </a:solidFill>
                <a:effectLst/>
                <a:uLnTx/>
                <a:uFillTx/>
                <a:latin typeface="+mn-lt"/>
                <a:ea typeface="+mn-ea"/>
                <a:cs typeface="+mn-cs"/>
              </a:rPr>
              <a:t>Being anxious, becoming fearful when other children cry or shout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200" b="0" i="0" u="none" strike="noStrike" kern="1200" cap="none" spc="0" normalizeH="0" baseline="0" noProof="0" dirty="0">
                <a:ln>
                  <a:noFill/>
                </a:ln>
                <a:solidFill>
                  <a:prstClr val="black"/>
                </a:solidFill>
                <a:effectLst/>
                <a:uLnTx/>
                <a:uFillTx/>
                <a:latin typeface="+mn-lt"/>
                <a:ea typeface="+mn-ea"/>
                <a:cs typeface="+mn-cs"/>
              </a:rPr>
              <a:t>Excessively friendly to strangers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200" b="0" i="0" u="none" strike="noStrike" kern="1200" cap="none" spc="0" normalizeH="0" baseline="0" noProof="0" dirty="0">
                <a:ln>
                  <a:noFill/>
                </a:ln>
                <a:solidFill>
                  <a:prstClr val="black"/>
                </a:solidFill>
                <a:effectLst/>
                <a:uLnTx/>
                <a:uFillTx/>
                <a:latin typeface="+mn-lt"/>
                <a:ea typeface="+mn-ea"/>
                <a:cs typeface="+mn-cs"/>
              </a:rPr>
              <a:t>Withdrawn, passive, compliant and/or tearful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200" b="0" i="0" u="none" strike="noStrike" kern="1200" cap="none" spc="0" normalizeH="0" baseline="0" noProof="0" dirty="0">
                <a:ln>
                  <a:noFill/>
                </a:ln>
                <a:solidFill>
                  <a:prstClr val="black"/>
                </a:solidFill>
                <a:effectLst/>
                <a:uLnTx/>
                <a:uFillTx/>
                <a:latin typeface="+mn-lt"/>
                <a:ea typeface="+mn-ea"/>
                <a:cs typeface="+mn-cs"/>
              </a:rPr>
              <a:t>Low self-esteem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200" b="0" i="0" u="none" strike="noStrike" kern="1200" cap="none" spc="0" normalizeH="0" baseline="0" noProof="0" dirty="0">
                <a:ln>
                  <a:noFill/>
                </a:ln>
                <a:solidFill>
                  <a:prstClr val="black"/>
                </a:solidFill>
                <a:effectLst/>
                <a:uLnTx/>
                <a:uFillTx/>
                <a:latin typeface="+mn-lt"/>
                <a:ea typeface="+mn-ea"/>
                <a:cs typeface="+mn-cs"/>
              </a:rPr>
              <a:t>Delayed speech</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200" b="0" i="0" u="none" strike="noStrike" kern="1200" cap="none" spc="0" normalizeH="0" baseline="0" noProof="0" dirty="0">
                <a:ln>
                  <a:noFill/>
                </a:ln>
                <a:solidFill>
                  <a:prstClr val="black"/>
                </a:solidFill>
                <a:effectLst/>
                <a:uLnTx/>
                <a:uFillTx/>
                <a:latin typeface="+mn-lt"/>
                <a:ea typeface="+mn-ea"/>
                <a:cs typeface="+mn-cs"/>
              </a:rPr>
              <a:t>Acting like a much younger child (for example, soiling or wetting pants)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2200" b="0" i="0" u="none" strike="noStrike" kern="1200" cap="none" spc="0" normalizeH="0" baseline="0" noProof="0" dirty="0">
                <a:ln>
                  <a:noFill/>
                </a:ln>
                <a:solidFill>
                  <a:prstClr val="black"/>
                </a:solidFill>
                <a:effectLst/>
                <a:uLnTx/>
                <a:uFillTx/>
                <a:latin typeface="+mn-lt"/>
                <a:ea typeface="+mn-ea"/>
                <a:cs typeface="+mn-cs"/>
              </a:rPr>
              <a:t>Wearing long-sleeved clothing to cover bruises or other injuries</a:t>
            </a:r>
          </a:p>
        </p:txBody>
      </p:sp>
      <p:sp>
        <p:nvSpPr>
          <p:cNvPr id="4" name="Slide Number Placeholder 3"/>
          <p:cNvSpPr>
            <a:spLocks noGrp="1"/>
          </p:cNvSpPr>
          <p:nvPr>
            <p:ph type="sldNum" sz="quarter" idx="10"/>
          </p:nvPr>
        </p:nvSpPr>
        <p:spPr/>
        <p:txBody>
          <a:bodyPr/>
          <a:lstStyle/>
          <a:p>
            <a:fld id="{B7DCE74D-A1A5-49E7-A179-F477CA196DC2}" type="slidenum">
              <a:rPr lang="en-AU" smtClean="0"/>
              <a:t>16</a:t>
            </a:fld>
            <a:endParaRPr lang="en-AU"/>
          </a:p>
        </p:txBody>
      </p:sp>
    </p:spTree>
    <p:extLst>
      <p:ext uri="{BB962C8B-B14F-4D97-AF65-F5344CB8AC3E}">
        <p14:creationId xmlns:p14="http://schemas.microsoft.com/office/powerpoint/2010/main" val="1024398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AU" dirty="0"/>
              <a:t>Telling someone sexual abuse has occurred </a:t>
            </a:r>
            <a:r>
              <a:rPr kumimoji="0" lang="en-AU" sz="2500" b="0" i="0" u="none" strike="noStrike" kern="1200" cap="none" spc="0" normalizeH="0" baseline="0" noProof="0" dirty="0">
                <a:ln>
                  <a:noFill/>
                </a:ln>
                <a:solidFill>
                  <a:prstClr val="black"/>
                </a:solidFill>
                <a:effectLst/>
                <a:uLnTx/>
                <a:uFillTx/>
                <a:latin typeface="+mn-lt"/>
                <a:ea typeface="+mn-ea"/>
                <a:cs typeface="+mn-cs"/>
              </a:rPr>
              <a:t>(children hardly ever make up stories about this)</a:t>
            </a:r>
          </a:p>
          <a:p>
            <a:pPr marL="171450" indent="-171450">
              <a:buFont typeface="Arial" panose="020B0604020202020204" pitchFamily="34" charset="0"/>
              <a:buChar char="•"/>
            </a:pPr>
            <a:r>
              <a:rPr lang="en-AU" dirty="0"/>
              <a:t>Headaches or stomach pains</a:t>
            </a:r>
          </a:p>
          <a:p>
            <a:pPr marL="171450" indent="-171450">
              <a:buFont typeface="Arial" panose="020B0604020202020204" pitchFamily="34" charset="0"/>
              <a:buChar char="•"/>
            </a:pPr>
            <a:r>
              <a:rPr lang="en-AU" dirty="0"/>
              <a:t>Sexually transmitted infection</a:t>
            </a:r>
          </a:p>
          <a:p>
            <a:pPr marL="171450" indent="-171450">
              <a:buFont typeface="Arial" panose="020B0604020202020204" pitchFamily="34" charset="0"/>
              <a:buChar char="•"/>
            </a:pPr>
            <a:r>
              <a:rPr lang="en-AU" dirty="0"/>
              <a:t>Pregnancy</a:t>
            </a:r>
          </a:p>
          <a:p>
            <a:pPr marL="171450" indent="-171450">
              <a:buFont typeface="Arial" panose="020B0604020202020204" pitchFamily="34" charset="0"/>
              <a:buChar char="•"/>
            </a:pPr>
            <a:r>
              <a:rPr lang="en-AU" dirty="0"/>
              <a:t>Problems with schoolwork</a:t>
            </a:r>
          </a:p>
          <a:p>
            <a:pPr marL="171450" indent="-171450">
              <a:buFont typeface="Arial" panose="020B0604020202020204" pitchFamily="34" charset="0"/>
              <a:buChar char="•"/>
            </a:pPr>
            <a:r>
              <a:rPr lang="en-AU" dirty="0"/>
              <a:t>Sexual behaviour or knowledge unusual for the child’s age</a:t>
            </a:r>
          </a:p>
          <a:p>
            <a:pPr marL="171450" indent="-171450">
              <a:buFont typeface="Arial" panose="020B0604020202020204" pitchFamily="34" charset="0"/>
              <a:buChar char="•"/>
            </a:pPr>
            <a:r>
              <a:rPr lang="en-AU" dirty="0"/>
              <a:t>Non-typical behaviour such as frequent rocking, sucking and biting; </a:t>
            </a:r>
          </a:p>
          <a:p>
            <a:pPr marL="171450" indent="-171450">
              <a:buFont typeface="Arial" panose="020B0604020202020204" pitchFamily="34" charset="0"/>
              <a:buChar char="•"/>
            </a:pPr>
            <a:r>
              <a:rPr lang="en-AU" dirty="0"/>
              <a:t>Difficulties sleeping </a:t>
            </a:r>
          </a:p>
          <a:p>
            <a:pPr marL="171450" indent="-171450">
              <a:buFont typeface="Arial" panose="020B0604020202020204" pitchFamily="34" charset="0"/>
              <a:buChar char="•"/>
            </a:pPr>
            <a:r>
              <a:rPr lang="en-AU" dirty="0"/>
              <a:t>Difficulties relating to adults and peers </a:t>
            </a:r>
          </a:p>
          <a:p>
            <a:endParaRPr lang="en-AU" dirty="0"/>
          </a:p>
        </p:txBody>
      </p:sp>
      <p:sp>
        <p:nvSpPr>
          <p:cNvPr id="4" name="Slide Number Placeholder 3"/>
          <p:cNvSpPr>
            <a:spLocks noGrp="1"/>
          </p:cNvSpPr>
          <p:nvPr>
            <p:ph type="sldNum" sz="quarter" idx="10"/>
          </p:nvPr>
        </p:nvSpPr>
        <p:spPr/>
        <p:txBody>
          <a:bodyPr/>
          <a:lstStyle/>
          <a:p>
            <a:fld id="{B7DCE74D-A1A5-49E7-A179-F477CA196DC2}" type="slidenum">
              <a:rPr lang="en-AU" smtClean="0"/>
              <a:t>17</a:t>
            </a:fld>
            <a:endParaRPr lang="en-AU"/>
          </a:p>
        </p:txBody>
      </p:sp>
    </p:spTree>
    <p:extLst>
      <p:ext uri="{BB962C8B-B14F-4D97-AF65-F5344CB8AC3E}">
        <p14:creationId xmlns:p14="http://schemas.microsoft.com/office/powerpoint/2010/main" val="629038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Purpose: to identify some of the common signs and symptoms women present with</a:t>
            </a:r>
          </a:p>
          <a:p>
            <a:endParaRPr lang="en-AU" dirty="0"/>
          </a:p>
          <a:p>
            <a:r>
              <a:rPr lang="en-AU" dirty="0"/>
              <a:t>Time: 20 minutes (10 minutes to read the quotes and take notes, 10 minutes for discussion)</a:t>
            </a:r>
          </a:p>
          <a:p>
            <a:endParaRPr lang="en-AU" dirty="0"/>
          </a:p>
          <a:p>
            <a:r>
              <a:rPr lang="en-AU" dirty="0"/>
              <a:t>Instructions: </a:t>
            </a:r>
          </a:p>
          <a:p>
            <a:pPr marL="228600" indent="-228600">
              <a:buFont typeface="+mj-lt"/>
              <a:buAutoNum type="arabicPeriod"/>
            </a:pPr>
            <a:r>
              <a:rPr lang="en-AU" dirty="0"/>
              <a:t>Read the two stories that the midwives told in the Midwives Against Violence study</a:t>
            </a:r>
          </a:p>
          <a:p>
            <a:pPr marL="228600" indent="-228600">
              <a:buFont typeface="+mj-lt"/>
              <a:buAutoNum type="arabicPeriod"/>
            </a:pPr>
            <a:r>
              <a:rPr lang="en-AU" dirty="0"/>
              <a:t>Think about and make notes on the signs the women had that might mean they were being subjected to violence or abuse?</a:t>
            </a:r>
          </a:p>
          <a:p>
            <a:pPr marL="228600" indent="-228600">
              <a:buFont typeface="+mj-lt"/>
              <a:buAutoNum type="arabicPeriod"/>
            </a:pPr>
            <a:r>
              <a:rPr lang="en-AU" dirty="0"/>
              <a:t>Share your list and reasons with the larger group</a:t>
            </a:r>
          </a:p>
          <a:p>
            <a:pPr marL="228600" indent="-228600">
              <a:buFont typeface="+mj-lt"/>
              <a:buAutoNum type="arabicPeriod"/>
            </a:pPr>
            <a:endParaRPr lang="en-AU" dirty="0"/>
          </a:p>
          <a:p>
            <a:pPr marL="0" indent="0">
              <a:buFont typeface="+mj-lt"/>
              <a:buNone/>
            </a:pPr>
            <a:r>
              <a:rPr lang="en-AU" dirty="0"/>
              <a:t>Sum up:</a:t>
            </a:r>
          </a:p>
          <a:p>
            <a:pPr marL="171450" indent="-171450">
              <a:buFont typeface="Arial" panose="020B0604020202020204" pitchFamily="34" charset="0"/>
              <a:buChar char="•"/>
            </a:pPr>
            <a:r>
              <a:rPr lang="en-AU" dirty="0"/>
              <a:t>Many women who go to the health centre with injuries may be experiencing violence at home</a:t>
            </a:r>
          </a:p>
          <a:p>
            <a:pPr marL="171450" indent="-171450">
              <a:buFont typeface="Arial" panose="020B0604020202020204" pitchFamily="34" charset="0"/>
              <a:buChar char="•"/>
            </a:pPr>
            <a:r>
              <a:rPr lang="en-AU" dirty="0"/>
              <a:t>But not all women who are being abused will have visible injuries</a:t>
            </a:r>
          </a:p>
          <a:p>
            <a:pPr marL="171450" indent="-171450">
              <a:buFont typeface="Arial" panose="020B0604020202020204" pitchFamily="34" charset="0"/>
              <a:buChar char="•"/>
            </a:pPr>
            <a:r>
              <a:rPr lang="en-AU" dirty="0"/>
              <a:t>There are also common psychological symptoms that we need to look out for </a:t>
            </a:r>
          </a:p>
        </p:txBody>
      </p:sp>
      <p:sp>
        <p:nvSpPr>
          <p:cNvPr id="4" name="Slide Number Placeholder 3"/>
          <p:cNvSpPr>
            <a:spLocks noGrp="1"/>
          </p:cNvSpPr>
          <p:nvPr>
            <p:ph type="sldNum" sz="quarter" idx="5"/>
          </p:nvPr>
        </p:nvSpPr>
        <p:spPr/>
        <p:txBody>
          <a:bodyPr/>
          <a:lstStyle/>
          <a:p>
            <a:fld id="{90AD0397-5191-EC48-A120-DB3027000ABE}" type="slidenum">
              <a:rPr lang="en-US" smtClean="0"/>
              <a:t>18</a:t>
            </a:fld>
            <a:endParaRPr lang="en-US"/>
          </a:p>
        </p:txBody>
      </p:sp>
    </p:spTree>
    <p:extLst>
      <p:ext uri="{BB962C8B-B14F-4D97-AF65-F5344CB8AC3E}">
        <p14:creationId xmlns:p14="http://schemas.microsoft.com/office/powerpoint/2010/main" val="1097316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aseline="0" dirty="0"/>
              <a:t>There are many short and long-term health impacts from violence, not just from injuries but from the ongoing stress and trauma women and children are exposed to.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Health providers can identify signs of violence by staying attentive to physical and behavioural cues, particularly for women, children and other vulnerable people. </a:t>
            </a:r>
          </a:p>
        </p:txBody>
      </p:sp>
      <p:sp>
        <p:nvSpPr>
          <p:cNvPr id="4" name="Slide Number Placeholder 3"/>
          <p:cNvSpPr>
            <a:spLocks noGrp="1"/>
          </p:cNvSpPr>
          <p:nvPr>
            <p:ph type="sldNum" sz="quarter" idx="10"/>
          </p:nvPr>
        </p:nvSpPr>
        <p:spPr/>
        <p:txBody>
          <a:bodyPr/>
          <a:lstStyle/>
          <a:p>
            <a:fld id="{90AD0397-5191-EC48-A120-DB3027000ABE}" type="slidenum">
              <a:rPr lang="en-US" smtClean="0"/>
              <a:t>19</a:t>
            </a:fld>
            <a:endParaRPr lang="en-US"/>
          </a:p>
        </p:txBody>
      </p:sp>
    </p:spTree>
    <p:extLst>
      <p:ext uri="{BB962C8B-B14F-4D97-AF65-F5344CB8AC3E}">
        <p14:creationId xmlns:p14="http://schemas.microsoft.com/office/powerpoint/2010/main" val="4150344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a:t>At the end of this session students should be able to demonstrate an understanding of the:</a:t>
            </a:r>
          </a:p>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Short and long-term physical and psychological consequences of domestic violence </a:t>
            </a:r>
            <a:endParaRPr lang="en-AU" sz="1200"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latin typeface="+mn-lt"/>
                <a:ea typeface="+mn-ea"/>
                <a:cs typeface="+mn-cs"/>
              </a:rPr>
              <a:t>Physical</a:t>
            </a:r>
            <a:r>
              <a:rPr lang="en-AU" sz="1200" kern="1200" dirty="0">
                <a:solidFill>
                  <a:schemeClr val="tx1"/>
                </a:solidFill>
                <a:effectLst/>
                <a:latin typeface="+mn-lt"/>
                <a:ea typeface="+mn-ea"/>
                <a:cs typeface="+mn-cs"/>
              </a:rPr>
              <a:t> and behaviour signs of violence in adults </a:t>
            </a:r>
            <a:endParaRPr lang="en-AU" sz="1200"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u="none" kern="1200" dirty="0">
                <a:solidFill>
                  <a:schemeClr val="tx1"/>
                </a:solidFill>
                <a:effectLst/>
                <a:latin typeface="+mn-lt"/>
                <a:ea typeface="+mn-ea"/>
                <a:cs typeface="+mn-cs"/>
              </a:rPr>
              <a:t>Physical and behaviour signs of violence in children</a:t>
            </a:r>
          </a:p>
          <a:p>
            <a:pPr marL="171450" lvl="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10"/>
          </p:nvPr>
        </p:nvSpPr>
        <p:spPr/>
        <p:txBody>
          <a:bodyPr/>
          <a:lstStyle/>
          <a:p>
            <a:fld id="{90AD0397-5191-EC48-A120-DB3027000ABE}" type="slidenum">
              <a:rPr lang="en-US" smtClean="0"/>
              <a:t>2</a:t>
            </a:fld>
            <a:endParaRPr lang="en-US"/>
          </a:p>
        </p:txBody>
      </p:sp>
    </p:spTree>
    <p:extLst>
      <p:ext uri="{BB962C8B-B14F-4D97-AF65-F5344CB8AC3E}">
        <p14:creationId xmlns:p14="http://schemas.microsoft.com/office/powerpoint/2010/main" val="411720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job aid to help you remember good responses to women experiencing violence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based on a similar job aid created</a:t>
            </a:r>
            <a:r>
              <a:rPr lang="en-US" baseline="0" dirty="0"/>
              <a:t> by the World Health </a:t>
            </a:r>
            <a:r>
              <a:rPr lang="en-US" baseline="0" dirty="0" err="1"/>
              <a:t>Organisation</a:t>
            </a:r>
            <a:r>
              <a:rPr lang="en-US" baseline="0" dirty="0"/>
              <a:t> – LIVES in English, but has been adapted to make sense in Tetum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Today we are going to learn about the Ha step – knowing the signs of violence by understanding more about the impact on women and children</a:t>
            </a:r>
            <a:endParaRPr lang="en-US" dirty="0"/>
          </a:p>
          <a:p>
            <a:endParaRPr lang="en-AU" dirty="0"/>
          </a:p>
        </p:txBody>
      </p:sp>
      <p:sp>
        <p:nvSpPr>
          <p:cNvPr id="4" name="Slide Number Placeholder 3"/>
          <p:cNvSpPr>
            <a:spLocks noGrp="1"/>
          </p:cNvSpPr>
          <p:nvPr>
            <p:ph type="sldNum" sz="quarter" idx="10"/>
          </p:nvPr>
        </p:nvSpPr>
        <p:spPr/>
        <p:txBody>
          <a:bodyPr/>
          <a:lstStyle/>
          <a:p>
            <a:fld id="{B7DCE74D-A1A5-49E7-A179-F477CA196DC2}" type="slidenum">
              <a:rPr lang="en-AU" smtClean="0"/>
              <a:t>3</a:t>
            </a:fld>
            <a:endParaRPr lang="en-AU"/>
          </a:p>
        </p:txBody>
      </p:sp>
    </p:spTree>
    <p:extLst>
      <p:ext uri="{BB962C8B-B14F-4D97-AF65-F5344CB8AC3E}">
        <p14:creationId xmlns:p14="http://schemas.microsoft.com/office/powerpoint/2010/main" val="94200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kern="1200" dirty="0">
                <a:solidFill>
                  <a:schemeClr val="tx1"/>
                </a:solidFill>
                <a:effectLst/>
                <a:latin typeface="+mn-lt"/>
                <a:ea typeface="+mn-ea"/>
                <a:cs typeface="+mn-cs"/>
              </a:rPr>
              <a:t>This picture includes some, but not all of the most common impacts of domestic violence. </a:t>
            </a:r>
            <a:r>
              <a:rPr lang="en-AU" baseline="0" dirty="0"/>
              <a:t>These outcomes have been reported from women in countries all around the world, not just in Timor. </a:t>
            </a:r>
          </a:p>
          <a:p>
            <a:pPr marL="171450" indent="-171450">
              <a:buFont typeface="Arial" panose="020B0604020202020204" pitchFamily="34" charset="0"/>
              <a:buChar char="•"/>
            </a:pPr>
            <a:r>
              <a:rPr lang="en-AU" baseline="0" dirty="0"/>
              <a:t>Women who are experiencing sexual assault or unwanted sexual experiences often cannot use contraception and therefore have more unwanted pregnancies. They also have more sexually transmitted infections, (including HIV), more miscarriages, low birthweight and premature babies and stillbirths. </a:t>
            </a:r>
          </a:p>
          <a:p>
            <a:pPr marL="171450" indent="-171450">
              <a:buFont typeface="Arial" panose="020B0604020202020204" pitchFamily="34" charset="0"/>
              <a:buChar char="•"/>
            </a:pPr>
            <a:r>
              <a:rPr lang="en-AU" baseline="0" dirty="0"/>
              <a:t>If they are experiencing this and other forms of violence, they experience a lot of stress, certainly depression, many forms of injury -  and they may be murdered by their husbands or partners.</a:t>
            </a:r>
          </a:p>
          <a:p>
            <a:pPr marL="171450" indent="-171450">
              <a:buFont typeface="Arial" panose="020B0604020202020204" pitchFamily="34" charset="0"/>
              <a:buChar char="•"/>
            </a:pPr>
            <a:r>
              <a:rPr lang="en-AU" baseline="0" dirty="0"/>
              <a:t>All of this can be compounded by what we experienced and witnessed during the war, and the ongoing trauma many people have from that. </a:t>
            </a:r>
          </a:p>
          <a:p>
            <a:pPr marL="171450" indent="-171450">
              <a:buFont typeface="Arial" panose="020B0604020202020204" pitchFamily="34" charset="0"/>
              <a:buChar char="•"/>
            </a:pPr>
            <a:r>
              <a:rPr lang="en-AU" baseline="0" dirty="0"/>
              <a:t>Women can also take to self-medicating with alcohol and other forms of drugs, including tobacco. This can also affect the health of their babies.  All the stress and depression can make it hard for women to care for their children effectively.</a:t>
            </a:r>
            <a:endParaRPr lang="en-AU" dirty="0"/>
          </a:p>
        </p:txBody>
      </p:sp>
      <p:sp>
        <p:nvSpPr>
          <p:cNvPr id="4" name="Slide Number Placeholder 3"/>
          <p:cNvSpPr>
            <a:spLocks noGrp="1"/>
          </p:cNvSpPr>
          <p:nvPr>
            <p:ph type="sldNum" sz="quarter" idx="10"/>
          </p:nvPr>
        </p:nvSpPr>
        <p:spPr/>
        <p:txBody>
          <a:bodyPr/>
          <a:lstStyle/>
          <a:p>
            <a:fld id="{A6394C00-FF3F-46EE-9F27-0DF36B0AE49B}" type="slidenum">
              <a:rPr lang="en-AU" smtClean="0"/>
              <a:pPr/>
              <a:t>4</a:t>
            </a:fld>
            <a:endParaRPr lang="en-AU"/>
          </a:p>
        </p:txBody>
      </p:sp>
    </p:spTree>
    <p:extLst>
      <p:ext uri="{BB962C8B-B14F-4D97-AF65-F5344CB8AC3E}">
        <p14:creationId xmlns:p14="http://schemas.microsoft.com/office/powerpoint/2010/main" val="2930607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Finding from the 2010 Demographic Health Survey and the 2016 </a:t>
            </a:r>
            <a:r>
              <a:rPr lang="en-US" baseline="0" dirty="0" err="1"/>
              <a:t>Nabilan</a:t>
            </a:r>
            <a:r>
              <a:rPr lang="en-US" baseline="0" dirty="0"/>
              <a:t> study found many health impacts of violence for women and children in Timor-Leste:</a:t>
            </a:r>
          </a:p>
          <a:p>
            <a:pPr marL="171450" indent="-171450">
              <a:buFontTx/>
              <a:buChar char="-"/>
            </a:pPr>
            <a:r>
              <a:rPr lang="en-US" baseline="0" dirty="0"/>
              <a:t>Mental health – women who had experienced violence in their lifetime were 2 x more likely to have experienced depression, 5 x times more likely to have had thought about committing suicide and 8 x more likely to have attempted suicide, compared with women who had never experienced violence.  </a:t>
            </a:r>
          </a:p>
          <a:p>
            <a:pPr marL="171450" indent="-171450">
              <a:buFontTx/>
              <a:buChar char="-"/>
            </a:pPr>
            <a:r>
              <a:rPr lang="en-US" baseline="0" dirty="0"/>
              <a:t>Disability – women who had experienced violence in their lifetime were 2 x more likely to have a disability </a:t>
            </a:r>
          </a:p>
          <a:p>
            <a:pPr marL="171450" indent="-171450">
              <a:buFontTx/>
              <a:buChar char="-"/>
            </a:pPr>
            <a:r>
              <a:rPr lang="en-US" baseline="0" dirty="0"/>
              <a:t>Reproductive health – women who had experienced violence in their lifetime were 3.5 x more likely to have an STI, 2 x more likely to have an unintended pregnancy and had fewer antenatal visits. They are also more likely to have had a partner stop them using contraception, and less likely to share decision-making about birth-spacing.  </a:t>
            </a:r>
          </a:p>
          <a:p>
            <a:pPr marL="171450" indent="-171450">
              <a:buFontTx/>
              <a:buChar char="-"/>
            </a:pPr>
            <a:r>
              <a:rPr lang="en-US" baseline="0" dirty="0"/>
              <a:t>Child health – children of women who had experienced violence had fewer vaccinations, and were 2 x more likely to have emotional and behavioral problems such as nightmares, wetting the bed, being timid, being aggressive or dropping out of school. They were 1.5 x more likely to have had a child who has died. </a:t>
            </a:r>
          </a:p>
          <a:p>
            <a:pPr marL="0" indent="0">
              <a:buFontTx/>
              <a:buNone/>
            </a:pPr>
            <a:endParaRPr lang="en-US" baseline="0" dirty="0"/>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128297C7-F619-C240-9AE9-06FE0B74F1A7}" type="slidenum">
              <a:rPr lang="en-US" smtClean="0"/>
              <a:t>5</a:t>
            </a:fld>
            <a:endParaRPr lang="en-US"/>
          </a:p>
        </p:txBody>
      </p:sp>
    </p:spTree>
    <p:extLst>
      <p:ext uri="{BB962C8B-B14F-4D97-AF65-F5344CB8AC3E}">
        <p14:creationId xmlns:p14="http://schemas.microsoft.com/office/powerpoint/2010/main" val="1565163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Explain that these videos are based on the real stories from interviews with 28 women who have experienced domestic and sexual violence in Timor-Leste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When they are watching the video ask students to think about the impacts of domestic violence, to pay attention to: </a:t>
            </a:r>
          </a:p>
          <a:p>
            <a:pPr marL="685800" lvl="1" indent="-228600">
              <a:buFont typeface="+mj-lt"/>
              <a:buAutoNum type="alphaLcPeriod"/>
            </a:pPr>
            <a:r>
              <a:rPr lang="en-AU" sz="1200" kern="1200" dirty="0">
                <a:solidFill>
                  <a:schemeClr val="tx1"/>
                </a:solidFill>
                <a:effectLst/>
                <a:latin typeface="+mn-lt"/>
                <a:ea typeface="+mn-ea"/>
                <a:cs typeface="+mn-cs"/>
              </a:rPr>
              <a:t>the physical, emotional and socio-economic impacts on women and children</a:t>
            </a:r>
          </a:p>
          <a:p>
            <a:pPr marL="685800" lvl="1" indent="-228600">
              <a:buFont typeface="+mj-lt"/>
              <a:buAutoNum type="alphaLcPeriod"/>
            </a:pPr>
            <a:r>
              <a:rPr lang="en-AU" sz="1200" kern="1200" dirty="0">
                <a:solidFill>
                  <a:schemeClr val="tx1"/>
                </a:solidFill>
                <a:effectLst/>
                <a:latin typeface="+mn-lt"/>
                <a:ea typeface="+mn-ea"/>
                <a:cs typeface="+mn-cs"/>
              </a:rPr>
              <a:t>the short-term and long-term impacts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Warn students that the stories can be quite emotional for some people and that it’s ok to leave the room if they don’t want to watch it or it becomes too overwhelming</a:t>
            </a:r>
          </a:p>
        </p:txBody>
      </p:sp>
      <p:sp>
        <p:nvSpPr>
          <p:cNvPr id="4" name="Slide Number Placeholder 3"/>
          <p:cNvSpPr>
            <a:spLocks noGrp="1"/>
          </p:cNvSpPr>
          <p:nvPr>
            <p:ph type="sldNum" sz="quarter" idx="10"/>
          </p:nvPr>
        </p:nvSpPr>
        <p:spPr/>
        <p:txBody>
          <a:bodyPr/>
          <a:lstStyle/>
          <a:p>
            <a:fld id="{90AD0397-5191-EC48-A120-DB3027000ABE}" type="slidenum">
              <a:rPr lang="en-US" smtClean="0"/>
              <a:t>6</a:t>
            </a:fld>
            <a:endParaRPr lang="en-US"/>
          </a:p>
        </p:txBody>
      </p:sp>
    </p:spTree>
    <p:extLst>
      <p:ext uri="{BB962C8B-B14F-4D97-AF65-F5344CB8AC3E}">
        <p14:creationId xmlns:p14="http://schemas.microsoft.com/office/powerpoint/2010/main" val="286059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aseline="0" dirty="0"/>
              <a:t>Purpose: To understand the broader impact of violence and trauma on women’s health and wellbeing</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Time: 15 minutes total - watch video (5 minutes), discussion in pairs (5 minutes), feedback to group (5 minutes) </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Instructions:</a:t>
            </a:r>
          </a:p>
          <a:p>
            <a:pPr marL="228600" indent="-228600">
              <a:buFont typeface="+mj-lt"/>
              <a:buAutoNum type="arabicPeriod"/>
            </a:pPr>
            <a:r>
              <a:rPr lang="en-AU" dirty="0"/>
              <a:t>Watch</a:t>
            </a:r>
            <a:r>
              <a:rPr lang="en-AU" baseline="0" dirty="0"/>
              <a:t> the video, which is based on interviews with women who have been subjected to violence. </a:t>
            </a:r>
          </a:p>
          <a:p>
            <a:pPr marL="228600" indent="-228600">
              <a:buFont typeface="+mj-lt"/>
              <a:buAutoNum type="arabicPeriod"/>
            </a:pPr>
            <a:r>
              <a:rPr lang="en-AU" baseline="0" dirty="0"/>
              <a:t>Get into groups of two </a:t>
            </a:r>
          </a:p>
          <a:p>
            <a:pPr marL="228600" indent="-228600">
              <a:buAutoNum type="arabicPeriod"/>
            </a:pPr>
            <a:r>
              <a:rPr lang="en-AU" baseline="0" dirty="0"/>
              <a:t>Discuss and write down the impacts of domestic violence, pay attention to: </a:t>
            </a:r>
          </a:p>
          <a:p>
            <a:pPr marL="685800" lvl="1" indent="-228600">
              <a:buFont typeface="+mj-lt"/>
              <a:buAutoNum type="alphaLcPeriod"/>
            </a:pPr>
            <a:r>
              <a:rPr lang="en-AU" baseline="0" dirty="0"/>
              <a:t>the physical, emotional and socio-economic impacts on women and children</a:t>
            </a:r>
          </a:p>
          <a:p>
            <a:pPr marL="685800" lvl="1" indent="-228600">
              <a:buFont typeface="+mj-lt"/>
              <a:buAutoNum type="alphaLcPeriod"/>
            </a:pPr>
            <a:r>
              <a:rPr lang="en-AU" baseline="0" dirty="0"/>
              <a:t>the short-term and long-term impacts</a:t>
            </a:r>
          </a:p>
          <a:p>
            <a:pPr marL="228600" indent="-228600">
              <a:buAutoNum type="arabicPeriod"/>
            </a:pPr>
            <a:r>
              <a:rPr lang="en-AU" baseline="0" dirty="0"/>
              <a:t>Ask each group to share their list and reasons with the class</a:t>
            </a:r>
          </a:p>
          <a:p>
            <a:pPr marL="228600" indent="-228600">
              <a:buAutoNum type="arabicPeriod"/>
            </a:pPr>
            <a:r>
              <a:rPr lang="en-AU" baseline="0" dirty="0"/>
              <a:t>Effects to discuss with the class </a:t>
            </a:r>
          </a:p>
          <a:p>
            <a:pPr marL="685800" lvl="1" indent="-228600">
              <a:buFont typeface="Courier New" panose="02070309020205020404" pitchFamily="49" charset="0"/>
              <a:buChar char="o"/>
            </a:pPr>
            <a:r>
              <a:rPr lang="en-AU" baseline="0" dirty="0" err="1"/>
              <a:t>Atina</a:t>
            </a:r>
            <a:r>
              <a:rPr lang="en-AU" baseline="0" dirty="0"/>
              <a:t>: Injury/unconscious, not able to eat, resentment/sadness, death. </a:t>
            </a:r>
          </a:p>
          <a:p>
            <a:pPr marL="685800" lvl="1" indent="-228600">
              <a:buFont typeface="Courier New" panose="02070309020205020404" pitchFamily="49" charset="0"/>
              <a:buChar char="o"/>
            </a:pPr>
            <a:r>
              <a:rPr lang="en-AU" baseline="0" dirty="0"/>
              <a:t>Maia: STI, abandonment, no food, mental health, children sick. </a:t>
            </a:r>
          </a:p>
          <a:p>
            <a:pPr marL="685800" lvl="1" indent="-228600">
              <a:buFont typeface="Courier New" panose="02070309020205020404" pitchFamily="49" charset="0"/>
              <a:buChar char="o"/>
            </a:pPr>
            <a:r>
              <a:rPr lang="en-AU" baseline="0" dirty="0"/>
              <a:t>Joana: unintended pregnancy, fear, isolation, baby died.</a:t>
            </a:r>
          </a:p>
          <a:p>
            <a:endParaRPr lang="en-AU" dirty="0"/>
          </a:p>
        </p:txBody>
      </p:sp>
      <p:sp>
        <p:nvSpPr>
          <p:cNvPr id="4" name="Slide Number Placeholder 3"/>
          <p:cNvSpPr>
            <a:spLocks noGrp="1"/>
          </p:cNvSpPr>
          <p:nvPr>
            <p:ph type="sldNum" sz="quarter" idx="10"/>
          </p:nvPr>
        </p:nvSpPr>
        <p:spPr/>
        <p:txBody>
          <a:bodyPr/>
          <a:lstStyle/>
          <a:p>
            <a:fld id="{90AD0397-5191-EC48-A120-DB3027000ABE}" type="slidenum">
              <a:rPr lang="en-US" smtClean="0"/>
              <a:t>7</a:t>
            </a:fld>
            <a:endParaRPr lang="en-US"/>
          </a:p>
        </p:txBody>
      </p:sp>
    </p:spTree>
    <p:extLst>
      <p:ext uri="{BB962C8B-B14F-4D97-AF65-F5344CB8AC3E}">
        <p14:creationId xmlns:p14="http://schemas.microsoft.com/office/powerpoint/2010/main" val="403659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Physical signs and symptoms of violence in women</a:t>
            </a:r>
          </a:p>
          <a:p>
            <a:pPr marL="171450" indent="-171450">
              <a:buFont typeface="Arial" panose="020B0604020202020204" pitchFamily="34" charset="0"/>
              <a:buChar char="•"/>
            </a:pPr>
            <a:r>
              <a:rPr lang="en-US" dirty="0"/>
              <a:t>Behavioral signs and symptoms of violence in women</a:t>
            </a:r>
          </a:p>
          <a:p>
            <a:pPr marL="171450" indent="-171450">
              <a:buFont typeface="Arial" panose="020B0604020202020204" pitchFamily="34" charset="0"/>
              <a:buChar char="•"/>
            </a:pPr>
            <a:r>
              <a:rPr lang="en-US" dirty="0"/>
              <a:t>Signs and symptoms of violence in children</a:t>
            </a:r>
          </a:p>
          <a:p>
            <a:pPr marL="171450" indent="-171450">
              <a:buFont typeface="Arial" panose="020B0604020202020204" pitchFamily="34" charset="0"/>
              <a:buChar char="•"/>
            </a:pPr>
            <a:r>
              <a:rPr lang="en-US" dirty="0"/>
              <a:t>Signs and symptoms of sexual abuse in children</a:t>
            </a:r>
          </a:p>
          <a:p>
            <a:pPr marL="171450" indent="-171450">
              <a:buFont typeface="Arial" panose="020B0604020202020204" pitchFamily="34" charset="0"/>
              <a:buChar char="•"/>
            </a:pPr>
            <a:r>
              <a:rPr lang="en-US" dirty="0"/>
              <a:t>Note</a:t>
            </a:r>
            <a:r>
              <a:rPr lang="en-US" baseline="0" dirty="0"/>
              <a:t> also that m</a:t>
            </a:r>
            <a:r>
              <a:rPr lang="en-US" dirty="0"/>
              <a:t>any women and children who are experiencing violence at home will not have obvious signs or symptoms</a:t>
            </a:r>
          </a:p>
          <a:p>
            <a:endParaRPr lang="en-AU" dirty="0"/>
          </a:p>
        </p:txBody>
      </p:sp>
      <p:sp>
        <p:nvSpPr>
          <p:cNvPr id="4" name="Slide Number Placeholder 3"/>
          <p:cNvSpPr>
            <a:spLocks noGrp="1"/>
          </p:cNvSpPr>
          <p:nvPr>
            <p:ph type="sldNum" sz="quarter" idx="10"/>
          </p:nvPr>
        </p:nvSpPr>
        <p:spPr/>
        <p:txBody>
          <a:bodyPr/>
          <a:lstStyle/>
          <a:p>
            <a:fld id="{B7DCE74D-A1A5-49E7-A179-F477CA196DC2}" type="slidenum">
              <a:rPr lang="en-AU" smtClean="0"/>
              <a:t>8</a:t>
            </a:fld>
            <a:endParaRPr lang="en-AU"/>
          </a:p>
        </p:txBody>
      </p:sp>
    </p:spTree>
    <p:extLst>
      <p:ext uri="{BB962C8B-B14F-4D97-AF65-F5344CB8AC3E}">
        <p14:creationId xmlns:p14="http://schemas.microsoft.com/office/powerpoint/2010/main" val="1104148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Chronic headaches or aches and pains </a:t>
            </a:r>
          </a:p>
          <a:p>
            <a:pPr marL="171450" indent="-171450">
              <a:buFont typeface="Arial" panose="020B0604020202020204" pitchFamily="34" charset="0"/>
              <a:buChar char="•"/>
            </a:pPr>
            <a:r>
              <a:rPr lang="en-AU" dirty="0"/>
              <a:t>Abdominal pain </a:t>
            </a:r>
          </a:p>
          <a:p>
            <a:pPr marL="171450" indent="-171450">
              <a:buFont typeface="Arial" panose="020B0604020202020204" pitchFamily="34" charset="0"/>
              <a:buChar char="•"/>
            </a:pPr>
            <a:r>
              <a:rPr lang="en-AU" dirty="0"/>
              <a:t>Sexually transmitted infection or sexual dysfunction </a:t>
            </a:r>
          </a:p>
          <a:p>
            <a:pPr marL="171450" indent="-171450">
              <a:buFont typeface="Arial" panose="020B0604020202020204" pitchFamily="34" charset="0"/>
              <a:buChar char="•"/>
            </a:pPr>
            <a:r>
              <a:rPr lang="en-AU" dirty="0"/>
              <a:t>Unwanted pregnancy, repeat miscarriages or abortion </a:t>
            </a:r>
          </a:p>
          <a:p>
            <a:pPr marL="171450" indent="-171450">
              <a:buFont typeface="Arial" panose="020B0604020202020204" pitchFamily="34" charset="0"/>
              <a:buChar char="•"/>
            </a:pPr>
            <a:r>
              <a:rPr lang="en-AU" dirty="0"/>
              <a:t>Injuries during pregnancy</a:t>
            </a:r>
          </a:p>
          <a:p>
            <a:pPr marL="171450" indent="-171450">
              <a:buFont typeface="Arial" panose="020B0604020202020204" pitchFamily="34" charset="0"/>
              <a:buChar char="•"/>
            </a:pPr>
            <a:r>
              <a:rPr lang="en-AU" dirty="0"/>
              <a:t>Injuries – like bruising, head injury, front teeth missing, hair pulled out, ears or fingers removed, fractures, cuts, stab wounds, burns, bites, ruptured eardrums, injuries to the face, neck, chest, breast, genitals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Multiple injuries or pattern of repeated injury</a:t>
            </a:r>
          </a:p>
          <a:p>
            <a:endParaRPr lang="en-AU" dirty="0"/>
          </a:p>
          <a:p>
            <a:endParaRPr lang="en-AU" dirty="0"/>
          </a:p>
        </p:txBody>
      </p:sp>
      <p:sp>
        <p:nvSpPr>
          <p:cNvPr id="4" name="Slide Number Placeholder 3"/>
          <p:cNvSpPr>
            <a:spLocks noGrp="1"/>
          </p:cNvSpPr>
          <p:nvPr>
            <p:ph type="sldNum" sz="quarter" idx="10"/>
          </p:nvPr>
        </p:nvSpPr>
        <p:spPr/>
        <p:txBody>
          <a:bodyPr/>
          <a:lstStyle/>
          <a:p>
            <a:fld id="{B7DCE74D-A1A5-49E7-A179-F477CA196DC2}" type="slidenum">
              <a:rPr lang="en-AU" smtClean="0"/>
              <a:t>9</a:t>
            </a:fld>
            <a:endParaRPr lang="en-AU"/>
          </a:p>
        </p:txBody>
      </p:sp>
    </p:spTree>
    <p:extLst>
      <p:ext uri="{BB962C8B-B14F-4D97-AF65-F5344CB8AC3E}">
        <p14:creationId xmlns:p14="http://schemas.microsoft.com/office/powerpoint/2010/main" val="1948553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605E4B74-08CE-4A8B-A5A5-58F46DA2AD06}" type="datetime1">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C7560-13D4-9045-9245-A7BFEFA03305}" type="slidenum">
              <a:rPr lang="en-US" smtClean="0"/>
              <a:t>‹#›</a:t>
            </a:fld>
            <a:endParaRPr lang="en-US"/>
          </a:p>
        </p:txBody>
      </p:sp>
    </p:spTree>
    <p:extLst>
      <p:ext uri="{BB962C8B-B14F-4D97-AF65-F5344CB8AC3E}">
        <p14:creationId xmlns:p14="http://schemas.microsoft.com/office/powerpoint/2010/main" val="345949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EA8FD3E4-2B2E-4273-952C-18645004A4CC}" type="datetime1">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C7560-13D4-9045-9245-A7BFEFA03305}" type="slidenum">
              <a:rPr lang="en-US" smtClean="0"/>
              <a:t>‹#›</a:t>
            </a:fld>
            <a:endParaRPr lang="en-US"/>
          </a:p>
        </p:txBody>
      </p:sp>
    </p:spTree>
    <p:extLst>
      <p:ext uri="{BB962C8B-B14F-4D97-AF65-F5344CB8AC3E}">
        <p14:creationId xmlns:p14="http://schemas.microsoft.com/office/powerpoint/2010/main" val="1756044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D0A003E-E38A-4ECF-9EE8-A9FD188180B1}" type="datetime1">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C7560-13D4-9045-9245-A7BFEFA03305}" type="slidenum">
              <a:rPr lang="en-US" smtClean="0"/>
              <a:t>‹#›</a:t>
            </a:fld>
            <a:endParaRPr lang="en-US"/>
          </a:p>
        </p:txBody>
      </p:sp>
    </p:spTree>
    <p:extLst>
      <p:ext uri="{BB962C8B-B14F-4D97-AF65-F5344CB8AC3E}">
        <p14:creationId xmlns:p14="http://schemas.microsoft.com/office/powerpoint/2010/main" val="2772737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68313" y="431800"/>
            <a:ext cx="8208143" cy="83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t>Click to edit Master title style</a:t>
            </a:r>
            <a:endParaRPr lang="en-AU" dirty="0"/>
          </a:p>
        </p:txBody>
      </p:sp>
      <p:sp>
        <p:nvSpPr>
          <p:cNvPr id="5" name="Text Placeholder 2"/>
          <p:cNvSpPr>
            <a:spLocks noGrp="1"/>
          </p:cNvSpPr>
          <p:nvPr>
            <p:ph type="body" idx="1"/>
          </p:nvPr>
        </p:nvSpPr>
        <p:spPr bwMode="auto">
          <a:xfrm>
            <a:off x="468313" y="1624995"/>
            <a:ext cx="82081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431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7AE85F9-B7F3-4C27-83FD-EEEAF63E4424}" type="datetime1">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C7560-13D4-9045-9245-A7BFEFA03305}" type="slidenum">
              <a:rPr lang="en-US" smtClean="0"/>
              <a:t>‹#›</a:t>
            </a:fld>
            <a:endParaRPr lang="en-US"/>
          </a:p>
        </p:txBody>
      </p:sp>
    </p:spTree>
    <p:extLst>
      <p:ext uri="{BB962C8B-B14F-4D97-AF65-F5344CB8AC3E}">
        <p14:creationId xmlns:p14="http://schemas.microsoft.com/office/powerpoint/2010/main" val="2872438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87F85245-77D4-47D1-83C4-31A09B3C14B2}" type="datetime1">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C7560-13D4-9045-9245-A7BFEFA03305}" type="slidenum">
              <a:rPr lang="en-US" smtClean="0"/>
              <a:t>‹#›</a:t>
            </a:fld>
            <a:endParaRPr lang="en-US"/>
          </a:p>
        </p:txBody>
      </p:sp>
    </p:spTree>
    <p:extLst>
      <p:ext uri="{BB962C8B-B14F-4D97-AF65-F5344CB8AC3E}">
        <p14:creationId xmlns:p14="http://schemas.microsoft.com/office/powerpoint/2010/main" val="2293701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6C76E591-4B3A-4183-AACF-0263E96284F7}" type="datetime1">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C7560-13D4-9045-9245-A7BFEFA03305}" type="slidenum">
              <a:rPr lang="en-US" smtClean="0"/>
              <a:t>‹#›</a:t>
            </a:fld>
            <a:endParaRPr lang="en-US"/>
          </a:p>
        </p:txBody>
      </p:sp>
    </p:spTree>
    <p:extLst>
      <p:ext uri="{BB962C8B-B14F-4D97-AF65-F5344CB8AC3E}">
        <p14:creationId xmlns:p14="http://schemas.microsoft.com/office/powerpoint/2010/main" val="1533871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00BEB3D1-7EEB-4245-BC52-01EBD8A8C021}" type="datetime1">
              <a:rPr lang="en-US" smtClean="0"/>
              <a:t>3/25/2021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C7560-13D4-9045-9245-A7BFEFA03305}" type="slidenum">
              <a:rPr lang="en-US" smtClean="0"/>
              <a:t>‹#›</a:t>
            </a:fld>
            <a:endParaRPr lang="en-US"/>
          </a:p>
        </p:txBody>
      </p:sp>
    </p:spTree>
    <p:extLst>
      <p:ext uri="{BB962C8B-B14F-4D97-AF65-F5344CB8AC3E}">
        <p14:creationId xmlns:p14="http://schemas.microsoft.com/office/powerpoint/2010/main" val="229549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5B8FFCE3-5938-4396-8540-AC48FFA488E5}" type="datetime1">
              <a:rPr lang="en-US" smtClean="0"/>
              <a:t>3/25/2021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C7560-13D4-9045-9245-A7BFEFA03305}" type="slidenum">
              <a:rPr lang="en-US" smtClean="0"/>
              <a:t>‹#›</a:t>
            </a:fld>
            <a:endParaRPr lang="en-US"/>
          </a:p>
        </p:txBody>
      </p:sp>
    </p:spTree>
    <p:extLst>
      <p:ext uri="{BB962C8B-B14F-4D97-AF65-F5344CB8AC3E}">
        <p14:creationId xmlns:p14="http://schemas.microsoft.com/office/powerpoint/2010/main" val="428119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5AA0E-040B-497D-B37E-9552E0703CA9}" type="datetime1">
              <a:rPr lang="en-US" smtClean="0"/>
              <a:t>3/25/2021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1C7560-13D4-9045-9245-A7BFEFA03305}" type="slidenum">
              <a:rPr lang="en-US" smtClean="0"/>
              <a:t>‹#›</a:t>
            </a:fld>
            <a:endParaRPr lang="en-US"/>
          </a:p>
        </p:txBody>
      </p:sp>
    </p:spTree>
    <p:extLst>
      <p:ext uri="{BB962C8B-B14F-4D97-AF65-F5344CB8AC3E}">
        <p14:creationId xmlns:p14="http://schemas.microsoft.com/office/powerpoint/2010/main" val="8756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D8D150D7-5453-4694-8C61-A65E740499F1}" type="datetime1">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C7560-13D4-9045-9245-A7BFEFA03305}" type="slidenum">
              <a:rPr lang="en-US" smtClean="0"/>
              <a:t>‹#›</a:t>
            </a:fld>
            <a:endParaRPr lang="en-US"/>
          </a:p>
        </p:txBody>
      </p:sp>
    </p:spTree>
    <p:extLst>
      <p:ext uri="{BB962C8B-B14F-4D97-AF65-F5344CB8AC3E}">
        <p14:creationId xmlns:p14="http://schemas.microsoft.com/office/powerpoint/2010/main" val="390025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6D6D920-9A14-464F-9710-4A817F56D455}" type="datetime1">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C7560-13D4-9045-9245-A7BFEFA03305}" type="slidenum">
              <a:rPr lang="en-US" smtClean="0"/>
              <a:t>‹#›</a:t>
            </a:fld>
            <a:endParaRPr lang="en-US"/>
          </a:p>
        </p:txBody>
      </p:sp>
    </p:spTree>
    <p:extLst>
      <p:ext uri="{BB962C8B-B14F-4D97-AF65-F5344CB8AC3E}">
        <p14:creationId xmlns:p14="http://schemas.microsoft.com/office/powerpoint/2010/main" val="282578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C67B9-BAC2-49EC-B117-3F99CFBA5027}" type="datetime1">
              <a:rPr lang="en-US" smtClean="0"/>
              <a:t>3/25/2021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C7560-13D4-9045-9245-A7BFEFA03305}" type="slidenum">
              <a:rPr lang="en-US" smtClean="0"/>
              <a:t>‹#›</a:t>
            </a:fld>
            <a:endParaRPr lang="en-US"/>
          </a:p>
        </p:txBody>
      </p:sp>
    </p:spTree>
    <p:extLst>
      <p:ext uri="{BB962C8B-B14F-4D97-AF65-F5344CB8AC3E}">
        <p14:creationId xmlns:p14="http://schemas.microsoft.com/office/powerpoint/2010/main" val="2944335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99779"/>
            <a:ext cx="7772400" cy="1470025"/>
          </a:xfrm>
        </p:spPr>
        <p:txBody>
          <a:bodyPr>
            <a:normAutofit fontScale="90000"/>
          </a:bodyPr>
          <a:lstStyle/>
          <a:p>
            <a:br>
              <a:rPr lang="en-US" dirty="0"/>
            </a:br>
            <a:r>
              <a:rPr lang="en-US" sz="4900" dirty="0"/>
              <a:t>Effects on health</a:t>
            </a:r>
            <a:br>
              <a:rPr lang="en-US" sz="4900" dirty="0"/>
            </a:br>
            <a:r>
              <a:rPr lang="en-US" sz="4900" dirty="0"/>
              <a:t>and</a:t>
            </a:r>
            <a:br>
              <a:rPr lang="en-US" sz="4900" dirty="0"/>
            </a:br>
            <a:r>
              <a:rPr lang="en-US" sz="4900" dirty="0"/>
              <a:t>Identifying signs of violence (Ha)</a:t>
            </a:r>
            <a:br>
              <a:rPr lang="en-US" dirty="0"/>
            </a:br>
            <a:endParaRPr lang="en-US" dirty="0"/>
          </a:p>
        </p:txBody>
      </p:sp>
      <p:sp>
        <p:nvSpPr>
          <p:cNvPr id="3" name="Subtitle 2"/>
          <p:cNvSpPr>
            <a:spLocks noGrp="1"/>
          </p:cNvSpPr>
          <p:nvPr>
            <p:ph type="subTitle" idx="1"/>
          </p:nvPr>
        </p:nvSpPr>
        <p:spPr>
          <a:xfrm>
            <a:off x="1371600" y="4206834"/>
            <a:ext cx="6400800" cy="1752600"/>
          </a:xfrm>
        </p:spPr>
        <p:txBody>
          <a:bodyPr/>
          <a:lstStyle/>
          <a:p>
            <a:r>
              <a:rPr lang="en-US" dirty="0"/>
              <a:t>Module 4</a:t>
            </a:r>
          </a:p>
        </p:txBody>
      </p:sp>
    </p:spTree>
    <p:extLst>
      <p:ext uri="{BB962C8B-B14F-4D97-AF65-F5344CB8AC3E}">
        <p14:creationId xmlns:p14="http://schemas.microsoft.com/office/powerpoint/2010/main" val="1594937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517E81-EBD3-4635-9F85-0B24D7277A4B}"/>
              </a:ext>
            </a:extLst>
          </p:cNvPr>
          <p:cNvPicPr>
            <a:picLocks noChangeAspect="1"/>
          </p:cNvPicPr>
          <p:nvPr/>
        </p:nvPicPr>
        <p:blipFill>
          <a:blip r:embed="rId3"/>
          <a:stretch>
            <a:fillRect/>
          </a:stretch>
        </p:blipFill>
        <p:spPr>
          <a:xfrm>
            <a:off x="457200" y="1620150"/>
            <a:ext cx="3922295" cy="3842609"/>
          </a:xfrm>
          <a:prstGeom prst="rect">
            <a:avLst/>
          </a:prstGeom>
        </p:spPr>
      </p:pic>
      <p:sp>
        <p:nvSpPr>
          <p:cNvPr id="2" name="Title 1"/>
          <p:cNvSpPr>
            <a:spLocks noGrp="1"/>
          </p:cNvSpPr>
          <p:nvPr>
            <p:ph type="title"/>
          </p:nvPr>
        </p:nvSpPr>
        <p:spPr/>
        <p:txBody>
          <a:bodyPr/>
          <a:lstStyle/>
          <a:p>
            <a:r>
              <a:rPr lang="en-AU" dirty="0"/>
              <a:t>Typical injuries</a:t>
            </a:r>
          </a:p>
        </p:txBody>
      </p:sp>
      <p:pic>
        <p:nvPicPr>
          <p:cNvPr id="5" name="Content Placeholder 4"/>
          <p:cNvPicPr>
            <a:picLocks noGrp="1" noChangeAspect="1"/>
          </p:cNvPicPr>
          <p:nvPr>
            <p:ph idx="1"/>
          </p:nvPr>
        </p:nvPicPr>
        <p:blipFill>
          <a:blip r:embed="rId4"/>
          <a:stretch>
            <a:fillRect/>
          </a:stretch>
        </p:blipFill>
        <p:spPr>
          <a:xfrm>
            <a:off x="4548862" y="1620150"/>
            <a:ext cx="4161075" cy="3355734"/>
          </a:xfrm>
          <a:prstGeom prst="rect">
            <a:avLst/>
          </a:prstGeom>
        </p:spPr>
      </p:pic>
      <p:sp>
        <p:nvSpPr>
          <p:cNvPr id="8" name="TextBox 7"/>
          <p:cNvSpPr txBox="1"/>
          <p:nvPr/>
        </p:nvSpPr>
        <p:spPr>
          <a:xfrm>
            <a:off x="4572000" y="5055285"/>
            <a:ext cx="4114800" cy="246221"/>
          </a:xfrm>
          <a:prstGeom prst="rect">
            <a:avLst/>
          </a:prstGeom>
          <a:noFill/>
        </p:spPr>
        <p:txBody>
          <a:bodyPr wrap="square" rtlCol="0">
            <a:spAutoFit/>
          </a:bodyPr>
          <a:lstStyle/>
          <a:p>
            <a:pPr algn="ctr"/>
            <a:r>
              <a:rPr lang="en-AU" sz="1000" dirty="0"/>
              <a:t>Source: PRADET MFE training manual</a:t>
            </a:r>
          </a:p>
        </p:txBody>
      </p:sp>
      <p:sp>
        <p:nvSpPr>
          <p:cNvPr id="12" name="TextBox 11">
            <a:extLst>
              <a:ext uri="{FF2B5EF4-FFF2-40B4-BE49-F238E27FC236}">
                <a16:creationId xmlns:a16="http://schemas.microsoft.com/office/drawing/2014/main" id="{38CC8277-CDCE-41B6-8464-5990D4C700F5}"/>
              </a:ext>
            </a:extLst>
          </p:cNvPr>
          <p:cNvSpPr txBox="1"/>
          <p:nvPr/>
        </p:nvSpPr>
        <p:spPr>
          <a:xfrm>
            <a:off x="457201" y="5465167"/>
            <a:ext cx="3922294" cy="830997"/>
          </a:xfrm>
          <a:prstGeom prst="rect">
            <a:avLst/>
          </a:prstGeom>
          <a:noFill/>
        </p:spPr>
        <p:txBody>
          <a:bodyPr wrap="square" rtlCol="0">
            <a:spAutoFit/>
          </a:bodyPr>
          <a:lstStyle/>
          <a:p>
            <a:pPr algn="ctr"/>
            <a:r>
              <a:rPr lang="en-AU" dirty="0"/>
              <a:t>Bruises</a:t>
            </a:r>
          </a:p>
          <a:p>
            <a:pPr algn="ctr"/>
            <a:endParaRPr lang="en-AU" sz="1000" dirty="0"/>
          </a:p>
          <a:p>
            <a:pPr algn="ctr"/>
            <a:r>
              <a:rPr lang="en-AU" sz="1000" dirty="0"/>
              <a:t>Source: Teaching collection, Forensic Pathology Unit, Royal Darwin Hospital, Australia</a:t>
            </a:r>
          </a:p>
        </p:txBody>
      </p:sp>
    </p:spTree>
    <p:extLst>
      <p:ext uri="{BB962C8B-B14F-4D97-AF65-F5344CB8AC3E}">
        <p14:creationId xmlns:p14="http://schemas.microsoft.com/office/powerpoint/2010/main" val="840152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0393E3-B32F-4E1C-B300-20655DA8B144}"/>
              </a:ext>
            </a:extLst>
          </p:cNvPr>
          <p:cNvSpPr>
            <a:spLocks noGrp="1"/>
          </p:cNvSpPr>
          <p:nvPr>
            <p:ph type="title"/>
          </p:nvPr>
        </p:nvSpPr>
        <p:spPr/>
        <p:txBody>
          <a:bodyPr/>
          <a:lstStyle/>
          <a:p>
            <a:r>
              <a:rPr lang="en-AU" dirty="0"/>
              <a:t>Typical injuries</a:t>
            </a:r>
          </a:p>
        </p:txBody>
      </p:sp>
      <p:pic>
        <p:nvPicPr>
          <p:cNvPr id="4" name="Content Placeholder 3">
            <a:extLst>
              <a:ext uri="{FF2B5EF4-FFF2-40B4-BE49-F238E27FC236}">
                <a16:creationId xmlns:a16="http://schemas.microsoft.com/office/drawing/2014/main" id="{09DACD8B-5555-4DF0-87AA-7B9E7BDECF1A}"/>
              </a:ext>
            </a:extLst>
          </p:cNvPr>
          <p:cNvPicPr>
            <a:picLocks noGrp="1" noChangeAspect="1"/>
          </p:cNvPicPr>
          <p:nvPr>
            <p:ph idx="4294967295"/>
          </p:nvPr>
        </p:nvPicPr>
        <p:blipFill rotWithShape="1">
          <a:blip r:embed="rId3"/>
          <a:srcRect t="20702"/>
          <a:stretch/>
        </p:blipFill>
        <p:spPr>
          <a:xfrm>
            <a:off x="3297974" y="3124031"/>
            <a:ext cx="2548054" cy="2636131"/>
          </a:xfrm>
          <a:prstGeom prst="rect">
            <a:avLst/>
          </a:prstGeom>
        </p:spPr>
      </p:pic>
      <p:pic>
        <p:nvPicPr>
          <p:cNvPr id="5" name="Picture 4">
            <a:extLst>
              <a:ext uri="{FF2B5EF4-FFF2-40B4-BE49-F238E27FC236}">
                <a16:creationId xmlns:a16="http://schemas.microsoft.com/office/drawing/2014/main" id="{BB9261A0-EC7C-4252-A62A-7F03681C5687}"/>
              </a:ext>
            </a:extLst>
          </p:cNvPr>
          <p:cNvPicPr>
            <a:picLocks noChangeAspect="1"/>
          </p:cNvPicPr>
          <p:nvPr/>
        </p:nvPicPr>
        <p:blipFill>
          <a:blip r:embed="rId4"/>
          <a:stretch>
            <a:fillRect/>
          </a:stretch>
        </p:blipFill>
        <p:spPr>
          <a:xfrm>
            <a:off x="6031834" y="1800035"/>
            <a:ext cx="2435636" cy="2636131"/>
          </a:xfrm>
          <a:prstGeom prst="rect">
            <a:avLst/>
          </a:prstGeom>
        </p:spPr>
      </p:pic>
      <p:pic>
        <p:nvPicPr>
          <p:cNvPr id="6" name="Picture 5">
            <a:extLst>
              <a:ext uri="{FF2B5EF4-FFF2-40B4-BE49-F238E27FC236}">
                <a16:creationId xmlns:a16="http://schemas.microsoft.com/office/drawing/2014/main" id="{97278720-A03C-4174-B725-B8E859827AEE}"/>
              </a:ext>
            </a:extLst>
          </p:cNvPr>
          <p:cNvPicPr>
            <a:picLocks noChangeAspect="1"/>
          </p:cNvPicPr>
          <p:nvPr/>
        </p:nvPicPr>
        <p:blipFill>
          <a:blip r:embed="rId5"/>
          <a:stretch>
            <a:fillRect/>
          </a:stretch>
        </p:blipFill>
        <p:spPr>
          <a:xfrm>
            <a:off x="457200" y="1800034"/>
            <a:ext cx="2654968" cy="2326383"/>
          </a:xfrm>
          <a:prstGeom prst="rect">
            <a:avLst/>
          </a:prstGeom>
        </p:spPr>
      </p:pic>
      <p:sp>
        <p:nvSpPr>
          <p:cNvPr id="8" name="TextBox 7">
            <a:extLst>
              <a:ext uri="{FF2B5EF4-FFF2-40B4-BE49-F238E27FC236}">
                <a16:creationId xmlns:a16="http://schemas.microsoft.com/office/drawing/2014/main" id="{67FC74C6-B4DB-4473-B855-74BB8F7F4425}"/>
              </a:ext>
            </a:extLst>
          </p:cNvPr>
          <p:cNvSpPr txBox="1"/>
          <p:nvPr/>
        </p:nvSpPr>
        <p:spPr>
          <a:xfrm>
            <a:off x="4235115" y="6460251"/>
            <a:ext cx="4676275" cy="246221"/>
          </a:xfrm>
          <a:prstGeom prst="rect">
            <a:avLst/>
          </a:prstGeom>
          <a:noFill/>
        </p:spPr>
        <p:txBody>
          <a:bodyPr wrap="square" rtlCol="0">
            <a:spAutoFit/>
          </a:bodyPr>
          <a:lstStyle/>
          <a:p>
            <a:pPr algn="ctr"/>
            <a:r>
              <a:rPr lang="en-AU" sz="1000" dirty="0"/>
              <a:t>Source: Teaching collection, Forensic Pathology Unit, Royal Darwin Hospital, Australia</a:t>
            </a:r>
          </a:p>
        </p:txBody>
      </p:sp>
      <p:sp>
        <p:nvSpPr>
          <p:cNvPr id="9" name="TextBox 8">
            <a:extLst>
              <a:ext uri="{FF2B5EF4-FFF2-40B4-BE49-F238E27FC236}">
                <a16:creationId xmlns:a16="http://schemas.microsoft.com/office/drawing/2014/main" id="{0A2BE7C1-92DA-445F-9447-98008211941E}"/>
              </a:ext>
            </a:extLst>
          </p:cNvPr>
          <p:cNvSpPr txBox="1"/>
          <p:nvPr/>
        </p:nvSpPr>
        <p:spPr>
          <a:xfrm>
            <a:off x="457200" y="4150332"/>
            <a:ext cx="2654967" cy="369332"/>
          </a:xfrm>
          <a:prstGeom prst="rect">
            <a:avLst/>
          </a:prstGeom>
          <a:noFill/>
        </p:spPr>
        <p:txBody>
          <a:bodyPr wrap="square" rtlCol="0">
            <a:spAutoFit/>
          </a:bodyPr>
          <a:lstStyle/>
          <a:p>
            <a:pPr algn="ctr"/>
            <a:r>
              <a:rPr lang="en-AU" dirty="0"/>
              <a:t>Missing teeth</a:t>
            </a:r>
          </a:p>
        </p:txBody>
      </p:sp>
      <p:sp>
        <p:nvSpPr>
          <p:cNvPr id="10" name="TextBox 9">
            <a:extLst>
              <a:ext uri="{FF2B5EF4-FFF2-40B4-BE49-F238E27FC236}">
                <a16:creationId xmlns:a16="http://schemas.microsoft.com/office/drawing/2014/main" id="{2473A875-9D47-4890-8111-8C92D3314B24}"/>
              </a:ext>
            </a:extLst>
          </p:cNvPr>
          <p:cNvSpPr txBox="1"/>
          <p:nvPr/>
        </p:nvSpPr>
        <p:spPr>
          <a:xfrm>
            <a:off x="3297975" y="5740874"/>
            <a:ext cx="2548054" cy="369332"/>
          </a:xfrm>
          <a:prstGeom prst="rect">
            <a:avLst/>
          </a:prstGeom>
          <a:noFill/>
        </p:spPr>
        <p:txBody>
          <a:bodyPr wrap="square" rtlCol="0">
            <a:spAutoFit/>
          </a:bodyPr>
          <a:lstStyle/>
          <a:p>
            <a:pPr algn="ctr"/>
            <a:r>
              <a:rPr lang="en-AU" dirty="0"/>
              <a:t>Human bite mark</a:t>
            </a:r>
          </a:p>
        </p:txBody>
      </p:sp>
      <p:sp>
        <p:nvSpPr>
          <p:cNvPr id="11" name="TextBox 10">
            <a:extLst>
              <a:ext uri="{FF2B5EF4-FFF2-40B4-BE49-F238E27FC236}">
                <a16:creationId xmlns:a16="http://schemas.microsoft.com/office/drawing/2014/main" id="{6A9806C5-AD62-4BAC-A567-A35FB2DFD94D}"/>
              </a:ext>
            </a:extLst>
          </p:cNvPr>
          <p:cNvSpPr txBox="1"/>
          <p:nvPr/>
        </p:nvSpPr>
        <p:spPr>
          <a:xfrm>
            <a:off x="6029081" y="4484763"/>
            <a:ext cx="2438389" cy="369332"/>
          </a:xfrm>
          <a:prstGeom prst="rect">
            <a:avLst/>
          </a:prstGeom>
          <a:noFill/>
        </p:spPr>
        <p:txBody>
          <a:bodyPr wrap="square" rtlCol="0">
            <a:spAutoFit/>
          </a:bodyPr>
          <a:lstStyle/>
          <a:p>
            <a:pPr algn="ctr"/>
            <a:r>
              <a:rPr lang="en-AU" dirty="0"/>
              <a:t>Fingernail scratches</a:t>
            </a:r>
          </a:p>
        </p:txBody>
      </p:sp>
    </p:spTree>
    <p:extLst>
      <p:ext uri="{BB962C8B-B14F-4D97-AF65-F5344CB8AC3E}">
        <p14:creationId xmlns:p14="http://schemas.microsoft.com/office/powerpoint/2010/main" val="56458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Behavioural signs and symptoms of violence</a:t>
            </a:r>
          </a:p>
        </p:txBody>
      </p:sp>
      <p:sp>
        <p:nvSpPr>
          <p:cNvPr id="3" name="Content Placeholder 2"/>
          <p:cNvSpPr>
            <a:spLocks noGrp="1"/>
          </p:cNvSpPr>
          <p:nvPr>
            <p:ph idx="1"/>
          </p:nvPr>
        </p:nvSpPr>
        <p:spPr>
          <a:xfrm>
            <a:off x="457200" y="1779457"/>
            <a:ext cx="8229600" cy="4548572"/>
          </a:xfrm>
        </p:spPr>
        <p:txBody>
          <a:bodyPr>
            <a:noAutofit/>
          </a:bodyPr>
          <a:lstStyle/>
          <a:p>
            <a:r>
              <a:rPr lang="en-AU" sz="3600" dirty="0"/>
              <a:t>Nervous, evasive </a:t>
            </a:r>
          </a:p>
          <a:p>
            <a:r>
              <a:rPr lang="en-AU" sz="3600" dirty="0"/>
              <a:t>Anxiety, very stressed </a:t>
            </a:r>
          </a:p>
          <a:p>
            <a:r>
              <a:rPr lang="en-AU" sz="3600" dirty="0"/>
              <a:t>Mental health problems</a:t>
            </a:r>
          </a:p>
          <a:p>
            <a:r>
              <a:rPr lang="en-AU" sz="3600" dirty="0"/>
              <a:t>Attempted suicide </a:t>
            </a:r>
          </a:p>
          <a:p>
            <a:r>
              <a:rPr lang="en-AU" sz="3600" dirty="0"/>
              <a:t>Describes husband as angry </a:t>
            </a:r>
          </a:p>
          <a:p>
            <a:r>
              <a:rPr lang="en-AU" sz="3600" dirty="0"/>
              <a:t>Alcohol, smoking or drug </a:t>
            </a:r>
            <a:r>
              <a:rPr lang="en-AU" sz="3600" dirty="0">
                <a:solidFill>
                  <a:prstClr val="black"/>
                </a:solidFill>
              </a:rPr>
              <a:t>problem</a:t>
            </a:r>
          </a:p>
          <a:p>
            <a:r>
              <a:rPr lang="en-AU" sz="3600" dirty="0">
                <a:solidFill>
                  <a:prstClr val="black"/>
                </a:solidFill>
              </a:rPr>
              <a:t>Sleeping or eating problems</a:t>
            </a:r>
          </a:p>
          <a:p>
            <a:endParaRPr lang="en-AU" sz="2400" dirty="0"/>
          </a:p>
        </p:txBody>
      </p:sp>
    </p:spTree>
    <p:extLst>
      <p:ext uri="{BB962C8B-B14F-4D97-AF65-F5344CB8AC3E}">
        <p14:creationId xmlns:p14="http://schemas.microsoft.com/office/powerpoint/2010/main" val="523091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AU" dirty="0"/>
              <a:t>Behavioural signs and symptoms of violence</a:t>
            </a:r>
          </a:p>
        </p:txBody>
      </p:sp>
      <p:sp>
        <p:nvSpPr>
          <p:cNvPr id="8" name="Content Placeholder 7"/>
          <p:cNvSpPr>
            <a:spLocks noGrp="1"/>
          </p:cNvSpPr>
          <p:nvPr>
            <p:ph idx="1"/>
          </p:nvPr>
        </p:nvSpPr>
        <p:spPr>
          <a:xfrm>
            <a:off x="312311" y="1744208"/>
            <a:ext cx="8546875" cy="4927897"/>
          </a:xfrm>
        </p:spPr>
        <p:txBody>
          <a:bodyPr>
            <a:normAutofit/>
          </a:bodyPr>
          <a:lstStyle/>
          <a:p>
            <a:r>
              <a:rPr lang="en-AU" sz="3600" dirty="0"/>
              <a:t>Husband or family do most of the talking</a:t>
            </a:r>
          </a:p>
          <a:p>
            <a:r>
              <a:rPr lang="en-AU" sz="3600" dirty="0"/>
              <a:t>Anxious when her husband is there</a:t>
            </a:r>
          </a:p>
          <a:p>
            <a:r>
              <a:rPr lang="en-AU" sz="3600" dirty="0"/>
              <a:t>Story about injuries does not match physical exam</a:t>
            </a:r>
          </a:p>
          <a:p>
            <a:r>
              <a:rPr lang="en-AU" sz="3600" dirty="0"/>
              <a:t>Delay in seeking care</a:t>
            </a:r>
          </a:p>
        </p:txBody>
      </p:sp>
    </p:spTree>
    <p:extLst>
      <p:ext uri="{BB962C8B-B14F-4D97-AF65-F5344CB8AC3E}">
        <p14:creationId xmlns:p14="http://schemas.microsoft.com/office/powerpoint/2010/main" val="3853050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Physical signs and symptoms of violence in children</a:t>
            </a:r>
          </a:p>
        </p:txBody>
      </p:sp>
      <p:sp>
        <p:nvSpPr>
          <p:cNvPr id="3" name="Content Placeholder 2"/>
          <p:cNvSpPr>
            <a:spLocks noGrp="1"/>
          </p:cNvSpPr>
          <p:nvPr>
            <p:ph idx="1"/>
          </p:nvPr>
        </p:nvSpPr>
        <p:spPr>
          <a:xfrm>
            <a:off x="378823" y="1632706"/>
            <a:ext cx="5009103" cy="4649439"/>
          </a:xfrm>
        </p:spPr>
        <p:txBody>
          <a:bodyPr>
            <a:noAutofit/>
          </a:bodyPr>
          <a:lstStyle/>
          <a:p>
            <a:r>
              <a:rPr lang="en-AU" dirty="0"/>
              <a:t>Injuries </a:t>
            </a:r>
          </a:p>
          <a:p>
            <a:r>
              <a:rPr lang="en-AU" dirty="0"/>
              <a:t>Fractured bones </a:t>
            </a:r>
          </a:p>
          <a:p>
            <a:r>
              <a:rPr lang="en-AU" dirty="0"/>
              <a:t>Poisoning </a:t>
            </a:r>
          </a:p>
        </p:txBody>
      </p:sp>
      <p:pic>
        <p:nvPicPr>
          <p:cNvPr id="4" name="Picture 3"/>
          <p:cNvPicPr>
            <a:picLocks noChangeAspect="1"/>
          </p:cNvPicPr>
          <p:nvPr/>
        </p:nvPicPr>
        <p:blipFill>
          <a:blip r:embed="rId3"/>
          <a:stretch>
            <a:fillRect/>
          </a:stretch>
        </p:blipFill>
        <p:spPr>
          <a:xfrm>
            <a:off x="4963886" y="1718267"/>
            <a:ext cx="3477523" cy="4810099"/>
          </a:xfrm>
          <a:prstGeom prst="rect">
            <a:avLst/>
          </a:prstGeom>
        </p:spPr>
      </p:pic>
      <p:pic>
        <p:nvPicPr>
          <p:cNvPr id="7" name="Content Placeholder 3"/>
          <p:cNvPicPr>
            <a:picLocks noChangeAspect="1"/>
          </p:cNvPicPr>
          <p:nvPr/>
        </p:nvPicPr>
        <p:blipFill rotWithShape="1">
          <a:blip r:embed="rId4"/>
          <a:srcRect b="54320"/>
          <a:stretch/>
        </p:blipFill>
        <p:spPr>
          <a:xfrm>
            <a:off x="918945" y="3801575"/>
            <a:ext cx="3287295" cy="2331694"/>
          </a:xfrm>
          <a:prstGeom prst="rect">
            <a:avLst/>
          </a:prstGeom>
        </p:spPr>
      </p:pic>
      <p:sp>
        <p:nvSpPr>
          <p:cNvPr id="9" name="TextBox 8"/>
          <p:cNvSpPr txBox="1"/>
          <p:nvPr/>
        </p:nvSpPr>
        <p:spPr>
          <a:xfrm>
            <a:off x="6119446" y="6367706"/>
            <a:ext cx="2567354" cy="246221"/>
          </a:xfrm>
          <a:prstGeom prst="rect">
            <a:avLst/>
          </a:prstGeom>
          <a:noFill/>
        </p:spPr>
        <p:txBody>
          <a:bodyPr wrap="square" rtlCol="0">
            <a:spAutoFit/>
          </a:bodyPr>
          <a:lstStyle/>
          <a:p>
            <a:r>
              <a:rPr lang="en-AU" sz="1000" dirty="0"/>
              <a:t>Source: PRADET MFE and 4R training manual</a:t>
            </a:r>
          </a:p>
        </p:txBody>
      </p:sp>
    </p:spTree>
    <p:extLst>
      <p:ext uri="{BB962C8B-B14F-4D97-AF65-F5344CB8AC3E}">
        <p14:creationId xmlns:p14="http://schemas.microsoft.com/office/powerpoint/2010/main" val="2641290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Shaken baby syndrome</a:t>
            </a:r>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t="47575" b="-1"/>
          <a:stretch/>
        </p:blipFill>
        <p:spPr bwMode="auto">
          <a:xfrm>
            <a:off x="1027611" y="1611086"/>
            <a:ext cx="7062652" cy="4515077"/>
          </a:xfrm>
          <a:prstGeom prst="rect">
            <a:avLst/>
          </a:prstGeom>
          <a:noFill/>
          <a:ln>
            <a:solidFill>
              <a:srgbClr val="2C7C9F">
                <a:shade val="50000"/>
              </a:srgbClr>
            </a:solidFill>
          </a:ln>
        </p:spPr>
      </p:pic>
      <p:pic>
        <p:nvPicPr>
          <p:cNvPr id="5" name="Picture 4"/>
          <p:cNvPicPr>
            <a:picLocks noChangeAspect="1"/>
          </p:cNvPicPr>
          <p:nvPr/>
        </p:nvPicPr>
        <p:blipFill>
          <a:blip r:embed="rId4"/>
          <a:stretch>
            <a:fillRect/>
          </a:stretch>
        </p:blipFill>
        <p:spPr>
          <a:xfrm>
            <a:off x="5674829" y="6179391"/>
            <a:ext cx="2566638" cy="280440"/>
          </a:xfrm>
          <a:prstGeom prst="rect">
            <a:avLst/>
          </a:prstGeom>
        </p:spPr>
      </p:pic>
    </p:spTree>
    <p:extLst>
      <p:ext uri="{BB962C8B-B14F-4D97-AF65-F5344CB8AC3E}">
        <p14:creationId xmlns:p14="http://schemas.microsoft.com/office/powerpoint/2010/main" val="4191578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Behavioural signs and symptoms of violence in children</a:t>
            </a:r>
          </a:p>
        </p:txBody>
      </p:sp>
      <p:sp>
        <p:nvSpPr>
          <p:cNvPr id="3" name="Content Placeholder 2"/>
          <p:cNvSpPr>
            <a:spLocks noGrp="1"/>
          </p:cNvSpPr>
          <p:nvPr>
            <p:ph idx="1"/>
          </p:nvPr>
        </p:nvSpPr>
        <p:spPr>
          <a:xfrm>
            <a:off x="457200" y="1868993"/>
            <a:ext cx="8229600" cy="4257170"/>
          </a:xfrm>
        </p:spPr>
        <p:txBody>
          <a:bodyPr>
            <a:normAutofit fontScale="92500" lnSpcReduction="20000"/>
          </a:bodyPr>
          <a:lstStyle/>
          <a:p>
            <a:r>
              <a:rPr lang="en-AU" dirty="0"/>
              <a:t>Distrust of adults</a:t>
            </a:r>
          </a:p>
          <a:p>
            <a:r>
              <a:rPr lang="en-AU" dirty="0"/>
              <a:t>Fear of parents </a:t>
            </a:r>
          </a:p>
          <a:p>
            <a:r>
              <a:rPr lang="en-AU" dirty="0"/>
              <a:t>Fearful when other children cry or shout</a:t>
            </a:r>
          </a:p>
          <a:p>
            <a:r>
              <a:rPr lang="en-AU" dirty="0"/>
              <a:t>Excessively friendly to strangers</a:t>
            </a:r>
          </a:p>
          <a:p>
            <a:r>
              <a:rPr lang="en-AU" dirty="0"/>
              <a:t>Withdrawn, passive, tearful</a:t>
            </a:r>
          </a:p>
          <a:p>
            <a:r>
              <a:rPr lang="en-AU" dirty="0"/>
              <a:t>Low self-esteem</a:t>
            </a:r>
          </a:p>
          <a:p>
            <a:r>
              <a:rPr lang="en-AU" dirty="0"/>
              <a:t>Delayed speech</a:t>
            </a:r>
          </a:p>
          <a:p>
            <a:r>
              <a:rPr lang="en-AU" dirty="0"/>
              <a:t>Acting like a much younger child </a:t>
            </a:r>
          </a:p>
          <a:p>
            <a:r>
              <a:rPr lang="en-AU" dirty="0"/>
              <a:t>Wearing long-sleeved clothing to hide injuries</a:t>
            </a:r>
          </a:p>
        </p:txBody>
      </p:sp>
    </p:spTree>
    <p:extLst>
      <p:ext uri="{BB962C8B-B14F-4D97-AF65-F5344CB8AC3E}">
        <p14:creationId xmlns:p14="http://schemas.microsoft.com/office/powerpoint/2010/main" val="3614495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Signs and symptoms of sexual abuse in children</a:t>
            </a:r>
          </a:p>
        </p:txBody>
      </p:sp>
      <p:sp>
        <p:nvSpPr>
          <p:cNvPr id="3" name="Content Placeholder 2"/>
          <p:cNvSpPr>
            <a:spLocks noGrp="1"/>
          </p:cNvSpPr>
          <p:nvPr>
            <p:ph idx="1"/>
          </p:nvPr>
        </p:nvSpPr>
        <p:spPr>
          <a:xfrm>
            <a:off x="457200" y="1791478"/>
            <a:ext cx="8229600" cy="4665306"/>
          </a:xfrm>
        </p:spPr>
        <p:txBody>
          <a:bodyPr>
            <a:normAutofit fontScale="70000" lnSpcReduction="20000"/>
          </a:bodyPr>
          <a:lstStyle/>
          <a:p>
            <a:r>
              <a:rPr lang="en-AU" sz="4000" dirty="0"/>
              <a:t>Telling someone sexual abuse has happened</a:t>
            </a:r>
          </a:p>
          <a:p>
            <a:r>
              <a:rPr lang="en-AU" sz="4000" dirty="0"/>
              <a:t>Headaches or stomach pains</a:t>
            </a:r>
          </a:p>
          <a:p>
            <a:r>
              <a:rPr lang="en-AU" sz="4000" dirty="0"/>
              <a:t>STI</a:t>
            </a:r>
          </a:p>
          <a:p>
            <a:r>
              <a:rPr lang="en-AU" sz="4000" dirty="0"/>
              <a:t>Pregnancy</a:t>
            </a:r>
          </a:p>
          <a:p>
            <a:r>
              <a:rPr lang="en-AU" sz="4000" dirty="0"/>
              <a:t>Problems with schoolwork</a:t>
            </a:r>
          </a:p>
          <a:p>
            <a:r>
              <a:rPr lang="en-AU" sz="4000" dirty="0"/>
              <a:t>Sexual behaviour or knowledge unusual for the child’s age</a:t>
            </a:r>
          </a:p>
          <a:p>
            <a:r>
              <a:rPr lang="en-AU" sz="4000" dirty="0"/>
              <a:t>Non-typical behaviour i.e. rocking, sucking, biting </a:t>
            </a:r>
          </a:p>
          <a:p>
            <a:r>
              <a:rPr lang="en-AU" sz="4000" dirty="0"/>
              <a:t>Difficulties sleeping </a:t>
            </a:r>
          </a:p>
          <a:p>
            <a:r>
              <a:rPr lang="en-AU" sz="4000" dirty="0"/>
              <a:t>Difficulties relating to adults and peers </a:t>
            </a:r>
          </a:p>
          <a:p>
            <a:endParaRPr lang="en-AU" dirty="0"/>
          </a:p>
        </p:txBody>
      </p:sp>
    </p:spTree>
    <p:extLst>
      <p:ext uri="{BB962C8B-B14F-4D97-AF65-F5344CB8AC3E}">
        <p14:creationId xmlns:p14="http://schemas.microsoft.com/office/powerpoint/2010/main" val="4120493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15DC-9EE6-4DA4-975F-C1F15E0425E9}"/>
              </a:ext>
            </a:extLst>
          </p:cNvPr>
          <p:cNvSpPr>
            <a:spLocks noGrp="1"/>
          </p:cNvSpPr>
          <p:nvPr>
            <p:ph type="title"/>
          </p:nvPr>
        </p:nvSpPr>
        <p:spPr/>
        <p:txBody>
          <a:bodyPr/>
          <a:lstStyle/>
          <a:p>
            <a:r>
              <a:rPr lang="en-AU" dirty="0"/>
              <a:t>Activity: Identifying sign of violence</a:t>
            </a:r>
          </a:p>
        </p:txBody>
      </p:sp>
      <p:sp>
        <p:nvSpPr>
          <p:cNvPr id="3" name="Content Placeholder 2">
            <a:extLst>
              <a:ext uri="{FF2B5EF4-FFF2-40B4-BE49-F238E27FC236}">
                <a16:creationId xmlns:a16="http://schemas.microsoft.com/office/drawing/2014/main" id="{BE396D7D-49BB-423F-AABD-A782CDFB69A3}"/>
              </a:ext>
            </a:extLst>
          </p:cNvPr>
          <p:cNvSpPr>
            <a:spLocks noGrp="1"/>
          </p:cNvSpPr>
          <p:nvPr>
            <p:ph idx="1"/>
          </p:nvPr>
        </p:nvSpPr>
        <p:spPr/>
        <p:txBody>
          <a:bodyPr/>
          <a:lstStyle/>
          <a:p>
            <a:pPr marL="228600" indent="-228600">
              <a:buFont typeface="+mj-lt"/>
              <a:buAutoNum type="arabicPeriod"/>
            </a:pPr>
            <a:r>
              <a:rPr lang="en-AU" sz="3600" i="1" dirty="0"/>
              <a:t> Read the two stories that the midwives told in the Midwives Against Violence study</a:t>
            </a:r>
          </a:p>
          <a:p>
            <a:pPr marL="228600" indent="-228600">
              <a:buFont typeface="+mj-lt"/>
              <a:buAutoNum type="arabicPeriod"/>
            </a:pPr>
            <a:r>
              <a:rPr lang="en-AU" sz="3600" i="1" dirty="0"/>
              <a:t> What signs did the women have that might mean they were being subjected to violence or abuse?</a:t>
            </a:r>
          </a:p>
          <a:p>
            <a:pPr marL="228600" indent="-228600">
              <a:buFont typeface="+mj-lt"/>
              <a:buAutoNum type="arabicPeriod"/>
            </a:pPr>
            <a:r>
              <a:rPr lang="en-AU" sz="3600" i="1" dirty="0"/>
              <a:t> Share your list with the larger group</a:t>
            </a:r>
          </a:p>
          <a:p>
            <a:endParaRPr lang="en-AU" dirty="0"/>
          </a:p>
        </p:txBody>
      </p:sp>
    </p:spTree>
    <p:extLst>
      <p:ext uri="{BB962C8B-B14F-4D97-AF65-F5344CB8AC3E}">
        <p14:creationId xmlns:p14="http://schemas.microsoft.com/office/powerpoint/2010/main" val="2996527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Important messages</a:t>
            </a:r>
          </a:p>
        </p:txBody>
      </p:sp>
      <p:sp>
        <p:nvSpPr>
          <p:cNvPr id="3" name="Content Placeholder 2"/>
          <p:cNvSpPr>
            <a:spLocks noGrp="1"/>
          </p:cNvSpPr>
          <p:nvPr>
            <p:ph idx="1"/>
          </p:nvPr>
        </p:nvSpPr>
        <p:spPr/>
        <p:txBody>
          <a:bodyPr>
            <a:normAutofit/>
          </a:bodyPr>
          <a:lstStyle/>
          <a:p>
            <a:r>
              <a:rPr lang="en-AU" dirty="0"/>
              <a:t>Many short and long-term health impacts of violence</a:t>
            </a:r>
          </a:p>
          <a:p>
            <a:r>
              <a:rPr lang="en-AU" dirty="0"/>
              <a:t>Watch for physical and behavioural signs</a:t>
            </a:r>
          </a:p>
        </p:txBody>
      </p:sp>
    </p:spTree>
    <p:extLst>
      <p:ext uri="{BB962C8B-B14F-4D97-AF65-F5344CB8AC3E}">
        <p14:creationId xmlns:p14="http://schemas.microsoft.com/office/powerpoint/2010/main" val="354002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Module 4: Learning Objectives</a:t>
            </a:r>
          </a:p>
        </p:txBody>
      </p:sp>
      <p:sp>
        <p:nvSpPr>
          <p:cNvPr id="3" name="Content Placeholder 2"/>
          <p:cNvSpPr>
            <a:spLocks noGrp="1"/>
          </p:cNvSpPr>
          <p:nvPr>
            <p:ph idx="1"/>
          </p:nvPr>
        </p:nvSpPr>
        <p:spPr/>
        <p:txBody>
          <a:bodyPr>
            <a:normAutofit/>
          </a:bodyPr>
          <a:lstStyle/>
          <a:p>
            <a:pPr marL="0" lvl="0" indent="0">
              <a:buNone/>
            </a:pPr>
            <a:r>
              <a:rPr lang="en-US" dirty="0"/>
              <a:t>At the end of this session students should be able to demonstrate an understanding of the:</a:t>
            </a:r>
          </a:p>
          <a:p>
            <a:pPr marL="171450" lvl="0" indent="-171450">
              <a:buFont typeface="Arial" panose="020B0604020202020204" pitchFamily="34" charset="0"/>
              <a:buChar char="•"/>
            </a:pPr>
            <a:r>
              <a:rPr lang="en-US" dirty="0"/>
              <a:t>Short and long-term physical and psychological consequences of domestic violence </a:t>
            </a:r>
            <a:endParaRPr lang="en-AU" dirty="0"/>
          </a:p>
          <a:p>
            <a:pPr marL="171450" lvl="0" indent="-171450">
              <a:buFont typeface="Arial" panose="020B0604020202020204" pitchFamily="34" charset="0"/>
              <a:buChar char="•"/>
            </a:pPr>
            <a:r>
              <a:rPr lang="en-AU" dirty="0"/>
              <a:t>Physical and behaviour signs of violence in adults </a:t>
            </a:r>
          </a:p>
          <a:p>
            <a:pPr marL="171450" lvl="0" indent="-171450">
              <a:buFont typeface="Arial" panose="020B0604020202020204" pitchFamily="34" charset="0"/>
              <a:buChar char="•"/>
            </a:pPr>
            <a:r>
              <a:rPr lang="en-AU" dirty="0"/>
              <a:t>Physical and behaviour signs of violence in children</a:t>
            </a:r>
          </a:p>
          <a:p>
            <a:endParaRPr lang="en-AU" dirty="0"/>
          </a:p>
        </p:txBody>
      </p:sp>
    </p:spTree>
    <p:extLst>
      <p:ext uri="{BB962C8B-B14F-4D97-AF65-F5344CB8AC3E}">
        <p14:creationId xmlns:p14="http://schemas.microsoft.com/office/powerpoint/2010/main" val="234618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HaHu</a:t>
            </a:r>
            <a:r>
              <a:rPr lang="en-US" dirty="0"/>
              <a:t> </a:t>
            </a:r>
            <a:r>
              <a:rPr lang="en-US" dirty="0" err="1"/>
              <a:t>ReLaSAuN</a:t>
            </a:r>
            <a:r>
              <a:rPr lang="en-US" dirty="0"/>
              <a:t> </a:t>
            </a:r>
            <a:r>
              <a:rPr lang="en-US" dirty="0" err="1"/>
              <a:t>di’ak</a:t>
            </a:r>
            <a:endParaRPr lang="en-US" dirty="0"/>
          </a:p>
        </p:txBody>
      </p:sp>
      <p:pic>
        <p:nvPicPr>
          <p:cNvPr id="3" name="Picture 2">
            <a:extLst>
              <a:ext uri="{FF2B5EF4-FFF2-40B4-BE49-F238E27FC236}">
                <a16:creationId xmlns:a16="http://schemas.microsoft.com/office/drawing/2014/main" id="{0CD0A4D9-4278-468E-BEC2-EB6C84D68CAC}"/>
              </a:ext>
            </a:extLst>
          </p:cNvPr>
          <p:cNvPicPr>
            <a:picLocks noChangeAspect="1"/>
          </p:cNvPicPr>
          <p:nvPr/>
        </p:nvPicPr>
        <p:blipFill>
          <a:blip r:embed="rId3"/>
          <a:stretch>
            <a:fillRect/>
          </a:stretch>
        </p:blipFill>
        <p:spPr>
          <a:xfrm>
            <a:off x="1508494" y="1267483"/>
            <a:ext cx="6127011" cy="5590517"/>
          </a:xfrm>
          <a:prstGeom prst="rect">
            <a:avLst/>
          </a:prstGeom>
        </p:spPr>
      </p:pic>
    </p:spTree>
    <p:extLst>
      <p:ext uri="{BB962C8B-B14F-4D97-AF65-F5344CB8AC3E}">
        <p14:creationId xmlns:p14="http://schemas.microsoft.com/office/powerpoint/2010/main" val="2509838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37429"/>
            <a:ext cx="8208143" cy="836960"/>
          </a:xfrm>
        </p:spPr>
        <p:txBody>
          <a:bodyPr/>
          <a:lstStyle/>
          <a:p>
            <a:r>
              <a:rPr lang="en-AU" dirty="0"/>
              <a:t>Effects</a:t>
            </a:r>
            <a:r>
              <a:rPr lang="en-AU" sz="3600" b="1" dirty="0"/>
              <a:t> </a:t>
            </a:r>
            <a:r>
              <a:rPr lang="en-AU" dirty="0"/>
              <a:t>of domestic violence</a:t>
            </a:r>
          </a:p>
        </p:txBody>
      </p:sp>
      <p:sp>
        <p:nvSpPr>
          <p:cNvPr id="7" name="TextBox 6"/>
          <p:cNvSpPr txBox="1"/>
          <p:nvPr/>
        </p:nvSpPr>
        <p:spPr>
          <a:xfrm>
            <a:off x="5833406" y="3704149"/>
            <a:ext cx="2988332" cy="523220"/>
          </a:xfrm>
          <a:prstGeom prst="rect">
            <a:avLst/>
          </a:prstGeom>
          <a:noFill/>
        </p:spPr>
        <p:txBody>
          <a:bodyPr wrap="square" rtlCol="0">
            <a:spAutoFit/>
          </a:bodyPr>
          <a:lstStyle/>
          <a:p>
            <a:r>
              <a:rPr lang="en-AU" sz="2800" dirty="0">
                <a:solidFill>
                  <a:srgbClr val="0070C0"/>
                </a:solidFill>
                <a:latin typeface="Berlin Sans FB" panose="020E0602020502020306" pitchFamily="34" charset="0"/>
              </a:rPr>
              <a:t>Attempted suicide</a:t>
            </a:r>
          </a:p>
        </p:txBody>
      </p:sp>
      <p:sp>
        <p:nvSpPr>
          <p:cNvPr id="8" name="TextBox 7"/>
          <p:cNvSpPr txBox="1"/>
          <p:nvPr/>
        </p:nvSpPr>
        <p:spPr>
          <a:xfrm>
            <a:off x="334737" y="2517100"/>
            <a:ext cx="2808312" cy="954107"/>
          </a:xfrm>
          <a:prstGeom prst="rect">
            <a:avLst/>
          </a:prstGeom>
          <a:noFill/>
        </p:spPr>
        <p:txBody>
          <a:bodyPr wrap="square" rtlCol="0">
            <a:spAutoFit/>
          </a:bodyPr>
          <a:lstStyle/>
          <a:p>
            <a:r>
              <a:rPr lang="en-AU" sz="2800" dirty="0">
                <a:solidFill>
                  <a:srgbClr val="00B050"/>
                </a:solidFill>
                <a:latin typeface="Copperplate Gothic Light" panose="020E0507020206020404" pitchFamily="34" charset="0"/>
              </a:rPr>
              <a:t>Stress and Depression</a:t>
            </a:r>
          </a:p>
        </p:txBody>
      </p:sp>
      <p:sp>
        <p:nvSpPr>
          <p:cNvPr id="9" name="TextBox 8"/>
          <p:cNvSpPr txBox="1"/>
          <p:nvPr/>
        </p:nvSpPr>
        <p:spPr>
          <a:xfrm>
            <a:off x="5433647" y="5575606"/>
            <a:ext cx="3603092" cy="830997"/>
          </a:xfrm>
          <a:prstGeom prst="rect">
            <a:avLst/>
          </a:prstGeom>
          <a:noFill/>
        </p:spPr>
        <p:txBody>
          <a:bodyPr wrap="square" rtlCol="0">
            <a:spAutoFit/>
          </a:bodyPr>
          <a:lstStyle/>
          <a:p>
            <a:pPr algn="ctr"/>
            <a:r>
              <a:rPr lang="en-AU" sz="2400" dirty="0">
                <a:solidFill>
                  <a:srgbClr val="006666"/>
                </a:solidFill>
                <a:latin typeface="Bernard MT Condensed" panose="02050806060905020404" pitchFamily="18" charset="0"/>
              </a:rPr>
              <a:t>Sexually transmitted infections</a:t>
            </a:r>
          </a:p>
        </p:txBody>
      </p:sp>
      <p:sp>
        <p:nvSpPr>
          <p:cNvPr id="10" name="TextBox 9"/>
          <p:cNvSpPr txBox="1"/>
          <p:nvPr/>
        </p:nvSpPr>
        <p:spPr>
          <a:xfrm>
            <a:off x="1526565" y="4698413"/>
            <a:ext cx="1296144" cy="461665"/>
          </a:xfrm>
          <a:prstGeom prst="rect">
            <a:avLst/>
          </a:prstGeom>
          <a:noFill/>
        </p:spPr>
        <p:txBody>
          <a:bodyPr wrap="square" rtlCol="0">
            <a:spAutoFit/>
          </a:bodyPr>
          <a:lstStyle/>
          <a:p>
            <a:r>
              <a:rPr lang="en-AU" sz="2400" dirty="0">
                <a:solidFill>
                  <a:schemeClr val="accent5"/>
                </a:solidFill>
                <a:latin typeface="Arial Black" panose="020B0A04020102020204" pitchFamily="34" charset="0"/>
              </a:rPr>
              <a:t>HIV</a:t>
            </a:r>
          </a:p>
        </p:txBody>
      </p:sp>
      <p:sp>
        <p:nvSpPr>
          <p:cNvPr id="11" name="TextBox 10"/>
          <p:cNvSpPr txBox="1"/>
          <p:nvPr/>
        </p:nvSpPr>
        <p:spPr>
          <a:xfrm>
            <a:off x="6438010" y="4646160"/>
            <a:ext cx="2412268" cy="584775"/>
          </a:xfrm>
          <a:prstGeom prst="rect">
            <a:avLst/>
          </a:prstGeom>
          <a:noFill/>
        </p:spPr>
        <p:txBody>
          <a:bodyPr wrap="square" rtlCol="0">
            <a:spAutoFit/>
          </a:bodyPr>
          <a:lstStyle/>
          <a:p>
            <a:r>
              <a:rPr lang="en-AU" sz="3200" dirty="0">
                <a:solidFill>
                  <a:srgbClr val="7030A0"/>
                </a:solidFill>
              </a:rPr>
              <a:t>Miscarriage</a:t>
            </a:r>
          </a:p>
        </p:txBody>
      </p:sp>
      <p:sp>
        <p:nvSpPr>
          <p:cNvPr id="12" name="TextBox 11"/>
          <p:cNvSpPr txBox="1"/>
          <p:nvPr/>
        </p:nvSpPr>
        <p:spPr>
          <a:xfrm>
            <a:off x="621645" y="1482352"/>
            <a:ext cx="3348643" cy="707886"/>
          </a:xfrm>
          <a:prstGeom prst="rect">
            <a:avLst/>
          </a:prstGeom>
          <a:noFill/>
        </p:spPr>
        <p:txBody>
          <a:bodyPr wrap="square" rtlCol="0">
            <a:spAutoFit/>
          </a:bodyPr>
          <a:lstStyle/>
          <a:p>
            <a:r>
              <a:rPr lang="en-AU" sz="4000" dirty="0">
                <a:solidFill>
                  <a:srgbClr val="FF0000"/>
                </a:solidFill>
                <a:latin typeface="Gill Sans MT Condensed" panose="020B0506020104020203" pitchFamily="34" charset="0"/>
              </a:rPr>
              <a:t>Unplanned pregnancy</a:t>
            </a:r>
          </a:p>
        </p:txBody>
      </p:sp>
      <p:sp>
        <p:nvSpPr>
          <p:cNvPr id="13" name="TextBox 12"/>
          <p:cNvSpPr txBox="1"/>
          <p:nvPr/>
        </p:nvSpPr>
        <p:spPr>
          <a:xfrm>
            <a:off x="6144288" y="2763320"/>
            <a:ext cx="2999711" cy="461665"/>
          </a:xfrm>
          <a:prstGeom prst="rect">
            <a:avLst/>
          </a:prstGeom>
          <a:noFill/>
        </p:spPr>
        <p:txBody>
          <a:bodyPr wrap="square" rtlCol="0">
            <a:spAutoFit/>
          </a:bodyPr>
          <a:lstStyle/>
          <a:p>
            <a:r>
              <a:rPr lang="en-AU" sz="2400" dirty="0">
                <a:solidFill>
                  <a:schemeClr val="accent6">
                    <a:lumMod val="75000"/>
                  </a:schemeClr>
                </a:solidFill>
                <a:latin typeface="Elephant" panose="02020904090505020303" pitchFamily="18" charset="0"/>
              </a:rPr>
              <a:t>Low birthweight</a:t>
            </a:r>
          </a:p>
        </p:txBody>
      </p:sp>
      <p:sp>
        <p:nvSpPr>
          <p:cNvPr id="14" name="TextBox 13"/>
          <p:cNvSpPr txBox="1"/>
          <p:nvPr/>
        </p:nvSpPr>
        <p:spPr>
          <a:xfrm>
            <a:off x="527846" y="3730867"/>
            <a:ext cx="3293583" cy="707886"/>
          </a:xfrm>
          <a:prstGeom prst="rect">
            <a:avLst/>
          </a:prstGeom>
          <a:noFill/>
        </p:spPr>
        <p:txBody>
          <a:bodyPr wrap="square" rtlCol="0">
            <a:spAutoFit/>
          </a:bodyPr>
          <a:lstStyle/>
          <a:p>
            <a:r>
              <a:rPr lang="en-AU" sz="4000" dirty="0">
                <a:latin typeface="Broadway" panose="04040905080B02020502" pitchFamily="82" charset="0"/>
              </a:rPr>
              <a:t>Murder</a:t>
            </a:r>
          </a:p>
        </p:txBody>
      </p:sp>
      <p:sp>
        <p:nvSpPr>
          <p:cNvPr id="15" name="TextBox 14"/>
          <p:cNvSpPr txBox="1"/>
          <p:nvPr/>
        </p:nvSpPr>
        <p:spPr>
          <a:xfrm>
            <a:off x="4482660" y="1605463"/>
            <a:ext cx="4249068" cy="584775"/>
          </a:xfrm>
          <a:prstGeom prst="rect">
            <a:avLst/>
          </a:prstGeom>
          <a:noFill/>
        </p:spPr>
        <p:txBody>
          <a:bodyPr wrap="square" rtlCol="0">
            <a:spAutoFit/>
          </a:bodyPr>
          <a:lstStyle/>
          <a:p>
            <a:r>
              <a:rPr lang="en-AU" sz="3200" dirty="0">
                <a:solidFill>
                  <a:schemeClr val="accent4">
                    <a:lumMod val="75000"/>
                  </a:schemeClr>
                </a:solidFill>
                <a:latin typeface="Aparajita" panose="020B0604020202020204" pitchFamily="34" charset="0"/>
                <a:ea typeface="Batang" panose="02030600000101010101" pitchFamily="18" charset="-127"/>
                <a:cs typeface="Aparajita" panose="020B0604020202020204" pitchFamily="34" charset="0"/>
              </a:rPr>
              <a:t>Alcohol and drug use</a:t>
            </a:r>
          </a:p>
        </p:txBody>
      </p:sp>
      <p:sp>
        <p:nvSpPr>
          <p:cNvPr id="16" name="TextBox 15"/>
          <p:cNvSpPr txBox="1"/>
          <p:nvPr/>
        </p:nvSpPr>
        <p:spPr>
          <a:xfrm>
            <a:off x="621645" y="5236127"/>
            <a:ext cx="3240360" cy="400110"/>
          </a:xfrm>
          <a:prstGeom prst="rect">
            <a:avLst/>
          </a:prstGeom>
          <a:noFill/>
        </p:spPr>
        <p:txBody>
          <a:bodyPr wrap="square" rtlCol="0">
            <a:spAutoFit/>
          </a:bodyPr>
          <a:lstStyle/>
          <a:p>
            <a:r>
              <a:rPr lang="en-AU" sz="2000" dirty="0">
                <a:solidFill>
                  <a:srgbClr val="740000"/>
                </a:solidFill>
                <a:latin typeface="Engravers MT" panose="02090707080505020304" pitchFamily="18" charset="0"/>
              </a:rPr>
              <a:t>Injury</a:t>
            </a: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6405" r="6074"/>
          <a:stretch/>
        </p:blipFill>
        <p:spPr>
          <a:xfrm>
            <a:off x="3332904" y="2641710"/>
            <a:ext cx="2299012" cy="3502387"/>
          </a:xfrm>
          <a:prstGeom prst="rect">
            <a:avLst/>
          </a:prstGeom>
          <a:ln w="38100">
            <a:solidFill>
              <a:schemeClr val="tx1">
                <a:lumMod val="65000"/>
                <a:lumOff val="35000"/>
              </a:schemeClr>
            </a:solidFill>
          </a:ln>
        </p:spPr>
      </p:pic>
      <p:sp>
        <p:nvSpPr>
          <p:cNvPr id="18" name="TextBox 17"/>
          <p:cNvSpPr txBox="1"/>
          <p:nvPr/>
        </p:nvSpPr>
        <p:spPr>
          <a:xfrm>
            <a:off x="3661683" y="6175361"/>
            <a:ext cx="2192171" cy="215444"/>
          </a:xfrm>
          <a:prstGeom prst="rect">
            <a:avLst/>
          </a:prstGeom>
          <a:noFill/>
        </p:spPr>
        <p:txBody>
          <a:bodyPr wrap="square" rtlCol="0">
            <a:spAutoFit/>
          </a:bodyPr>
          <a:lstStyle/>
          <a:p>
            <a:r>
              <a:rPr lang="en-AU" sz="800"/>
              <a:t>Source: </a:t>
            </a:r>
            <a:r>
              <a:rPr lang="en-AU" sz="800" dirty="0" err="1"/>
              <a:t>Gembel</a:t>
            </a:r>
            <a:r>
              <a:rPr lang="en-AU" sz="800" dirty="0"/>
              <a:t> Art Collective</a:t>
            </a:r>
          </a:p>
        </p:txBody>
      </p:sp>
      <p:sp>
        <p:nvSpPr>
          <p:cNvPr id="19" name="TextBox 18"/>
          <p:cNvSpPr txBox="1"/>
          <p:nvPr/>
        </p:nvSpPr>
        <p:spPr>
          <a:xfrm>
            <a:off x="1170842" y="5838092"/>
            <a:ext cx="1705020" cy="523220"/>
          </a:xfrm>
          <a:prstGeom prst="rect">
            <a:avLst/>
          </a:prstGeom>
          <a:noFill/>
        </p:spPr>
        <p:txBody>
          <a:bodyPr wrap="square" rtlCol="0">
            <a:spAutoFit/>
          </a:bodyPr>
          <a:lstStyle/>
          <a:p>
            <a:r>
              <a:rPr lang="en-AU" sz="2800" dirty="0">
                <a:solidFill>
                  <a:srgbClr val="FFC000"/>
                </a:solidFill>
                <a:latin typeface="Imprint MT Shadow" panose="04020605060303030202" pitchFamily="82" charset="0"/>
              </a:rPr>
              <a:t>Disability</a:t>
            </a:r>
          </a:p>
        </p:txBody>
      </p:sp>
    </p:spTree>
    <p:extLst>
      <p:ext uri="{BB962C8B-B14F-4D97-AF65-F5344CB8AC3E}">
        <p14:creationId xmlns:p14="http://schemas.microsoft.com/office/powerpoint/2010/main" val="3167407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16286"/>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Health impacts of partner violence</a:t>
            </a:r>
          </a:p>
        </p:txBody>
      </p:sp>
      <p:pic>
        <p:nvPicPr>
          <p:cNvPr id="5" name="Picture 4"/>
          <p:cNvPicPr>
            <a:picLocks noChangeAspect="1"/>
          </p:cNvPicPr>
          <p:nvPr/>
        </p:nvPicPr>
        <p:blipFill>
          <a:blip r:embed="rId3"/>
          <a:stretch>
            <a:fillRect/>
          </a:stretch>
        </p:blipFill>
        <p:spPr>
          <a:xfrm>
            <a:off x="491887" y="3818591"/>
            <a:ext cx="1083289" cy="139254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5121" y="5211133"/>
            <a:ext cx="1154099" cy="115409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2170" y="2749278"/>
            <a:ext cx="1056749" cy="105674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065" y="1240522"/>
            <a:ext cx="1056749" cy="1281771"/>
          </a:xfrm>
          <a:prstGeom prst="rect">
            <a:avLst/>
          </a:prstGeom>
        </p:spPr>
      </p:pic>
      <p:sp>
        <p:nvSpPr>
          <p:cNvPr id="12" name="TextBox 11"/>
          <p:cNvSpPr txBox="1"/>
          <p:nvPr/>
        </p:nvSpPr>
        <p:spPr>
          <a:xfrm>
            <a:off x="1711814" y="1203200"/>
            <a:ext cx="3835575" cy="1200329"/>
          </a:xfrm>
          <a:prstGeom prst="rect">
            <a:avLst/>
          </a:prstGeom>
          <a:noFill/>
        </p:spPr>
        <p:txBody>
          <a:bodyPr wrap="square" rtlCol="0">
            <a:spAutoFit/>
          </a:bodyPr>
          <a:lstStyle/>
          <a:p>
            <a:r>
              <a:rPr lang="en-AU" u="sng" dirty="0">
                <a:latin typeface="Arial Black" panose="020B0A04020102020204" pitchFamily="34" charset="0"/>
              </a:rPr>
              <a:t>Mental health</a:t>
            </a:r>
          </a:p>
          <a:p>
            <a:r>
              <a:rPr lang="en-AU" dirty="0">
                <a:latin typeface="Arial Black" panose="020B0A04020102020204" pitchFamily="34" charset="0"/>
              </a:rPr>
              <a:t>2 x more depression</a:t>
            </a:r>
          </a:p>
          <a:p>
            <a:r>
              <a:rPr lang="en-AU" dirty="0">
                <a:latin typeface="Arial Black" panose="020B0A04020102020204" pitchFamily="34" charset="0"/>
              </a:rPr>
              <a:t>5 x more thoughts of suicide</a:t>
            </a:r>
          </a:p>
          <a:p>
            <a:r>
              <a:rPr lang="en-AU" dirty="0">
                <a:latin typeface="Arial Black" panose="020B0A04020102020204" pitchFamily="34" charset="0"/>
              </a:rPr>
              <a:t>8 x more attempted suicide</a:t>
            </a:r>
          </a:p>
        </p:txBody>
      </p:sp>
      <p:sp>
        <p:nvSpPr>
          <p:cNvPr id="13" name="TextBox 12"/>
          <p:cNvSpPr txBox="1"/>
          <p:nvPr/>
        </p:nvSpPr>
        <p:spPr>
          <a:xfrm>
            <a:off x="6061656" y="2834189"/>
            <a:ext cx="2517913" cy="923330"/>
          </a:xfrm>
          <a:prstGeom prst="rect">
            <a:avLst/>
          </a:prstGeom>
          <a:noFill/>
        </p:spPr>
        <p:txBody>
          <a:bodyPr wrap="square" rtlCol="0">
            <a:spAutoFit/>
          </a:bodyPr>
          <a:lstStyle/>
          <a:p>
            <a:r>
              <a:rPr lang="en-AU" u="sng" dirty="0">
                <a:latin typeface="Arial Black" panose="020B0A04020102020204" pitchFamily="34" charset="0"/>
              </a:rPr>
              <a:t>Disability</a:t>
            </a:r>
          </a:p>
          <a:p>
            <a:r>
              <a:rPr lang="en-AU" dirty="0">
                <a:latin typeface="Arial Black" panose="020B0A04020102020204" pitchFamily="34" charset="0"/>
              </a:rPr>
              <a:t>2 x more risk of disability</a:t>
            </a:r>
          </a:p>
        </p:txBody>
      </p:sp>
      <p:sp>
        <p:nvSpPr>
          <p:cNvPr id="14" name="TextBox 13"/>
          <p:cNvSpPr txBox="1"/>
          <p:nvPr/>
        </p:nvSpPr>
        <p:spPr>
          <a:xfrm>
            <a:off x="1711814" y="3818591"/>
            <a:ext cx="4202430" cy="1477328"/>
          </a:xfrm>
          <a:prstGeom prst="rect">
            <a:avLst/>
          </a:prstGeom>
          <a:noFill/>
        </p:spPr>
        <p:txBody>
          <a:bodyPr wrap="square" rtlCol="0">
            <a:spAutoFit/>
          </a:bodyPr>
          <a:lstStyle/>
          <a:p>
            <a:r>
              <a:rPr lang="en-AU" u="sng" dirty="0">
                <a:latin typeface="Arial Black" panose="020B0A04020102020204" pitchFamily="34" charset="0"/>
              </a:rPr>
              <a:t>Reproductive health</a:t>
            </a:r>
          </a:p>
          <a:p>
            <a:r>
              <a:rPr lang="en-AU" dirty="0">
                <a:latin typeface="Arial Black" panose="020B0A04020102020204" pitchFamily="34" charset="0"/>
              </a:rPr>
              <a:t>3 x more STIs</a:t>
            </a:r>
          </a:p>
          <a:p>
            <a:r>
              <a:rPr lang="en-AU" dirty="0">
                <a:latin typeface="Arial Black" panose="020B0A04020102020204" pitchFamily="34" charset="0"/>
              </a:rPr>
              <a:t>2 x more unplanned pregnancy</a:t>
            </a:r>
          </a:p>
          <a:p>
            <a:r>
              <a:rPr lang="en-AU" dirty="0">
                <a:latin typeface="Arial Black" panose="020B0A04020102020204" pitchFamily="34" charset="0"/>
              </a:rPr>
              <a:t>Less contraception</a:t>
            </a:r>
          </a:p>
          <a:p>
            <a:r>
              <a:rPr lang="en-AU" dirty="0">
                <a:latin typeface="Arial Black" panose="020B0A04020102020204" pitchFamily="34" charset="0"/>
              </a:rPr>
              <a:t>Less antenatal care</a:t>
            </a:r>
          </a:p>
        </p:txBody>
      </p:sp>
      <p:sp>
        <p:nvSpPr>
          <p:cNvPr id="15" name="TextBox 14"/>
          <p:cNvSpPr txBox="1"/>
          <p:nvPr/>
        </p:nvSpPr>
        <p:spPr>
          <a:xfrm>
            <a:off x="5355244" y="5160653"/>
            <a:ext cx="4202430" cy="1477328"/>
          </a:xfrm>
          <a:prstGeom prst="rect">
            <a:avLst/>
          </a:prstGeom>
          <a:noFill/>
        </p:spPr>
        <p:txBody>
          <a:bodyPr wrap="square" rtlCol="0">
            <a:spAutoFit/>
          </a:bodyPr>
          <a:lstStyle/>
          <a:p>
            <a:r>
              <a:rPr lang="en-AU" u="sng" dirty="0">
                <a:latin typeface="Arial Black" panose="020B0A04020102020204" pitchFamily="34" charset="0"/>
              </a:rPr>
              <a:t>Child health</a:t>
            </a:r>
            <a:endParaRPr lang="en-AU" dirty="0">
              <a:latin typeface="Arial Black" panose="020B0A04020102020204" pitchFamily="34" charset="0"/>
            </a:endParaRPr>
          </a:p>
          <a:p>
            <a:r>
              <a:rPr lang="en-AU" dirty="0">
                <a:latin typeface="Arial Black" panose="020B0A04020102020204" pitchFamily="34" charset="0"/>
              </a:rPr>
              <a:t>3 x more emotional and behavioural problems</a:t>
            </a:r>
          </a:p>
          <a:p>
            <a:r>
              <a:rPr lang="en-AU" dirty="0">
                <a:latin typeface="Arial Black" panose="020B0A04020102020204" pitchFamily="34" charset="0"/>
              </a:rPr>
              <a:t>1.5 x more likely to die</a:t>
            </a:r>
          </a:p>
          <a:p>
            <a:r>
              <a:rPr lang="en-AU" dirty="0">
                <a:latin typeface="Arial Black" panose="020B0A04020102020204" pitchFamily="34" charset="0"/>
              </a:rPr>
              <a:t>Less vaccination</a:t>
            </a:r>
          </a:p>
        </p:txBody>
      </p:sp>
    </p:spTree>
    <p:extLst>
      <p:ext uri="{BB962C8B-B14F-4D97-AF65-F5344CB8AC3E}">
        <p14:creationId xmlns:p14="http://schemas.microsoft.com/office/powerpoint/2010/main" val="366604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Video: Women talk about trauma</a:t>
            </a:r>
          </a:p>
        </p:txBody>
      </p:sp>
      <p:sp>
        <p:nvSpPr>
          <p:cNvPr id="3" name="Text Placeholder 2"/>
          <p:cNvSpPr>
            <a:spLocks noGrp="1"/>
          </p:cNvSpPr>
          <p:nvPr>
            <p:ph type="body" idx="1"/>
          </p:nvPr>
        </p:nvSpPr>
        <p:spPr>
          <a:xfrm>
            <a:off x="468313" y="1469985"/>
            <a:ext cx="8208143" cy="4680973"/>
          </a:xfrm>
        </p:spPr>
        <p:txBody>
          <a:bodyPr/>
          <a:lstStyle/>
          <a:p>
            <a:pPr marL="0" indent="0">
              <a:buNone/>
            </a:pPr>
            <a:r>
              <a:rPr lang="en-AU" dirty="0"/>
              <a:t>Watch the video and think about the impacts of domestic violence: </a:t>
            </a:r>
          </a:p>
          <a:p>
            <a:pPr marL="514350" indent="-514350">
              <a:buFont typeface="+mj-lt"/>
              <a:buAutoNum type="alphaLcPeriod"/>
            </a:pPr>
            <a:r>
              <a:rPr lang="en-AU" dirty="0"/>
              <a:t>the physical, emotional and socio-economic impacts on women and children</a:t>
            </a:r>
          </a:p>
          <a:p>
            <a:pPr marL="514350" indent="-514350">
              <a:buFont typeface="+mj-lt"/>
              <a:buAutoNum type="alphaLcPeriod"/>
            </a:pPr>
            <a:r>
              <a:rPr lang="en-AU" dirty="0"/>
              <a:t>the short-term and long-term impacts</a:t>
            </a:r>
          </a:p>
          <a:p>
            <a:endParaRPr lang="en-AU" dirty="0"/>
          </a:p>
        </p:txBody>
      </p:sp>
      <p:pic>
        <p:nvPicPr>
          <p:cNvPr id="5" name="Picture 4">
            <a:extLst>
              <a:ext uri="{FF2B5EF4-FFF2-40B4-BE49-F238E27FC236}">
                <a16:creationId xmlns:a16="http://schemas.microsoft.com/office/drawing/2014/main" id="{9AA618A3-D122-4F36-9958-5D155F200C69}"/>
              </a:ext>
            </a:extLst>
          </p:cNvPr>
          <p:cNvPicPr>
            <a:picLocks noChangeAspect="1"/>
          </p:cNvPicPr>
          <p:nvPr/>
        </p:nvPicPr>
        <p:blipFill rotWithShape="1">
          <a:blip r:embed="rId3"/>
          <a:srcRect l="8537" r="7522"/>
          <a:stretch/>
        </p:blipFill>
        <p:spPr>
          <a:xfrm>
            <a:off x="2500131" y="4456659"/>
            <a:ext cx="3791940" cy="2266435"/>
          </a:xfrm>
          <a:prstGeom prst="rect">
            <a:avLst/>
          </a:prstGeom>
        </p:spPr>
      </p:pic>
    </p:spTree>
    <p:extLst>
      <p:ext uri="{BB962C8B-B14F-4D97-AF65-F5344CB8AC3E}">
        <p14:creationId xmlns:p14="http://schemas.microsoft.com/office/powerpoint/2010/main" val="173602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AU" dirty="0"/>
              <a:t>Activity: impact on health and wellbeing</a:t>
            </a:r>
          </a:p>
        </p:txBody>
      </p:sp>
      <p:sp>
        <p:nvSpPr>
          <p:cNvPr id="4" name="Content Placeholder 3"/>
          <p:cNvSpPr>
            <a:spLocks noGrp="1"/>
          </p:cNvSpPr>
          <p:nvPr>
            <p:ph idx="1"/>
          </p:nvPr>
        </p:nvSpPr>
        <p:spPr>
          <a:xfrm>
            <a:off x="457199" y="1796902"/>
            <a:ext cx="7995685" cy="4164060"/>
          </a:xfrm>
        </p:spPr>
        <p:txBody>
          <a:bodyPr>
            <a:normAutofit/>
          </a:bodyPr>
          <a:lstStyle/>
          <a:p>
            <a:pPr marL="0" indent="0">
              <a:buNone/>
            </a:pPr>
            <a:r>
              <a:rPr lang="en-US" i="1" dirty="0"/>
              <a:t>Q. What do you think are the impacts of violence on women and their children? </a:t>
            </a:r>
          </a:p>
          <a:p>
            <a:pPr marL="514350" indent="-514350">
              <a:buFont typeface="+mj-lt"/>
              <a:buAutoNum type="alphaLcPeriod"/>
            </a:pPr>
            <a:r>
              <a:rPr lang="en-US" i="1" dirty="0"/>
              <a:t>Think about the physical, emotional, and socio-economic impacts on women and children </a:t>
            </a:r>
          </a:p>
          <a:p>
            <a:pPr marL="514350" indent="-514350">
              <a:buFont typeface="+mj-lt"/>
              <a:buAutoNum type="alphaLcPeriod"/>
            </a:pPr>
            <a:r>
              <a:rPr lang="en-US" i="1" dirty="0"/>
              <a:t>Think about the short-term and long term impacts</a:t>
            </a:r>
          </a:p>
        </p:txBody>
      </p:sp>
    </p:spTree>
    <p:extLst>
      <p:ext uri="{BB962C8B-B14F-4D97-AF65-F5344CB8AC3E}">
        <p14:creationId xmlns:p14="http://schemas.microsoft.com/office/powerpoint/2010/main" val="31010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HATENE (Know the signs of violence)</a:t>
            </a:r>
          </a:p>
        </p:txBody>
      </p:sp>
      <p:sp>
        <p:nvSpPr>
          <p:cNvPr id="3" name="Content Placeholder 2"/>
          <p:cNvSpPr>
            <a:spLocks noGrp="1"/>
          </p:cNvSpPr>
          <p:nvPr>
            <p:ph idx="1"/>
          </p:nvPr>
        </p:nvSpPr>
        <p:spPr>
          <a:xfrm>
            <a:off x="746448" y="2836506"/>
            <a:ext cx="7800393" cy="3289656"/>
          </a:xfrm>
        </p:spPr>
        <p:txBody>
          <a:bodyPr>
            <a:normAutofit fontScale="92500" lnSpcReduction="10000"/>
          </a:bodyPr>
          <a:lstStyle/>
          <a:p>
            <a:r>
              <a:rPr lang="en-US" dirty="0"/>
              <a:t>Physical signs and symptoms of violence in women</a:t>
            </a:r>
          </a:p>
          <a:p>
            <a:r>
              <a:rPr lang="en-US" dirty="0"/>
              <a:t>Behavioral signs and symptoms of violence in women</a:t>
            </a:r>
          </a:p>
          <a:p>
            <a:r>
              <a:rPr lang="en-US" dirty="0"/>
              <a:t>Signs and symptoms of violence in children</a:t>
            </a:r>
          </a:p>
          <a:p>
            <a:r>
              <a:rPr lang="en-US" dirty="0"/>
              <a:t>Signs and symptoms of sexual abuse in children</a:t>
            </a:r>
          </a:p>
          <a:p>
            <a:endParaRPr lang="en-US" dirty="0"/>
          </a:p>
          <a:p>
            <a:endParaRPr lang="en-US" dirty="0"/>
          </a:p>
        </p:txBody>
      </p:sp>
      <p:pic>
        <p:nvPicPr>
          <p:cNvPr id="4" name="Picture 3"/>
          <p:cNvPicPr>
            <a:picLocks noChangeAspect="1"/>
          </p:cNvPicPr>
          <p:nvPr/>
        </p:nvPicPr>
        <p:blipFill>
          <a:blip r:embed="rId3"/>
          <a:stretch>
            <a:fillRect/>
          </a:stretch>
        </p:blipFill>
        <p:spPr>
          <a:xfrm>
            <a:off x="1410829" y="1417638"/>
            <a:ext cx="6322342" cy="1174702"/>
          </a:xfrm>
          <a:prstGeom prst="rect">
            <a:avLst/>
          </a:prstGeom>
        </p:spPr>
      </p:pic>
    </p:spTree>
    <p:extLst>
      <p:ext uri="{BB962C8B-B14F-4D97-AF65-F5344CB8AC3E}">
        <p14:creationId xmlns:p14="http://schemas.microsoft.com/office/powerpoint/2010/main" val="1373386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Physical signs and symptoms of violence</a:t>
            </a:r>
          </a:p>
        </p:txBody>
      </p:sp>
      <p:sp>
        <p:nvSpPr>
          <p:cNvPr id="3" name="Content Placeholder 2"/>
          <p:cNvSpPr>
            <a:spLocks noGrp="1"/>
          </p:cNvSpPr>
          <p:nvPr>
            <p:ph idx="1"/>
          </p:nvPr>
        </p:nvSpPr>
        <p:spPr>
          <a:xfrm>
            <a:off x="457200" y="1622912"/>
            <a:ext cx="8229600" cy="4939619"/>
          </a:xfrm>
        </p:spPr>
        <p:txBody>
          <a:bodyPr>
            <a:normAutofit/>
          </a:bodyPr>
          <a:lstStyle/>
          <a:p>
            <a:r>
              <a:rPr lang="en-AU" dirty="0"/>
              <a:t>Chronic headaches or pain </a:t>
            </a:r>
          </a:p>
          <a:p>
            <a:r>
              <a:rPr lang="en-AU" dirty="0"/>
              <a:t>Abdominal pain </a:t>
            </a:r>
          </a:p>
          <a:p>
            <a:r>
              <a:rPr lang="en-AU" dirty="0"/>
              <a:t>STIs</a:t>
            </a:r>
          </a:p>
          <a:p>
            <a:r>
              <a:rPr lang="en-AU" dirty="0"/>
              <a:t>Unwanted pregnancy, repeat abortion </a:t>
            </a:r>
          </a:p>
          <a:p>
            <a:r>
              <a:rPr lang="en-AU" dirty="0"/>
              <a:t>Injuries during pregnancy</a:t>
            </a:r>
          </a:p>
          <a:p>
            <a:r>
              <a:rPr lang="en-AU" dirty="0"/>
              <a:t>Injuries - multiple injuries or pattern of repeated injury</a:t>
            </a:r>
          </a:p>
        </p:txBody>
      </p:sp>
      <p:sp>
        <p:nvSpPr>
          <p:cNvPr id="4" name="TextBox 3"/>
          <p:cNvSpPr txBox="1"/>
          <p:nvPr/>
        </p:nvSpPr>
        <p:spPr>
          <a:xfrm>
            <a:off x="5407269" y="6444779"/>
            <a:ext cx="3279531" cy="246221"/>
          </a:xfrm>
          <a:prstGeom prst="rect">
            <a:avLst/>
          </a:prstGeom>
          <a:noFill/>
        </p:spPr>
        <p:txBody>
          <a:bodyPr wrap="square" rtlCol="0">
            <a:spAutoFit/>
          </a:bodyPr>
          <a:lstStyle/>
          <a:p>
            <a:r>
              <a:rPr lang="en-AU" sz="1000" dirty="0"/>
              <a:t>Source: Signs of violence adapted from PACTS Study Guide</a:t>
            </a:r>
          </a:p>
        </p:txBody>
      </p:sp>
    </p:spTree>
    <p:extLst>
      <p:ext uri="{BB962C8B-B14F-4D97-AF65-F5344CB8AC3E}">
        <p14:creationId xmlns:p14="http://schemas.microsoft.com/office/powerpoint/2010/main" val="3825433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26239</TotalTime>
  <Words>2096</Words>
  <Application>Microsoft Office PowerPoint</Application>
  <PresentationFormat>On-screen Show (4:3)</PresentationFormat>
  <Paragraphs>235</Paragraphs>
  <Slides>19</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Aparajita</vt:lpstr>
      <vt:lpstr>Arial</vt:lpstr>
      <vt:lpstr>Arial Black</vt:lpstr>
      <vt:lpstr>Berlin Sans FB</vt:lpstr>
      <vt:lpstr>Bernard MT Condensed</vt:lpstr>
      <vt:lpstr>Broadway</vt:lpstr>
      <vt:lpstr>Calibri</vt:lpstr>
      <vt:lpstr>Copperplate Gothic Light</vt:lpstr>
      <vt:lpstr>Courier New</vt:lpstr>
      <vt:lpstr>Elephant</vt:lpstr>
      <vt:lpstr>Engravers MT</vt:lpstr>
      <vt:lpstr>Gill Sans MT Condensed</vt:lpstr>
      <vt:lpstr>Imprint MT Shadow</vt:lpstr>
      <vt:lpstr>Office Theme</vt:lpstr>
      <vt:lpstr> Effects on health and Identifying signs of violence (Ha) </vt:lpstr>
      <vt:lpstr>Module 4: Learning Objectives</vt:lpstr>
      <vt:lpstr>HaHu ReLaSAuN di’ak</vt:lpstr>
      <vt:lpstr>Effects of domestic violence</vt:lpstr>
      <vt:lpstr>PowerPoint Presentation</vt:lpstr>
      <vt:lpstr>Video: Women talk about trauma</vt:lpstr>
      <vt:lpstr>Activity: impact on health and wellbeing</vt:lpstr>
      <vt:lpstr>HATENE (Know the signs of violence)</vt:lpstr>
      <vt:lpstr>Physical signs and symptoms of violence</vt:lpstr>
      <vt:lpstr>Typical injuries</vt:lpstr>
      <vt:lpstr>Typical injuries</vt:lpstr>
      <vt:lpstr>Behavioural signs and symptoms of violence</vt:lpstr>
      <vt:lpstr>Behavioural signs and symptoms of violence</vt:lpstr>
      <vt:lpstr>Physical signs and symptoms of violence in children</vt:lpstr>
      <vt:lpstr>Shaken baby syndrome</vt:lpstr>
      <vt:lpstr>Behavioural signs and symptoms of violence in children</vt:lpstr>
      <vt:lpstr>Signs and symptoms of sexual abuse in children</vt:lpstr>
      <vt:lpstr>Activity: Identifying sign of violence</vt:lpstr>
      <vt:lpstr>Important messages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Kayli Wild</cp:lastModifiedBy>
  <cp:revision>334</cp:revision>
  <cp:lastPrinted>2018-01-29T21:11:56Z</cp:lastPrinted>
  <dcterms:created xsi:type="dcterms:W3CDTF">2018-01-28T23:25:18Z</dcterms:created>
  <dcterms:modified xsi:type="dcterms:W3CDTF">2021-03-25T06:02:49Z</dcterms:modified>
</cp:coreProperties>
</file>