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96" r:id="rId3"/>
    <p:sldId id="258" r:id="rId4"/>
    <p:sldId id="338" r:id="rId5"/>
    <p:sldId id="261" r:id="rId6"/>
    <p:sldId id="320" r:id="rId7"/>
    <p:sldId id="265" r:id="rId8"/>
    <p:sldId id="321" r:id="rId9"/>
    <p:sldId id="322" r:id="rId10"/>
    <p:sldId id="336" r:id="rId11"/>
    <p:sldId id="323" r:id="rId12"/>
    <p:sldId id="335" r:id="rId13"/>
    <p:sldId id="33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4"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2423" autoAdjust="0"/>
  </p:normalViewPr>
  <p:slideViewPr>
    <p:cSldViewPr snapToGrid="0" snapToObjects="1">
      <p:cViewPr varScale="1">
        <p:scale>
          <a:sx n="41" d="100"/>
          <a:sy n="41" d="100"/>
        </p:scale>
        <p:origin x="202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A92496-FC0E-454D-892F-2295880EB2EB}" type="datetimeFigureOut">
              <a:rPr lang="en-US" smtClean="0"/>
              <a:t>3/25/2021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A80045-096E-5145-A1A7-C97F492E4ABE}" type="slidenum">
              <a:rPr lang="en-US" smtClean="0"/>
              <a:t>‹#›</a:t>
            </a:fld>
            <a:endParaRPr lang="en-US"/>
          </a:p>
        </p:txBody>
      </p:sp>
    </p:spTree>
    <p:extLst>
      <p:ext uri="{BB962C8B-B14F-4D97-AF65-F5344CB8AC3E}">
        <p14:creationId xmlns:p14="http://schemas.microsoft.com/office/powerpoint/2010/main" val="30749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8E13-39EA-4AFB-B480-8BDBEEE53DF8}" type="datetimeFigureOut">
              <a:rPr lang="en-AU" smtClean="0"/>
              <a:t>25/03/2021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CE74D-A1A5-49E7-A179-F477CA196DC2}" type="slidenum">
              <a:rPr lang="en-AU" smtClean="0"/>
              <a:t>‹#›</a:t>
            </a:fld>
            <a:endParaRPr lang="en-AU"/>
          </a:p>
        </p:txBody>
      </p:sp>
    </p:spTree>
    <p:extLst>
      <p:ext uri="{BB962C8B-B14F-4D97-AF65-F5344CB8AC3E}">
        <p14:creationId xmlns:p14="http://schemas.microsoft.com/office/powerpoint/2010/main" val="384972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D5Pgnsw-xX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module</a:t>
            </a:r>
            <a:r>
              <a:rPr lang="en-US" baseline="0" dirty="0"/>
              <a:t> 4 we learned about Ha – Knowing the signs of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Today we will be learning about Hu – Asking about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the steps</a:t>
            </a:r>
            <a:r>
              <a:rPr lang="en-US" baseline="0" dirty="0"/>
              <a:t> in </a:t>
            </a:r>
            <a:r>
              <a:rPr lang="en-US" baseline="0" dirty="0" err="1"/>
              <a:t>Hahu</a:t>
            </a:r>
            <a:r>
              <a:rPr lang="en-US" baseline="0" dirty="0"/>
              <a:t> </a:t>
            </a:r>
            <a:r>
              <a:rPr lang="en-US" baseline="0" dirty="0" err="1"/>
              <a:t>Relasaun</a:t>
            </a:r>
            <a:r>
              <a:rPr lang="en-US" baseline="0" dirty="0"/>
              <a:t> </a:t>
            </a:r>
            <a:r>
              <a:rPr lang="en-US" baseline="0" dirty="0" err="1"/>
              <a:t>diak</a:t>
            </a:r>
            <a:endParaRPr lang="en-US" dirty="0"/>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3</a:t>
            </a:fld>
            <a:endParaRPr lang="en-AU"/>
          </a:p>
        </p:txBody>
      </p:sp>
    </p:spTree>
    <p:extLst>
      <p:ext uri="{BB962C8B-B14F-4D97-AF65-F5344CB8AC3E}">
        <p14:creationId xmlns:p14="http://schemas.microsoft.com/office/powerpoint/2010/main" val="354395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a:t>
            </a:r>
            <a:r>
              <a:rPr lang="en-AU" baseline="0" dirty="0"/>
              <a:t> to practice asking about violence in a clinical scenario</a:t>
            </a:r>
          </a:p>
          <a:p>
            <a:endParaRPr lang="en-AU" baseline="0" dirty="0"/>
          </a:p>
          <a:p>
            <a:r>
              <a:rPr lang="en-AU" baseline="0" dirty="0"/>
              <a:t>Time: 40 minutes (10 minutes to read the scenario and get into character, 25 minutes to practice, 5 minutes for the observer to give feedback)</a:t>
            </a:r>
          </a:p>
          <a:p>
            <a:endParaRPr lang="en-AU" baseline="0" dirty="0"/>
          </a:p>
          <a:p>
            <a:r>
              <a:rPr lang="en-AU" baseline="0" dirty="0"/>
              <a:t>Instruction:</a:t>
            </a:r>
          </a:p>
          <a:p>
            <a:pPr marL="228600" indent="-228600">
              <a:buAutoNum type="arabicPeriod"/>
            </a:pPr>
            <a:r>
              <a:rPr lang="en-AU" baseline="0" dirty="0"/>
              <a:t>Ask students to break off into groups of three (this can also be done with two ‘actors’ presenting to the group)</a:t>
            </a:r>
          </a:p>
          <a:p>
            <a:pPr marL="228600" indent="-228600">
              <a:buAutoNum type="arabicPeriod"/>
            </a:pPr>
            <a:r>
              <a:rPr lang="en-AU" baseline="0" dirty="0"/>
              <a:t>One student is the patient, one is a health provider and one is an observer</a:t>
            </a:r>
          </a:p>
          <a:p>
            <a:pPr marL="228600" indent="-228600">
              <a:buAutoNum type="arabicPeriod"/>
            </a:pPr>
            <a:r>
              <a:rPr lang="en-AU" baseline="0" dirty="0"/>
              <a:t>Give each patient a scenario and ask them to read it first without sharing it with the group</a:t>
            </a:r>
          </a:p>
          <a:p>
            <a:pPr marL="228600" indent="-228600">
              <a:buAutoNum type="arabicPeriod"/>
            </a:pPr>
            <a:r>
              <a:rPr lang="en-AU" sz="1200" dirty="0">
                <a:effectLst/>
                <a:latin typeface="Times New Roman" panose="02020603050405020304" pitchFamily="18" charset="0"/>
                <a:ea typeface="MS PGothic" panose="020B0600070205080204" pitchFamily="34" charset="-128"/>
                <a:cs typeface="Times New Roman" panose="02020603050405020304" pitchFamily="18" charset="0"/>
              </a:rPr>
              <a:t>While the patient is reading the scenario, the health provider and observer should read the handout on asking about problems</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228600" indent="-228600">
              <a:buAutoNum type="arabicPeriod"/>
            </a:pPr>
            <a:r>
              <a:rPr lang="en-AU" sz="1200" dirty="0">
                <a:effectLst/>
                <a:latin typeface="Times New Roman" panose="02020603050405020304" pitchFamily="18" charset="0"/>
                <a:ea typeface="MS PGothic" panose="020B0600070205080204" pitchFamily="34" charset="-128"/>
                <a:cs typeface="Times New Roman" panose="02020603050405020304" pitchFamily="18" charset="0"/>
              </a:rPr>
              <a:t>Begin the role play. The patient reads only the symptoms to the health provider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228600" indent="-228600">
              <a:buAutoNum type="arabicPeriod"/>
            </a:pPr>
            <a:r>
              <a:rPr lang="en-AU" baseline="0" dirty="0"/>
              <a:t>The health provider gives the appropriate care and asks the relevant questions about violence if they think it is happening </a:t>
            </a:r>
          </a:p>
          <a:p>
            <a:pPr marL="228600" indent="-228600">
              <a:buAutoNum type="arabicPeriod"/>
            </a:pPr>
            <a:r>
              <a:rPr lang="en-AU" baseline="0" dirty="0"/>
              <a:t>The observer’s role is to look at the handout ‘asking about violence’ and provide feedback to the health worker on their approach to asking about violence</a:t>
            </a:r>
          </a:p>
          <a:p>
            <a:pPr marL="228600" indent="-228600">
              <a:buAutoNum type="arabicPeriod"/>
            </a:pPr>
            <a:r>
              <a:rPr lang="en-AU" baseline="0" dirty="0"/>
              <a:t>The facilitator should also walk around and give feedback where possible</a:t>
            </a:r>
          </a:p>
          <a:p>
            <a:pPr marL="228600" indent="-228600">
              <a:buAutoNum type="arabicPeriod"/>
            </a:pPr>
            <a:r>
              <a:rPr lang="en-AU" baseline="0" dirty="0"/>
              <a:t>If there is time, each student can swap roles and have a turn being the patient, health provider and observer using the three different scenarios.</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12</a:t>
            </a:fld>
            <a:endParaRPr lang="en-AU"/>
          </a:p>
        </p:txBody>
      </p:sp>
    </p:spTree>
    <p:extLst>
      <p:ext uri="{BB962C8B-B14F-4D97-AF65-F5344CB8AC3E}">
        <p14:creationId xmlns:p14="http://schemas.microsoft.com/office/powerpoint/2010/main" val="252294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2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It can be difficult to ask a client about their problems, but it is an important part of health care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2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You should be friendly and build trust with all your clients, especially if they have suffered trauma</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2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Start a conversation by raising the subject of violence generally and asking very open questions</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20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Once she feels comfortable to open up you can ask more specific questions to find out more about her needs</a:t>
            </a:r>
            <a:endParaRPr lang="en-AU" sz="1200" baseline="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AU" baseline="0" dirty="0"/>
              <a:t>Remember that health providers have an important role even if she does not disclose abuse – we can still provide information, build trust through good communication and plan for follow up</a:t>
            </a:r>
          </a:p>
          <a:p>
            <a:pPr marL="342900" lvl="0" indent="-342900">
              <a:spcAft>
                <a:spcPts val="0"/>
              </a:spcAft>
              <a:buFont typeface="Symbol" panose="05050102010706020507" pitchFamily="18" charset="2"/>
              <a:buChar char=""/>
            </a:pPr>
            <a:r>
              <a:rPr lang="en-AU" baseline="0" dirty="0"/>
              <a:t>Getting comfortable with asking about violence can take time. Your skills will continue to improve the more you practise. Use your handouts to keep practicing good ways of asking.</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13</a:t>
            </a:fld>
            <a:endParaRPr lang="en-AU"/>
          </a:p>
        </p:txBody>
      </p:sp>
    </p:spTree>
    <p:extLst>
      <p:ext uri="{BB962C8B-B14F-4D97-AF65-F5344CB8AC3E}">
        <p14:creationId xmlns:p14="http://schemas.microsoft.com/office/powerpoint/2010/main" val="12763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Purpose: To discuss any obstacles</a:t>
            </a:r>
            <a:r>
              <a:rPr lang="en-US" sz="1200" b="0" kern="1200" baseline="0" dirty="0">
                <a:solidFill>
                  <a:schemeClr val="tx1"/>
                </a:solidFill>
                <a:effectLst/>
                <a:latin typeface="+mn-lt"/>
                <a:ea typeface="+mn-ea"/>
                <a:cs typeface="+mn-cs"/>
              </a:rPr>
              <a:t> or concerns the students have in being able to respond to ask women or children about violence</a:t>
            </a: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kern="1200" baseline="0" dirty="0">
                <a:solidFill>
                  <a:schemeClr val="tx1"/>
                </a:solidFill>
                <a:effectLst/>
                <a:latin typeface="+mn-lt"/>
                <a:ea typeface="+mn-ea"/>
                <a:cs typeface="+mn-cs"/>
              </a:rPr>
              <a:t>Time: 10 minutes</a:t>
            </a: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kern="1200" baseline="0" dirty="0">
                <a:solidFill>
                  <a:schemeClr val="tx1"/>
                </a:solidFill>
                <a:effectLst/>
                <a:latin typeface="+mn-lt"/>
                <a:ea typeface="+mn-ea"/>
                <a:cs typeface="+mn-cs"/>
              </a:rPr>
              <a:t>Instructions:</a:t>
            </a:r>
            <a:endParaRPr lang="en-US" sz="1200" b="0" kern="1200" dirty="0">
              <a:solidFill>
                <a:schemeClr val="tx1"/>
              </a:solidFill>
              <a:effectLst/>
              <a:latin typeface="+mn-lt"/>
              <a:ea typeface="+mn-ea"/>
              <a:cs typeface="+mn-cs"/>
            </a:endParaRPr>
          </a:p>
          <a:p>
            <a:pPr marL="228600" indent="-228600">
              <a:buFont typeface="+mj-lt"/>
              <a:buAutoNum type="arabicPeriod"/>
            </a:pPr>
            <a:r>
              <a:rPr lang="en-US" sz="1200" b="0" kern="1200" dirty="0">
                <a:solidFill>
                  <a:schemeClr val="tx1"/>
                </a:solidFill>
                <a:effectLst/>
                <a:latin typeface="+mn-lt"/>
                <a:ea typeface="+mn-ea"/>
                <a:cs typeface="+mn-cs"/>
              </a:rPr>
              <a:t>Ask the students “Do you have any concerns about being</a:t>
            </a:r>
            <a:r>
              <a:rPr lang="en-US" sz="1200" b="0" kern="1200" baseline="0" dirty="0">
                <a:solidFill>
                  <a:schemeClr val="tx1"/>
                </a:solidFill>
                <a:effectLst/>
                <a:latin typeface="+mn-lt"/>
                <a:ea typeface="+mn-ea"/>
                <a:cs typeface="+mn-cs"/>
              </a:rPr>
              <a:t> able to ask women about violence?” </a:t>
            </a:r>
          </a:p>
          <a:p>
            <a:pPr marL="228600" indent="-228600">
              <a:buFont typeface="+mj-lt"/>
              <a:buAutoNum type="arabicPeriod"/>
            </a:pPr>
            <a:r>
              <a:rPr lang="en-US" sz="1200" b="0" kern="1200" baseline="0" dirty="0">
                <a:solidFill>
                  <a:schemeClr val="tx1"/>
                </a:solidFill>
                <a:effectLst/>
                <a:latin typeface="+mn-lt"/>
                <a:ea typeface="+mn-ea"/>
                <a:cs typeface="+mn-cs"/>
              </a:rPr>
              <a:t>Discuss how each of their concerns can be overcome with good training and support</a:t>
            </a:r>
          </a:p>
          <a:p>
            <a:pPr marL="228600" indent="-228600">
              <a:buFont typeface="+mj-lt"/>
              <a:buAutoNum type="arabicPeriod"/>
            </a:pPr>
            <a:r>
              <a:rPr lang="en-US" sz="1200" b="0" kern="1200" baseline="0" dirty="0">
                <a:solidFill>
                  <a:schemeClr val="tx1"/>
                </a:solidFill>
                <a:effectLst/>
                <a:latin typeface="+mn-lt"/>
                <a:ea typeface="+mn-ea"/>
                <a:cs typeface="+mn-cs"/>
              </a:rPr>
              <a:t>Some examples to help you answer their concerns are:</a:t>
            </a:r>
          </a:p>
          <a:p>
            <a:pPr marL="228600" indent="-228600">
              <a:buFont typeface="+mj-lt"/>
              <a:buAutoNum type="alphaLcParenR"/>
            </a:pPr>
            <a:r>
              <a:rPr lang="en-US" b="0" dirty="0"/>
              <a:t>Afraid for their own safety – you will be learning about important safety strategies for yourself as well as clients during this course. Your manager and the police have an important role in protecting safety in the clinic and the community. </a:t>
            </a:r>
          </a:p>
          <a:p>
            <a:pPr marL="228600" indent="-228600">
              <a:buFont typeface="+mj-lt"/>
              <a:buAutoNum type="alphaLcParenR"/>
            </a:pPr>
            <a:r>
              <a:rPr lang="en-US" b="0" dirty="0"/>
              <a:t>They don’t want to support the victim because they are related to the suspect – health providers have a professional duty of care. If there is a conflict of interest they should organize care by an alternative provider. </a:t>
            </a:r>
          </a:p>
          <a:p>
            <a:pPr marL="228600" indent="-228600">
              <a:buFont typeface="+mj-lt"/>
              <a:buAutoNum type="alphaLcParenR"/>
            </a:pPr>
            <a:r>
              <a:rPr lang="en-US" b="0" dirty="0"/>
              <a:t>There is not enough time -  Assessing and responding to abuse can potentially be a life-saving process and can be done efficiently.  Because violence affects health, understanding experiences of violence can provide important insight into patient health and may reveal the underlying cause of the presenting issue. </a:t>
            </a:r>
            <a:endParaRPr lang="en-AU" b="0" dirty="0"/>
          </a:p>
          <a:p>
            <a:pPr marL="228600" indent="-228600">
              <a:buFont typeface="+mj-lt"/>
              <a:buAutoNum type="alphaLcParenR"/>
            </a:pPr>
            <a:r>
              <a:rPr lang="en-US" b="0" dirty="0"/>
              <a:t>Fear of offending the client - Women who have been affected by violence are often waiting for an opportunity to speak about some aspect of what they are going through.  Evidence shows that women do not mind being asked about abuse when done sensitively and without judgement, and that they appreciate provider expression of care. Your patient may actually trust you more by knowing that you care about her health and safety</a:t>
            </a:r>
          </a:p>
          <a:p>
            <a:pPr marL="228600" indent="-228600">
              <a:buFont typeface="+mj-lt"/>
              <a:buAutoNum type="alphaLcParenR"/>
            </a:pPr>
            <a:r>
              <a:rPr lang="en-US" b="0" dirty="0"/>
              <a:t>The woman is with family or there is nowhere private to talk – think of creative ways to ensure privacy. See if there is a room that is not currently being used, make an excuse to see the patient on their own</a:t>
            </a:r>
          </a:p>
          <a:p>
            <a:pPr marL="228600" indent="-228600">
              <a:buFont typeface="+mj-lt"/>
              <a:buAutoNum type="alphaLcParenR"/>
            </a:pPr>
            <a:r>
              <a:rPr lang="en-US" b="0" dirty="0"/>
              <a:t>Colleagues and other staff are unsupportive – seek support from other services in the area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0" dirty="0"/>
              <a:t>Don’t know how to help - Speaking with clients about violence provides important support and can be the first step in her realizing help is available. These discussions become easier with training, time, and practice.</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4. Reassure them that </a:t>
            </a:r>
            <a:r>
              <a:rPr lang="en-AU" sz="1200" b="0" kern="1200" baseline="0" dirty="0">
                <a:solidFill>
                  <a:schemeClr val="tx1"/>
                </a:solidFill>
                <a:effectLst/>
                <a:latin typeface="+mn-lt"/>
                <a:ea typeface="+mn-ea"/>
                <a:cs typeface="+mn-cs"/>
              </a:rPr>
              <a:t>t</a:t>
            </a:r>
            <a:r>
              <a:rPr lang="en-AU" sz="1200" b="0" kern="1200" dirty="0">
                <a:solidFill>
                  <a:schemeClr val="tx1"/>
                </a:solidFill>
                <a:effectLst/>
                <a:latin typeface="+mn-lt"/>
                <a:ea typeface="+mn-ea"/>
                <a:cs typeface="+mn-cs"/>
              </a:rPr>
              <a:t>his course will give </a:t>
            </a:r>
            <a:r>
              <a:rPr lang="en-AU" sz="1200" kern="1200" dirty="0">
                <a:solidFill>
                  <a:schemeClr val="tx1"/>
                </a:solidFill>
                <a:effectLst/>
                <a:latin typeface="+mn-lt"/>
                <a:ea typeface="+mn-ea"/>
                <a:cs typeface="+mn-cs"/>
              </a:rPr>
              <a:t>them the knowledge, skills and resources to feel able to help women and children in very difficult circumstances. It will also help them to know how to care for themselves and their colleagues.</a:t>
            </a:r>
          </a:p>
          <a:p>
            <a:pPr marL="171450" indent="-171450">
              <a:buFont typeface="Arial" panose="020B0604020202020204" pitchFamily="34" charset="0"/>
              <a:buChar char="•"/>
            </a:pPr>
            <a:endParaRPr lang="en-US" sz="1200" b="1" kern="1200" baseline="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1B7105-0BB7-4573-AA33-5594CD3A481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2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a health provider notices any of the physical or behavioural signs or symptoms of violence we learned about in Module 4, it is important to ask the patient more about the problems they are facing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can be very difficult for women to talk about and also for health providers to feel comfortable asking about, but it gets easier the more you practise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certain ways of asking and certain things that need to be in place which will help women to open up about violence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Remember to pay attention to your non-verbal communication and only ask a woman about problems when she is on her own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Today we will be learning about the next steps: </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Building ‘rapport’ or trust</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Raising the subject</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Asking the right types of question</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5</a:t>
            </a:fld>
            <a:endParaRPr lang="en-AU"/>
          </a:p>
        </p:txBody>
      </p:sp>
    </p:spTree>
    <p:extLst>
      <p:ext uri="{BB962C8B-B14F-4D97-AF65-F5344CB8AC3E}">
        <p14:creationId xmlns:p14="http://schemas.microsoft.com/office/powerpoint/2010/main" val="37859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Rapport</a:t>
            </a:r>
            <a:r>
              <a:rPr lang="en-AU" baseline="0" dirty="0"/>
              <a:t> means e</a:t>
            </a:r>
            <a:r>
              <a:rPr lang="en-AU" dirty="0"/>
              <a:t>stablishing a good relationship where people have a connection, understand each other’s feelings and communicate well</a:t>
            </a:r>
          </a:p>
          <a:p>
            <a:pPr marL="171450" indent="-171450">
              <a:buFont typeface="Arial" panose="020B0604020202020204" pitchFamily="34" charset="0"/>
              <a:buChar char="•"/>
            </a:pPr>
            <a:r>
              <a:rPr lang="en-AU" dirty="0">
                <a:solidFill>
                  <a:prstClr val="black"/>
                </a:solidFill>
              </a:rPr>
              <a:t>Introduce yourself, make ‘small talk’, avoid direct questions initially </a:t>
            </a:r>
          </a:p>
          <a:p>
            <a:pPr marL="171450" indent="-171450">
              <a:buFont typeface="Arial" panose="020B0604020202020204" pitchFamily="34" charset="0"/>
              <a:buChar char="•"/>
            </a:pPr>
            <a:r>
              <a:rPr lang="en-AU" dirty="0">
                <a:solidFill>
                  <a:prstClr val="black"/>
                </a:solidFill>
              </a:rPr>
              <a:t>Ask students what they might say to open a conversation?</a:t>
            </a:r>
            <a:r>
              <a:rPr lang="en-AU" baseline="0" dirty="0">
                <a:solidFill>
                  <a:prstClr val="black"/>
                </a:solidFill>
              </a:rPr>
              <a:t> Some examples are:</a:t>
            </a:r>
            <a:endParaRPr lang="en-AU" dirty="0">
              <a:solidFill>
                <a:prstClr val="black"/>
              </a:solidFill>
            </a:endParaRPr>
          </a:p>
          <a:p>
            <a:pPr marL="857250" lvl="1" indent="-457200"/>
            <a:r>
              <a:rPr lang="en-AU" dirty="0">
                <a:solidFill>
                  <a:prstClr val="black"/>
                </a:solidFill>
              </a:rPr>
              <a:t>“What brings you here today?”</a:t>
            </a:r>
          </a:p>
          <a:p>
            <a:pPr marL="857250" lvl="1" indent="-457200"/>
            <a:r>
              <a:rPr lang="en-AU" dirty="0">
                <a:solidFill>
                  <a:prstClr val="black"/>
                </a:solidFill>
              </a:rPr>
              <a:t>“What would you like to talk about?”</a:t>
            </a:r>
          </a:p>
          <a:p>
            <a:pPr marL="857250" lvl="1" indent="-457200"/>
            <a:r>
              <a:rPr lang="en-AU" dirty="0">
                <a:solidFill>
                  <a:prstClr val="black"/>
                </a:solidFill>
              </a:rPr>
              <a:t>“What are your main concerns?”</a:t>
            </a:r>
          </a:p>
          <a:p>
            <a:pPr marL="285750" lvl="0" indent="-285750">
              <a:buFont typeface="Arial" panose="020B0604020202020204" pitchFamily="34" charset="0"/>
              <a:buChar char="•"/>
            </a:pPr>
            <a:r>
              <a:rPr lang="en-AU" dirty="0">
                <a:solidFill>
                  <a:prstClr val="black"/>
                </a:solidFill>
              </a:rPr>
              <a:t>Listen to what she is saying and help her feel connected</a:t>
            </a:r>
            <a:endParaRPr lang="en-AU" dirty="0"/>
          </a:p>
          <a:p>
            <a:pPr marL="285750" indent="-285750">
              <a:buFont typeface="Arial" panose="020B0604020202020204" pitchFamily="34" charset="0"/>
              <a:buChar char="•"/>
            </a:pPr>
            <a:r>
              <a:rPr lang="en-AU" dirty="0"/>
              <a:t>Build trust - people find it easier to talk to those they trust</a:t>
            </a:r>
          </a:p>
          <a:p>
            <a:pPr marL="285750" indent="-285750">
              <a:buFont typeface="Arial" panose="020B0604020202020204" pitchFamily="34" charset="0"/>
              <a:buChar char="•"/>
            </a:pPr>
            <a:r>
              <a:rPr lang="en-AU" dirty="0"/>
              <a:t>Building</a:t>
            </a:r>
            <a:r>
              <a:rPr lang="en-AU" baseline="0" dirty="0"/>
              <a:t> rapport and trust is</a:t>
            </a:r>
            <a:r>
              <a:rPr lang="en-AU" dirty="0"/>
              <a:t> also important when dealing with</a:t>
            </a:r>
            <a:r>
              <a:rPr lang="en-AU" baseline="0" dirty="0"/>
              <a:t> children as they may be afraid and they often find it difficult to talk. </a:t>
            </a:r>
          </a:p>
          <a:p>
            <a:pPr marL="285750" indent="-285750">
              <a:buFont typeface="Arial" panose="020B0604020202020204" pitchFamily="34" charset="0"/>
              <a:buChar char="•"/>
            </a:pPr>
            <a:r>
              <a:rPr lang="en-AU" baseline="0" dirty="0"/>
              <a:t>Some ideas are giving them a ball, playing a game with them, give them something to eat or drink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Take your time - you need more time to build rapport with children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6</a:t>
            </a:fld>
            <a:endParaRPr lang="en-AU"/>
          </a:p>
        </p:txBody>
      </p:sp>
    </p:spTree>
    <p:extLst>
      <p:ext uri="{BB962C8B-B14F-4D97-AF65-F5344CB8AC3E}">
        <p14:creationId xmlns:p14="http://schemas.microsoft.com/office/powerpoint/2010/main" val="263433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Once you are in a private place and have spent some time building rapport, you can start to raise the subject of problems she might be having</a:t>
            </a:r>
          </a:p>
          <a:p>
            <a:pPr marL="171450" indent="-171450">
              <a:buFont typeface="Arial" panose="020B0604020202020204" pitchFamily="34" charset="0"/>
              <a:buChar char="•"/>
            </a:pPr>
            <a:r>
              <a:rPr lang="en-AU" dirty="0"/>
              <a:t>Raise the subject – simple statements can let women know they are not alone and may help them open up about</a:t>
            </a:r>
            <a:r>
              <a:rPr lang="en-AU" baseline="0" dirty="0"/>
              <a:t> their own experiences. For example:</a:t>
            </a:r>
          </a:p>
          <a:p>
            <a:pPr lvl="1"/>
            <a:r>
              <a:rPr lang="en-US" dirty="0"/>
              <a:t>“Many women experience problems with their husband or someone else they live with”</a:t>
            </a:r>
          </a:p>
          <a:p>
            <a:pPr lvl="1"/>
            <a:r>
              <a:rPr lang="en-AU" dirty="0"/>
              <a:t>“When I see injuries like this I wonder if someone could have hurt you.”</a:t>
            </a:r>
          </a:p>
          <a:p>
            <a:pPr marL="171450" indent="-171450">
              <a:buFont typeface="Arial" panose="020B0604020202020204" pitchFamily="34" charset="0"/>
              <a:buChar char="•"/>
            </a:pPr>
            <a:r>
              <a:rPr lang="en-AU" dirty="0"/>
              <a:t>Ask</a:t>
            </a:r>
            <a:r>
              <a:rPr lang="en-AU" baseline="0" dirty="0"/>
              <a:t> o</a:t>
            </a:r>
            <a:r>
              <a:rPr lang="en-AU" dirty="0"/>
              <a:t>pen questions </a:t>
            </a:r>
            <a:r>
              <a:rPr lang="en-AU" baseline="0" dirty="0"/>
              <a:t>to get a conversation started. They encourage</a:t>
            </a:r>
            <a:r>
              <a:rPr lang="en-AU" dirty="0"/>
              <a:t> the woman or child to answer in</a:t>
            </a:r>
            <a:r>
              <a:rPr lang="en-AU" baseline="0" dirty="0"/>
              <a:t> their</a:t>
            </a:r>
            <a:r>
              <a:rPr lang="en-AU" dirty="0"/>
              <a:t> own way. For example: </a:t>
            </a:r>
          </a:p>
          <a:p>
            <a:pPr lvl="1"/>
            <a:r>
              <a:rPr lang="en-US" dirty="0"/>
              <a:t>“How is your relationship with your husband/ boyfriend?”</a:t>
            </a:r>
          </a:p>
          <a:p>
            <a:pPr lvl="1"/>
            <a:r>
              <a:rPr lang="en-US" dirty="0"/>
              <a:t>“What happens when he gets angry?”</a:t>
            </a:r>
          </a:p>
          <a:p>
            <a:pPr lvl="1"/>
            <a:r>
              <a:rPr lang="en-US" dirty="0"/>
              <a:t>“Do you have any worries</a:t>
            </a:r>
            <a:r>
              <a:rPr lang="en-US" baseline="0" dirty="0"/>
              <a:t> you want to talk about?”</a:t>
            </a:r>
            <a:endParaRPr lang="en-US" dirty="0"/>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B7DCE74D-A1A5-49E7-A179-F477CA196DC2}" type="slidenum">
              <a:rPr lang="en-AU" smtClean="0"/>
              <a:t>7</a:t>
            </a:fld>
            <a:endParaRPr lang="en-AU"/>
          </a:p>
        </p:txBody>
      </p:sp>
    </p:spTree>
    <p:extLst>
      <p:ext uri="{BB962C8B-B14F-4D97-AF65-F5344CB8AC3E}">
        <p14:creationId xmlns:p14="http://schemas.microsoft.com/office/powerpoint/2010/main" val="86763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After you have raised the subject and she has disclosed the abuse you can ask more specific questions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Specific questions are</a:t>
            </a:r>
            <a:r>
              <a:rPr lang="en-US" sz="1200" baseline="0" dirty="0"/>
              <a:t> direct questions that ask for a</a:t>
            </a:r>
            <a:r>
              <a:rPr lang="en-US" sz="1200" dirty="0"/>
              <a:t> yes/no</a:t>
            </a:r>
            <a:r>
              <a:rPr lang="en-US" sz="1200" baseline="0" dirty="0"/>
              <a:t> answer</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They are useful for</a:t>
            </a:r>
            <a:r>
              <a:rPr lang="en-US" sz="1200" baseline="0" dirty="0"/>
              <a:t> gaining </a:t>
            </a:r>
            <a:r>
              <a:rPr lang="en-US" sz="1200" dirty="0"/>
              <a:t>detailed information required for medical treatment, taking</a:t>
            </a:r>
            <a:r>
              <a:rPr lang="en-US" sz="1200" baseline="0" dirty="0"/>
              <a:t> a history, and finding out how safe her and her children are. For example:</a:t>
            </a:r>
            <a:endParaRPr lang="en-US" sz="1200" dirty="0"/>
          </a:p>
          <a:p>
            <a:pPr lvl="1"/>
            <a:r>
              <a:rPr lang="en-US" sz="6000" dirty="0"/>
              <a:t>“Are you afraid of your husband (or partner)?”</a:t>
            </a:r>
          </a:p>
          <a:p>
            <a:pPr lvl="1"/>
            <a:r>
              <a:rPr lang="en-US" sz="6000" dirty="0"/>
              <a:t>“Does your husband try to control you, for example not letting you have money or go out of the house?”</a:t>
            </a:r>
          </a:p>
          <a:p>
            <a:pPr lvl="1"/>
            <a:r>
              <a:rPr lang="en-US" sz="6000" dirty="0"/>
              <a:t>“Did someone force you to have sex?”</a:t>
            </a:r>
          </a:p>
          <a:p>
            <a:pPr lvl="1"/>
            <a:r>
              <a:rPr lang="en-US" sz="6000" dirty="0"/>
              <a:t>“Have you spoken to anyone about this?”</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asking about violence, ask about specific acts like “did someone bite you?” or “has your partner ever threatened you with a weapon?”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Don’t ask “are you a victim of domestic violence?” because the woman may not see herself as a victim or understand the term domestic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Don’t ask leading questions, which are questions that direct her into giving a certain answer. For example, don’t say “what happened to your eye, did you walk into the door?”</a:t>
            </a:r>
          </a:p>
          <a:p>
            <a:pPr lvl="1"/>
            <a:endParaRPr lang="en-US" sz="6000" dirty="0"/>
          </a:p>
        </p:txBody>
      </p:sp>
      <p:sp>
        <p:nvSpPr>
          <p:cNvPr id="4" name="Slide Number Placeholder 3"/>
          <p:cNvSpPr>
            <a:spLocks noGrp="1"/>
          </p:cNvSpPr>
          <p:nvPr>
            <p:ph type="sldNum" sz="quarter" idx="10"/>
          </p:nvPr>
        </p:nvSpPr>
        <p:spPr/>
        <p:txBody>
          <a:bodyPr/>
          <a:lstStyle/>
          <a:p>
            <a:fld id="{B7DCE74D-A1A5-49E7-A179-F477CA196DC2}" type="slidenum">
              <a:rPr lang="en-AU" smtClean="0"/>
              <a:t>8</a:t>
            </a:fld>
            <a:endParaRPr lang="en-AU"/>
          </a:p>
        </p:txBody>
      </p:sp>
    </p:spTree>
    <p:extLst>
      <p:ext uri="{BB962C8B-B14F-4D97-AF65-F5344CB8AC3E}">
        <p14:creationId xmlns:p14="http://schemas.microsoft.com/office/powerpoint/2010/main" val="275973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Do not pressure her, give her time to decide what she wants to tell you</a:t>
            </a:r>
          </a:p>
          <a:p>
            <a:pPr marL="171450" indent="-171450">
              <a:buFont typeface="Arial" panose="020B0604020202020204" pitchFamily="34" charset="0"/>
              <a:buChar char="•"/>
            </a:pPr>
            <a:r>
              <a:rPr lang="en-AU" dirty="0"/>
              <a:t>Remember to believe her. She may not actually be a victim</a:t>
            </a:r>
          </a:p>
          <a:p>
            <a:pPr marL="171450" indent="-171450">
              <a:buFont typeface="Arial" panose="020B0604020202020204" pitchFamily="34" charset="0"/>
              <a:buChar char="•"/>
            </a:pPr>
            <a:r>
              <a:rPr lang="en-AU" dirty="0"/>
              <a:t>Give her more time to stay, sit</a:t>
            </a:r>
            <a:r>
              <a:rPr lang="en-AU" baseline="0" dirty="0"/>
              <a:t> with her and chat</a:t>
            </a:r>
            <a:endParaRPr lang="en-AU" dirty="0"/>
          </a:p>
          <a:p>
            <a:pPr marL="171450" indent="-171450">
              <a:buFont typeface="Arial" panose="020B0604020202020204" pitchFamily="34" charset="0"/>
              <a:buChar char="•"/>
            </a:pPr>
            <a:r>
              <a:rPr lang="en-AU" dirty="0"/>
              <a:t>Tell her about services available if her situation changes or someone she knows needs them</a:t>
            </a:r>
          </a:p>
          <a:p>
            <a:pPr marL="171450" indent="-171450">
              <a:buFont typeface="Arial" panose="020B0604020202020204" pitchFamily="34" charset="0"/>
              <a:buChar char="•"/>
            </a:pPr>
            <a:r>
              <a:rPr lang="en-AU" dirty="0"/>
              <a:t>Offer information on the effects of violence on women’s health and children’s health</a:t>
            </a:r>
          </a:p>
          <a:p>
            <a:pPr marL="171450" indent="-171450">
              <a:buFont typeface="Arial" panose="020B0604020202020204" pitchFamily="34" charset="0"/>
              <a:buChar char="•"/>
            </a:pPr>
            <a:r>
              <a:rPr lang="en-AU" dirty="0"/>
              <a:t>Offer her referrals to support and a follow-up visit</a:t>
            </a:r>
          </a:p>
          <a:p>
            <a:pPr marL="171450" indent="-171450">
              <a:buFont typeface="Arial" panose="020B0604020202020204" pitchFamily="34" charset="0"/>
              <a:buChar char="•"/>
            </a:pPr>
            <a:r>
              <a:rPr lang="en-AU" dirty="0"/>
              <a:t>If the client is a child</a:t>
            </a:r>
            <a:r>
              <a:rPr lang="en-AU" baseline="0" dirty="0"/>
              <a:t> and you suspect abuse consult with MSS OPL (Child protection officers), Police Vulnerable Person’s Unit, Casa Vida, or </a:t>
            </a:r>
            <a:r>
              <a:rPr lang="en-AU" baseline="0" dirty="0" err="1"/>
              <a:t>Fatin</a:t>
            </a:r>
            <a:r>
              <a:rPr lang="en-AU" baseline="0" dirty="0"/>
              <a:t> </a:t>
            </a:r>
            <a:r>
              <a:rPr lang="en-AU" baseline="0" dirty="0" err="1"/>
              <a:t>Hakmatek</a:t>
            </a:r>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9</a:t>
            </a:fld>
            <a:endParaRPr lang="en-AU"/>
          </a:p>
        </p:txBody>
      </p:sp>
    </p:spTree>
    <p:extLst>
      <p:ext uri="{BB962C8B-B14F-4D97-AF65-F5344CB8AC3E}">
        <p14:creationId xmlns:p14="http://schemas.microsoft.com/office/powerpoint/2010/main" val="376884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Play the video and ask students to note how the nurse ensures privacy, her non-verbal communication and what questions she asks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video can be played directly from the weblink </a:t>
            </a:r>
            <a:r>
              <a:rPr lang="en-AU" sz="1200" u="sng" kern="1200" dirty="0">
                <a:solidFill>
                  <a:schemeClr val="tx1"/>
                </a:solidFill>
                <a:effectLst/>
                <a:latin typeface="+mn-lt"/>
                <a:ea typeface="+mn-ea"/>
                <a:cs typeface="+mn-cs"/>
                <a:hlinkClick r:id="rId3"/>
              </a:rPr>
              <a:t>https://youtu.be/D5Pgnsw-xXs</a:t>
            </a:r>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Play the section from the beginning to time 4:54.</a:t>
            </a: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10</a:t>
            </a:fld>
            <a:endParaRPr lang="en-AU"/>
          </a:p>
        </p:txBody>
      </p:sp>
    </p:spTree>
    <p:extLst>
      <p:ext uri="{BB962C8B-B14F-4D97-AF65-F5344CB8AC3E}">
        <p14:creationId xmlns:p14="http://schemas.microsoft.com/office/powerpoint/2010/main" val="170657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4400" b="0" i="0" u="none" strike="noStrike" kern="1200" cap="none" spc="0" normalizeH="0" baseline="0" noProof="0" dirty="0">
                <a:ln>
                  <a:noFill/>
                </a:ln>
                <a:solidFill>
                  <a:prstClr val="black"/>
                </a:solidFill>
                <a:effectLst/>
                <a:uLnTx/>
                <a:uFillTx/>
                <a:latin typeface="+mn-lt"/>
                <a:ea typeface="+mj-ea"/>
                <a:cs typeface="+mj-cs"/>
              </a:rPr>
              <a:t>Purpose: To observe how a health provider ensures privacy and asks sensitively about suspected abuse</a:t>
            </a:r>
          </a:p>
          <a:p>
            <a:endParaRPr kumimoji="0" lang="en-AU" sz="4400" b="0" i="0" u="none" strike="noStrike" kern="1200" cap="none" spc="0" normalizeH="0" baseline="0" noProof="0" dirty="0">
              <a:ln>
                <a:noFill/>
              </a:ln>
              <a:solidFill>
                <a:prstClr val="black"/>
              </a:solidFill>
              <a:effectLst/>
              <a:uLnTx/>
              <a:uFillTx/>
              <a:latin typeface="+mn-lt"/>
              <a:ea typeface="+mj-ea"/>
              <a:cs typeface="+mj-cs"/>
            </a:endParaRPr>
          </a:p>
          <a:p>
            <a:r>
              <a:rPr kumimoji="0" lang="en-AU" sz="4400" b="0" i="0" u="none" strike="noStrike" kern="1200" cap="none" spc="0" normalizeH="0" baseline="0" noProof="0" dirty="0">
                <a:ln>
                  <a:noFill/>
                </a:ln>
                <a:solidFill>
                  <a:prstClr val="black"/>
                </a:solidFill>
                <a:effectLst/>
                <a:uLnTx/>
                <a:uFillTx/>
                <a:latin typeface="+mn-lt"/>
                <a:ea typeface="+mj-ea"/>
                <a:cs typeface="+mj-cs"/>
              </a:rPr>
              <a:t>Time: 15 minutes (5 minutes to watch the video, 10 minutes for discussion)</a:t>
            </a:r>
          </a:p>
          <a:p>
            <a:endParaRPr kumimoji="0" lang="en-AU" sz="4400" b="0" i="0" u="none" strike="noStrike" kern="1200" cap="none" spc="0" normalizeH="0" baseline="0" noProof="0" dirty="0">
              <a:ln>
                <a:noFill/>
              </a:ln>
              <a:solidFill>
                <a:prstClr val="black"/>
              </a:solidFill>
              <a:effectLst/>
              <a:uLnTx/>
              <a:uFillTx/>
              <a:latin typeface="+mn-lt"/>
              <a:ea typeface="+mj-ea"/>
              <a:cs typeface="+mj-cs"/>
            </a:endParaRPr>
          </a:p>
          <a:p>
            <a:r>
              <a:rPr kumimoji="0" lang="en-AU" sz="4400" b="0" i="0" u="none" strike="noStrike" kern="1200" cap="none" spc="0" normalizeH="0" baseline="0" noProof="0" dirty="0">
                <a:ln>
                  <a:noFill/>
                </a:ln>
                <a:solidFill>
                  <a:prstClr val="black"/>
                </a:solidFill>
                <a:effectLst/>
                <a:uLnTx/>
                <a:uFillTx/>
                <a:latin typeface="+mn-lt"/>
                <a:ea typeface="+mj-ea"/>
                <a:cs typeface="+mj-cs"/>
              </a:rPr>
              <a:t>Instructions:</a:t>
            </a:r>
          </a:p>
          <a:p>
            <a:pPr marL="742950" indent="-742950">
              <a:buFont typeface="+mj-lt"/>
              <a:buAutoNum type="arabicPeriod"/>
            </a:pPr>
            <a:r>
              <a:rPr kumimoji="0" lang="en-AU" sz="4400" b="0" i="0" u="none" strike="noStrike" kern="1200" cap="none" spc="0" normalizeH="0" baseline="0" noProof="0" dirty="0">
                <a:ln>
                  <a:noFill/>
                </a:ln>
                <a:solidFill>
                  <a:prstClr val="black"/>
                </a:solidFill>
                <a:effectLst/>
                <a:uLnTx/>
                <a:uFillTx/>
                <a:latin typeface="+mn-lt"/>
                <a:ea typeface="+mj-ea"/>
                <a:cs typeface="+mj-cs"/>
              </a:rPr>
              <a:t>Lead a discussion by asking the following questions</a:t>
            </a:r>
          </a:p>
          <a:p>
            <a:pPr marL="742950" indent="-742950">
              <a:buFont typeface="+mj-lt"/>
              <a:buAutoNum type="arabicPeriod"/>
            </a:pPr>
            <a:r>
              <a:rPr kumimoji="0" lang="en-AU" sz="4400" b="0" i="0" u="none" strike="noStrike" kern="1200" cap="none" spc="0" normalizeH="0" baseline="0" noProof="0" dirty="0">
                <a:ln>
                  <a:noFill/>
                </a:ln>
                <a:solidFill>
                  <a:prstClr val="black"/>
                </a:solidFill>
                <a:effectLst/>
                <a:uLnTx/>
                <a:uFillTx/>
                <a:latin typeface="+mn-lt"/>
                <a:ea typeface="+mj-ea"/>
                <a:cs typeface="+mj-cs"/>
              </a:rPr>
              <a:t>Answers to discussion question:</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Why did the nurse suspect Maria’s injury was not an accident? </a:t>
            </a:r>
          </a:p>
          <a:p>
            <a:pPr marL="45720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AU" sz="1800" b="0" i="1" u="none" strike="noStrike" kern="1200" cap="none" spc="0" normalizeH="0" baseline="0" noProof="0" dirty="0">
                <a:ln>
                  <a:noFill/>
                </a:ln>
                <a:solidFill>
                  <a:prstClr val="black"/>
                </a:solidFill>
                <a:effectLst/>
                <a:uLnTx/>
                <a:uFillTx/>
                <a:latin typeface="+mn-lt"/>
                <a:ea typeface="+mn-ea"/>
                <a:cs typeface="+mn-cs"/>
              </a:rPr>
              <a:t>	type of injury, Maria’s demeanour, story changes, story doesn’t match injury, Maria is worried about getting home</a:t>
            </a:r>
            <a:endParaRPr kumimoji="0" lang="en-AU" sz="1800" b="0" i="0" u="none" strike="noStrike" kern="1200" cap="none" spc="0" normalizeH="0" baseline="0" noProof="0" dirty="0">
              <a:ln>
                <a:noFill/>
              </a:ln>
              <a:solidFill>
                <a:prstClr val="black"/>
              </a:solidFill>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What strategies did the nurse use to ensure privacy? </a:t>
            </a:r>
          </a:p>
          <a:p>
            <a:pPr marL="45720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AU" sz="1800" b="0" i="1" u="none" strike="noStrike" kern="1200" cap="none" spc="0" normalizeH="0" baseline="0" noProof="0" dirty="0">
                <a:ln>
                  <a:noFill/>
                </a:ln>
                <a:solidFill>
                  <a:prstClr val="black"/>
                </a:solidFill>
                <a:effectLst/>
                <a:uLnTx/>
                <a:uFillTx/>
                <a:latin typeface="+mn-lt"/>
                <a:ea typeface="+mn-ea"/>
                <a:cs typeface="+mn-cs"/>
              </a:rPr>
              <a:t>	took Maria to a private room, asked sister-in-law to wait, spoke to the </a:t>
            </a:r>
            <a:r>
              <a:rPr kumimoji="0" lang="en-AU" sz="1800" b="0" i="1" u="none" strike="noStrike" kern="1200" cap="none" spc="0" normalizeH="0" baseline="0" noProof="0" dirty="0" err="1">
                <a:ln>
                  <a:noFill/>
                </a:ln>
                <a:solidFill>
                  <a:prstClr val="black"/>
                </a:solidFill>
                <a:effectLst/>
                <a:uLnTx/>
                <a:uFillTx/>
                <a:latin typeface="+mn-lt"/>
                <a:ea typeface="+mn-ea"/>
                <a:cs typeface="+mn-cs"/>
              </a:rPr>
              <a:t>chefe</a:t>
            </a:r>
            <a:r>
              <a:rPr kumimoji="0" lang="en-AU" sz="1800" b="0" i="1" u="none" strike="noStrike" kern="1200" cap="none" spc="0" normalizeH="0" baseline="0" noProof="0" dirty="0">
                <a:ln>
                  <a:noFill/>
                </a:ln>
                <a:solidFill>
                  <a:prstClr val="black"/>
                </a:solidFill>
                <a:effectLst/>
                <a:uLnTx/>
                <a:uFillTx/>
                <a:latin typeface="+mn-lt"/>
                <a:ea typeface="+mn-ea"/>
                <a:cs typeface="+mn-cs"/>
              </a:rPr>
              <a:t> in a private room, did not reveal the name of the patient</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mn-lt"/>
                <a:ea typeface="+mn-ea"/>
                <a:cs typeface="+mn-cs"/>
              </a:rPr>
              <a:t>What types of questions did the nurse ask? </a:t>
            </a:r>
          </a:p>
          <a:p>
            <a:pPr marL="45720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AU" sz="1800" b="0" i="1" u="none" strike="noStrike" kern="1200" cap="none" spc="0" normalizeH="0" baseline="0" noProof="0" dirty="0">
                <a:ln>
                  <a:noFill/>
                </a:ln>
                <a:solidFill>
                  <a:prstClr val="black"/>
                </a:solidFill>
                <a:effectLst/>
                <a:uLnTx/>
                <a:uFillTx/>
                <a:latin typeface="+mn-lt"/>
                <a:ea typeface="+mn-ea"/>
                <a:cs typeface="+mn-cs"/>
              </a:rPr>
              <a:t>	Open questions such as “</a:t>
            </a:r>
            <a:r>
              <a:rPr kumimoji="0" lang="en-AU"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sometimes cuts like this can be from someone hurting you, has that happened to you?”, “Do you have any other health 	problems, any problems at home?”	</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How did the nurse demonstrate good non-verbal communication? 	</a:t>
            </a:r>
          </a:p>
          <a:p>
            <a:pPr marL="45720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AU"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waited until after the stitches to ask about violence, sat next to Maria before asking, placed her hand on her shoulder when offering support</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eriod"/>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What good practices did the nurse demonstrate when Maria did not disclose violence? </a:t>
            </a:r>
          </a:p>
          <a:p>
            <a:pPr marL="457200" marR="0" lvl="1" indent="0" algn="l" defTabSz="457200" rtl="0" eaLnBrk="1" fontAlgn="auto" latinLnBrk="0" hangingPunct="1">
              <a:lnSpc>
                <a:spcPct val="100000"/>
              </a:lnSpc>
              <a:spcBef>
                <a:spcPct val="20000"/>
              </a:spcBef>
              <a:spcAft>
                <a:spcPts val="0"/>
              </a:spcAft>
              <a:buClrTx/>
              <a:buSzTx/>
              <a:buFont typeface="+mj-lt"/>
              <a:buNone/>
              <a:tabLst/>
              <a:defRPr/>
            </a:pPr>
            <a:r>
              <a:rPr kumimoji="0" lang="en-AU"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Didn’t pressure Maria to talk about it, got contact details and arranged follow-up visit, mentioned services that are available and offered to contact 	them, reassured Maria that she is always ready to help her</a:t>
            </a:r>
            <a:endParaRPr kumimoji="0" lang="en-AU"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7DCE74D-A1A5-49E7-A179-F477CA196DC2}" type="slidenum">
              <a:rPr lang="en-AU" smtClean="0"/>
              <a:t>11</a:t>
            </a:fld>
            <a:endParaRPr lang="en-AU"/>
          </a:p>
        </p:txBody>
      </p:sp>
    </p:spTree>
    <p:extLst>
      <p:ext uri="{BB962C8B-B14F-4D97-AF65-F5344CB8AC3E}">
        <p14:creationId xmlns:p14="http://schemas.microsoft.com/office/powerpoint/2010/main" val="23651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42E7A76D-24A7-423B-AA66-05E8D0C82745}"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F83BD772-028E-416B-9922-8925422B6BA9}"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E3E9784-C10C-4B48-976D-5B8EFCEF11C5}"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0DA8E39-0347-4997-817F-45F0D4E0923C}"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A3DC77BE-ED43-4F8B-BBD0-6DED4F865A42}" type="datetime1">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BCCFB95-3AAC-4BC5-B9A4-E67006367DDA}"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2C0EE5A0-037A-4821-A0C8-8B7DE583BA26}" type="datetime1">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227749-F96B-4EA8-9A15-F22FDD7AD55D}" type="datetime1">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F2460-3DB1-4C57-B38F-84C666138398}" type="datetime1">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C0A4CB4-1CBA-49A5-89C3-3C6ABE96FAD1}"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30C090D-DEEE-45D3-BFF9-5540CEC6F1DA}" type="datetime1">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4883F-3E80-439A-9AEC-B15C9C3CC4E7}" type="datetime1">
              <a:rPr lang="en-US" smtClean="0"/>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dirty="0"/>
              <a:t>Building rapport</a:t>
            </a:r>
            <a:br>
              <a:rPr lang="en-US" sz="4900" dirty="0"/>
            </a:br>
            <a:r>
              <a:rPr lang="en-US" sz="4900" dirty="0"/>
              <a:t>Asking about problems (Hu)</a:t>
            </a:r>
            <a:br>
              <a:rPr lang="en-US" dirty="0"/>
            </a:br>
            <a:r>
              <a:rPr lang="en-US" dirty="0"/>
              <a:t> </a:t>
            </a:r>
          </a:p>
        </p:txBody>
      </p:sp>
      <p:sp>
        <p:nvSpPr>
          <p:cNvPr id="3" name="Subtitle 2"/>
          <p:cNvSpPr>
            <a:spLocks noGrp="1"/>
          </p:cNvSpPr>
          <p:nvPr>
            <p:ph type="subTitle" idx="1"/>
          </p:nvPr>
        </p:nvSpPr>
        <p:spPr/>
        <p:txBody>
          <a:bodyPr/>
          <a:lstStyle/>
          <a:p>
            <a:r>
              <a:rPr lang="en-US" dirty="0"/>
              <a:t>Module 6 </a:t>
            </a:r>
          </a:p>
        </p:txBody>
      </p:sp>
    </p:spTree>
    <p:extLst>
      <p:ext uri="{BB962C8B-B14F-4D97-AF65-F5344CB8AC3E}">
        <p14:creationId xmlns:p14="http://schemas.microsoft.com/office/powerpoint/2010/main" val="161554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Watch video role play</a:t>
            </a:r>
          </a:p>
        </p:txBody>
      </p:sp>
      <p:sp>
        <p:nvSpPr>
          <p:cNvPr id="2" name="Content Placeholder 1">
            <a:extLst>
              <a:ext uri="{FF2B5EF4-FFF2-40B4-BE49-F238E27FC236}">
                <a16:creationId xmlns:a16="http://schemas.microsoft.com/office/drawing/2014/main" id="{D00B7A64-5C9E-4C78-84DD-89354F5D3D23}"/>
              </a:ext>
            </a:extLst>
          </p:cNvPr>
          <p:cNvSpPr>
            <a:spLocks noGrp="1"/>
          </p:cNvSpPr>
          <p:nvPr>
            <p:ph idx="1"/>
          </p:nvPr>
        </p:nvSpPr>
        <p:spPr>
          <a:xfrm>
            <a:off x="457200" y="1417638"/>
            <a:ext cx="8229600" cy="4708525"/>
          </a:xfrm>
        </p:spPr>
        <p:txBody>
          <a:bodyPr/>
          <a:lstStyle/>
          <a:p>
            <a:pPr marL="0" indent="0">
              <a:buNone/>
            </a:pPr>
            <a:r>
              <a:rPr lang="en-AU" dirty="0"/>
              <a:t>Watch the video and to notice how the nurse: </a:t>
            </a:r>
          </a:p>
          <a:p>
            <a:pPr marL="514350" indent="-514350">
              <a:buFont typeface="+mj-lt"/>
              <a:buAutoNum type="alphaLcPeriod"/>
            </a:pPr>
            <a:r>
              <a:rPr lang="en-AU" i="1" dirty="0"/>
              <a:t>ensures privacy</a:t>
            </a:r>
          </a:p>
          <a:p>
            <a:pPr marL="514350" indent="-514350">
              <a:buFont typeface="+mj-lt"/>
              <a:buAutoNum type="alphaLcPeriod"/>
            </a:pPr>
            <a:r>
              <a:rPr lang="en-AU" i="1" dirty="0"/>
              <a:t>her non-verbal communication</a:t>
            </a:r>
          </a:p>
          <a:p>
            <a:pPr marL="514350" indent="-514350">
              <a:buFont typeface="+mj-lt"/>
              <a:buAutoNum type="alphaLcPeriod"/>
            </a:pPr>
            <a:r>
              <a:rPr lang="en-AU" i="1" dirty="0"/>
              <a:t>what questions she asks </a:t>
            </a:r>
          </a:p>
          <a:p>
            <a:pPr marL="0" indent="0">
              <a:buNone/>
            </a:pPr>
            <a:endParaRPr lang="en-AU" dirty="0"/>
          </a:p>
        </p:txBody>
      </p:sp>
      <p:pic>
        <p:nvPicPr>
          <p:cNvPr id="6" name="Picture 5" descr="A screenshot of a computer screen&#10;&#10;Description automatically generated">
            <a:extLst>
              <a:ext uri="{FF2B5EF4-FFF2-40B4-BE49-F238E27FC236}">
                <a16:creationId xmlns:a16="http://schemas.microsoft.com/office/drawing/2014/main" id="{44D41768-1DDC-4C37-86F5-C0D6B21B5D1D}"/>
              </a:ext>
            </a:extLst>
          </p:cNvPr>
          <p:cNvPicPr>
            <a:picLocks noChangeAspect="1"/>
          </p:cNvPicPr>
          <p:nvPr/>
        </p:nvPicPr>
        <p:blipFill rotWithShape="1">
          <a:blip r:embed="rId3"/>
          <a:srcRect l="19666" t="21852" r="21167" b="20666"/>
          <a:stretch/>
        </p:blipFill>
        <p:spPr>
          <a:xfrm>
            <a:off x="2270760" y="3885882"/>
            <a:ext cx="4602480" cy="2515158"/>
          </a:xfrm>
          <a:prstGeom prst="rect">
            <a:avLst/>
          </a:prstGeom>
        </p:spPr>
      </p:pic>
    </p:spTree>
    <p:extLst>
      <p:ext uri="{BB962C8B-B14F-4D97-AF65-F5344CB8AC3E}">
        <p14:creationId xmlns:p14="http://schemas.microsoft.com/office/powerpoint/2010/main" val="284574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Discuss video role play</a:t>
            </a:r>
          </a:p>
        </p:txBody>
      </p:sp>
      <p:sp>
        <p:nvSpPr>
          <p:cNvPr id="3" name="Content Placeholder 2"/>
          <p:cNvSpPr>
            <a:spLocks noGrp="1"/>
          </p:cNvSpPr>
          <p:nvPr>
            <p:ph idx="1"/>
          </p:nvPr>
        </p:nvSpPr>
        <p:spPr>
          <a:xfrm>
            <a:off x="457200" y="1600200"/>
            <a:ext cx="8229600" cy="4740639"/>
          </a:xfrm>
        </p:spPr>
        <p:txBody>
          <a:bodyPr>
            <a:normAutofit fontScale="92500"/>
          </a:bodyPr>
          <a:lstStyle/>
          <a:p>
            <a:r>
              <a:rPr lang="en-AU" dirty="0"/>
              <a:t>Discussion questions:</a:t>
            </a:r>
          </a:p>
          <a:p>
            <a:pPr marL="971550" lvl="1" indent="-514350">
              <a:buFont typeface="+mj-lt"/>
              <a:buAutoNum type="alphaLcPeriod"/>
            </a:pPr>
            <a:r>
              <a:rPr lang="en-AU" i="1" dirty="0"/>
              <a:t>Why did the nurse suspect Maria’s injury was not an accident? </a:t>
            </a:r>
          </a:p>
          <a:p>
            <a:pPr marL="971550" lvl="1" indent="-514350">
              <a:buFont typeface="+mj-lt"/>
              <a:buAutoNum type="alphaLcPeriod"/>
            </a:pPr>
            <a:r>
              <a:rPr lang="en-AU" i="1" dirty="0"/>
              <a:t>What strategies did the nurse use to ensure privacy? </a:t>
            </a:r>
          </a:p>
          <a:p>
            <a:pPr marL="971550" lvl="1" indent="-514350">
              <a:buFont typeface="+mj-lt"/>
              <a:buAutoNum type="alphaLcPeriod"/>
            </a:pPr>
            <a:r>
              <a:rPr lang="en-AU" i="1" dirty="0"/>
              <a:t>What open-ended questions did the nurse use to ask about violence?</a:t>
            </a:r>
          </a:p>
          <a:p>
            <a:pPr marL="971550" lvl="1" indent="-514350">
              <a:buFont typeface="+mj-lt"/>
              <a:buAutoNum type="alphaLcPeriod"/>
            </a:pPr>
            <a:r>
              <a:rPr lang="en-AU" i="1" dirty="0">
                <a:latin typeface="Calibri" panose="020F0502020204030204" pitchFamily="34" charset="0"/>
                <a:ea typeface="Calibri" panose="020F0502020204030204" pitchFamily="34" charset="0"/>
              </a:rPr>
              <a:t>How did the nurse demonstrate good non-verbal communication? </a:t>
            </a:r>
          </a:p>
          <a:p>
            <a:pPr marL="971550" lvl="1" indent="-514350">
              <a:buFont typeface="+mj-lt"/>
              <a:buAutoNum type="alphaLcPeriod"/>
            </a:pPr>
            <a:r>
              <a:rPr lang="en-AU" i="1" dirty="0">
                <a:latin typeface="Calibri" panose="020F0502020204030204" pitchFamily="34" charset="0"/>
                <a:ea typeface="Calibri" panose="020F0502020204030204" pitchFamily="34" charset="0"/>
              </a:rPr>
              <a:t>What good practices did the nurse demonstrate when Maria did not disclose violence? </a:t>
            </a:r>
            <a:endParaRPr lang="en-AU" i="1" dirty="0"/>
          </a:p>
          <a:p>
            <a:endParaRPr lang="en-AU" dirty="0"/>
          </a:p>
          <a:p>
            <a:endParaRPr lang="en-AU" dirty="0"/>
          </a:p>
        </p:txBody>
      </p:sp>
    </p:spTree>
    <p:extLst>
      <p:ext uri="{BB962C8B-B14F-4D97-AF65-F5344CB8AC3E}">
        <p14:creationId xmlns:p14="http://schemas.microsoft.com/office/powerpoint/2010/main" val="297289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Role play asking about violence</a:t>
            </a:r>
            <a:endParaRPr lang="en-AU"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i="1" dirty="0"/>
              <a:t>Break into groups of 3</a:t>
            </a:r>
          </a:p>
          <a:p>
            <a:pPr marL="514350" lvl="0" indent="-514350">
              <a:buFont typeface="+mj-lt"/>
              <a:buAutoNum type="arabicPeriod"/>
            </a:pPr>
            <a:r>
              <a:rPr lang="en-US" i="1" dirty="0"/>
              <a:t>Decide who will be the patient, the health provider, the observer</a:t>
            </a:r>
          </a:p>
          <a:p>
            <a:pPr marL="514350" lvl="0" indent="-514350">
              <a:buFont typeface="+mj-lt"/>
              <a:buAutoNum type="arabicPeriod"/>
            </a:pPr>
            <a:r>
              <a:rPr lang="en-US" i="1" dirty="0"/>
              <a:t>The patient reads the scenario to themselves, the others read the handout on ‘asking about violence’</a:t>
            </a:r>
          </a:p>
          <a:p>
            <a:pPr marL="514350" lvl="0" indent="-514350">
              <a:buFont typeface="+mj-lt"/>
              <a:buAutoNum type="arabicPeriod"/>
            </a:pPr>
            <a:r>
              <a:rPr lang="en-US" i="1" dirty="0"/>
              <a:t>The patient tells the symptoms and the health provider gives the appropriate care and asks the relevant questions</a:t>
            </a:r>
          </a:p>
          <a:p>
            <a:pPr marL="514350" lvl="0" indent="-514350">
              <a:buFont typeface="+mj-lt"/>
              <a:buAutoNum type="arabicPeriod"/>
            </a:pPr>
            <a:r>
              <a:rPr lang="en-US" i="1" dirty="0"/>
              <a:t>The observer looks at the handout and provides feedback on the health provider’s approach</a:t>
            </a:r>
          </a:p>
          <a:p>
            <a:endParaRPr lang="en-AU" dirty="0"/>
          </a:p>
        </p:txBody>
      </p:sp>
    </p:spTree>
    <p:extLst>
      <p:ext uri="{BB962C8B-B14F-4D97-AF65-F5344CB8AC3E}">
        <p14:creationId xmlns:p14="http://schemas.microsoft.com/office/powerpoint/2010/main" val="90348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lstStyle/>
          <a:p>
            <a:r>
              <a:rPr lang="en-AU" dirty="0"/>
              <a:t>Build trust</a:t>
            </a:r>
          </a:p>
          <a:p>
            <a:r>
              <a:rPr lang="en-AU" dirty="0"/>
              <a:t>Start by raising the subject and asking open questions</a:t>
            </a:r>
          </a:p>
          <a:p>
            <a:r>
              <a:rPr lang="en-AU" dirty="0"/>
              <a:t>Ask specific questions to find out more</a:t>
            </a:r>
          </a:p>
          <a:p>
            <a:r>
              <a:rPr lang="en-AU" dirty="0"/>
              <a:t>If she does not disclose – provide information, build trust, follow up</a:t>
            </a:r>
          </a:p>
          <a:p>
            <a:r>
              <a:rPr lang="en-AU" dirty="0"/>
              <a:t>Keep practising the skills you learned</a:t>
            </a:r>
          </a:p>
          <a:p>
            <a:endParaRPr lang="en-AU" dirty="0"/>
          </a:p>
        </p:txBody>
      </p:sp>
    </p:spTree>
    <p:extLst>
      <p:ext uri="{BB962C8B-B14F-4D97-AF65-F5344CB8AC3E}">
        <p14:creationId xmlns:p14="http://schemas.microsoft.com/office/powerpoint/2010/main" val="321325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6: Learning Objectives</a:t>
            </a:r>
          </a:p>
        </p:txBody>
      </p:sp>
      <p:sp>
        <p:nvSpPr>
          <p:cNvPr id="3" name="Content Placeholder 2"/>
          <p:cNvSpPr>
            <a:spLocks noGrp="1"/>
          </p:cNvSpPr>
          <p:nvPr>
            <p:ph idx="1"/>
          </p:nvPr>
        </p:nvSpPr>
        <p:spPr/>
        <p:txBody>
          <a:bodyPr/>
          <a:lstStyle/>
          <a:p>
            <a:pPr lvl="0"/>
            <a:r>
              <a:rPr lang="en-AU" dirty="0"/>
              <a:t>Obstacles for healthcare providers asking about violence</a:t>
            </a:r>
          </a:p>
          <a:p>
            <a:pPr lvl="0"/>
            <a:r>
              <a:rPr lang="en-AU" dirty="0"/>
              <a:t>The importance of rapport and trust in facilitating good communication</a:t>
            </a:r>
          </a:p>
          <a:p>
            <a:pPr lvl="0"/>
            <a:r>
              <a:rPr lang="en-US" dirty="0"/>
              <a:t>How to raise the subject and know how to ask about suspected abuse </a:t>
            </a:r>
            <a:endParaRPr lang="en-AU" dirty="0"/>
          </a:p>
        </p:txBody>
      </p:sp>
    </p:spTree>
    <p:extLst>
      <p:ext uri="{BB962C8B-B14F-4D97-AF65-F5344CB8AC3E}">
        <p14:creationId xmlns:p14="http://schemas.microsoft.com/office/powerpoint/2010/main" val="35961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err="1"/>
              <a:t>HaHu</a:t>
            </a:r>
            <a:r>
              <a:rPr lang="en-US" dirty="0"/>
              <a:t> </a:t>
            </a:r>
            <a:r>
              <a:rPr lang="en-US" dirty="0" err="1"/>
              <a:t>ReLaSAuN</a:t>
            </a:r>
            <a:r>
              <a:rPr lang="en-US" dirty="0"/>
              <a:t> </a:t>
            </a:r>
            <a:r>
              <a:rPr lang="en-US"/>
              <a:t>di’ak</a:t>
            </a:r>
            <a:endParaRPr lang="en-US" dirty="0"/>
          </a:p>
        </p:txBody>
      </p:sp>
      <p:pic>
        <p:nvPicPr>
          <p:cNvPr id="4" name="Content Placeholder 3">
            <a:extLst>
              <a:ext uri="{FF2B5EF4-FFF2-40B4-BE49-F238E27FC236}">
                <a16:creationId xmlns:a16="http://schemas.microsoft.com/office/drawing/2014/main" id="{85B782C5-2A8F-4077-8A52-01F4E952E318}"/>
              </a:ext>
            </a:extLst>
          </p:cNvPr>
          <p:cNvPicPr>
            <a:picLocks noGrp="1" noChangeAspect="1"/>
          </p:cNvPicPr>
          <p:nvPr>
            <p:ph idx="1"/>
          </p:nvPr>
        </p:nvPicPr>
        <p:blipFill>
          <a:blip r:embed="rId3"/>
          <a:stretch>
            <a:fillRect/>
          </a:stretch>
        </p:blipFill>
        <p:spPr>
          <a:xfrm>
            <a:off x="2914458" y="1603551"/>
            <a:ext cx="3694496" cy="4743099"/>
          </a:xfrm>
          <a:prstGeom prst="rect">
            <a:avLst/>
          </a:prstGeom>
        </p:spPr>
      </p:pic>
      <p:sp>
        <p:nvSpPr>
          <p:cNvPr id="5" name="Rectangle 1"/>
          <p:cNvSpPr>
            <a:spLocks noChangeArrowheads="1"/>
          </p:cNvSpPr>
          <p:nvPr/>
        </p:nvSpPr>
        <p:spPr bwMode="auto">
          <a:xfrm>
            <a:off x="1733550" y="267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mbria" panose="02040503050406030204" pitchFamily="18" charset="0"/>
                <a:ea typeface="MS Mincho" charset="-128"/>
                <a:cs typeface="Times New Roman" panose="02020603050405020304" pitchFamily="18" charset="0"/>
              </a:rPr>
              <a:t> </a:t>
            </a:r>
            <a:r>
              <a:rPr kumimoji="0" lang="en-AU" altLang="en-US" sz="600" b="0" i="0" u="none" strike="noStrike" cap="none" normalizeH="0" baseline="0">
                <a:ln>
                  <a:noFill/>
                </a:ln>
                <a:solidFill>
                  <a:schemeClr val="tx1"/>
                </a:solidFill>
                <a:effectLst/>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913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Obstacles for healthcare professionals</a:t>
            </a:r>
          </a:p>
        </p:txBody>
      </p:sp>
      <p:sp>
        <p:nvSpPr>
          <p:cNvPr id="3" name="Content Placeholder 2"/>
          <p:cNvSpPr>
            <a:spLocks noGrp="1"/>
          </p:cNvSpPr>
          <p:nvPr>
            <p:ph idx="1"/>
          </p:nvPr>
        </p:nvSpPr>
        <p:spPr>
          <a:xfrm>
            <a:off x="457200" y="1877352"/>
            <a:ext cx="8229600" cy="4248811"/>
          </a:xfrm>
        </p:spPr>
        <p:txBody>
          <a:bodyPr>
            <a:normAutofit/>
          </a:bodyPr>
          <a:lstStyle/>
          <a:p>
            <a:r>
              <a:rPr lang="en-US" sz="3400" i="1" dirty="0"/>
              <a:t>Do you have any concerns about being able to ask women or children about violence?</a:t>
            </a:r>
          </a:p>
          <a:p>
            <a:endParaRPr lang="en-US" dirty="0"/>
          </a:p>
          <a:p>
            <a:endParaRPr lang="en-US" dirty="0"/>
          </a:p>
        </p:txBody>
      </p:sp>
    </p:spTree>
    <p:extLst>
      <p:ext uri="{BB962C8B-B14F-4D97-AF65-F5344CB8AC3E}">
        <p14:creationId xmlns:p14="http://schemas.microsoft.com/office/powerpoint/2010/main" val="4264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HUSU (ASK about problems)</a:t>
            </a:r>
          </a:p>
        </p:txBody>
      </p:sp>
      <p:pic>
        <p:nvPicPr>
          <p:cNvPr id="4" name="Picture 3"/>
          <p:cNvPicPr>
            <a:picLocks noChangeAspect="1"/>
          </p:cNvPicPr>
          <p:nvPr/>
        </p:nvPicPr>
        <p:blipFill>
          <a:blip r:embed="rId3"/>
          <a:stretch>
            <a:fillRect/>
          </a:stretch>
        </p:blipFill>
        <p:spPr>
          <a:xfrm>
            <a:off x="1066904" y="1292750"/>
            <a:ext cx="7313490" cy="1340287"/>
          </a:xfrm>
          <a:prstGeom prst="rect">
            <a:avLst/>
          </a:prstGeom>
        </p:spPr>
      </p:pic>
      <p:sp>
        <p:nvSpPr>
          <p:cNvPr id="10" name="TextBox 9"/>
          <p:cNvSpPr txBox="1"/>
          <p:nvPr/>
        </p:nvSpPr>
        <p:spPr>
          <a:xfrm>
            <a:off x="1066904" y="3046180"/>
            <a:ext cx="7513678" cy="2850011"/>
          </a:xfrm>
          <a:prstGeom prst="rect">
            <a:avLst/>
          </a:prstGeom>
          <a:noFill/>
        </p:spPr>
        <p:txBody>
          <a:bodyPr wrap="square" rtlCol="0">
            <a:spAutoFit/>
          </a:bodyPr>
          <a:lstStyle/>
          <a:p>
            <a:pPr marL="342900" lvl="0" indent="-342900">
              <a:spcBef>
                <a:spcPct val="20000"/>
              </a:spcBef>
              <a:buFont typeface="Arial"/>
              <a:buChar char="•"/>
            </a:pPr>
            <a:r>
              <a:rPr lang="en-AU" sz="3200" dirty="0">
                <a:solidFill>
                  <a:prstClr val="black"/>
                </a:solidFill>
              </a:rPr>
              <a:t>Remember non-verbal communication and privacy</a:t>
            </a:r>
          </a:p>
          <a:p>
            <a:pPr marL="342900" lvl="0" indent="-342900">
              <a:spcBef>
                <a:spcPct val="20000"/>
              </a:spcBef>
              <a:buFont typeface="Arial"/>
              <a:buChar char="•"/>
            </a:pPr>
            <a:r>
              <a:rPr lang="en-AU" sz="3200" dirty="0">
                <a:solidFill>
                  <a:prstClr val="black"/>
                </a:solidFill>
              </a:rPr>
              <a:t>Build rapport</a:t>
            </a:r>
          </a:p>
          <a:p>
            <a:pPr marL="342900" lvl="0" indent="-342900">
              <a:spcBef>
                <a:spcPct val="20000"/>
              </a:spcBef>
              <a:buFont typeface="Arial"/>
              <a:buChar char="•"/>
            </a:pPr>
            <a:r>
              <a:rPr lang="en-AU" sz="3200" dirty="0">
                <a:solidFill>
                  <a:prstClr val="black"/>
                </a:solidFill>
              </a:rPr>
              <a:t>Raise the subject </a:t>
            </a:r>
          </a:p>
          <a:p>
            <a:pPr marL="342900" lvl="0" indent="-342900">
              <a:spcBef>
                <a:spcPct val="20000"/>
              </a:spcBef>
              <a:buFont typeface="Arial"/>
              <a:buChar char="•"/>
            </a:pPr>
            <a:r>
              <a:rPr lang="en-AU" sz="3200" dirty="0">
                <a:solidFill>
                  <a:prstClr val="black"/>
                </a:solidFill>
              </a:rPr>
              <a:t>Ask the right types of questions</a:t>
            </a:r>
          </a:p>
        </p:txBody>
      </p:sp>
    </p:spTree>
    <p:extLst>
      <p:ext uri="{BB962C8B-B14F-4D97-AF65-F5344CB8AC3E}">
        <p14:creationId xmlns:p14="http://schemas.microsoft.com/office/powerpoint/2010/main" val="193895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Build Rapport</a:t>
            </a:r>
          </a:p>
        </p:txBody>
      </p:sp>
      <p:sp>
        <p:nvSpPr>
          <p:cNvPr id="3" name="Content Placeholder 2"/>
          <p:cNvSpPr>
            <a:spLocks noGrp="1"/>
          </p:cNvSpPr>
          <p:nvPr>
            <p:ph idx="1"/>
          </p:nvPr>
        </p:nvSpPr>
        <p:spPr>
          <a:xfrm>
            <a:off x="457200" y="1528997"/>
            <a:ext cx="8229600" cy="4492823"/>
          </a:xfrm>
        </p:spPr>
        <p:txBody>
          <a:bodyPr>
            <a:noAutofit/>
          </a:bodyPr>
          <a:lstStyle/>
          <a:p>
            <a:r>
              <a:rPr lang="en-AU" sz="4000" dirty="0"/>
              <a:t>Build rapport</a:t>
            </a:r>
          </a:p>
          <a:p>
            <a:pPr marL="685800" lvl="1">
              <a:buFont typeface="Arial" panose="020B0604020202020204" pitchFamily="34" charset="0"/>
              <a:buChar char="•"/>
            </a:pPr>
            <a:r>
              <a:rPr lang="en-AU" sz="3600" dirty="0">
                <a:solidFill>
                  <a:prstClr val="black"/>
                </a:solidFill>
              </a:rPr>
              <a:t>Introduce yourself, make ‘small talk’, avoid direct questions initially</a:t>
            </a:r>
          </a:p>
          <a:p>
            <a:pPr marL="685800" lvl="1">
              <a:buFont typeface="Arial" panose="020B0604020202020204" pitchFamily="34" charset="0"/>
              <a:buChar char="•"/>
            </a:pPr>
            <a:r>
              <a:rPr lang="en-AU" sz="3600" dirty="0">
                <a:solidFill>
                  <a:prstClr val="black"/>
                </a:solidFill>
              </a:rPr>
              <a:t>Listen to what she is saying and help her feel connected</a:t>
            </a:r>
            <a:endParaRPr lang="en-AU" sz="3600" dirty="0"/>
          </a:p>
          <a:p>
            <a:pPr marL="285750" indent="-285750">
              <a:buFont typeface="Arial" panose="020B0604020202020204" pitchFamily="34" charset="0"/>
              <a:buChar char="•"/>
            </a:pPr>
            <a:r>
              <a:rPr lang="en-AU" sz="4000" dirty="0"/>
              <a:t>Build trust</a:t>
            </a:r>
          </a:p>
          <a:p>
            <a:pPr marL="285750" indent="-285750">
              <a:buFont typeface="Arial" panose="020B0604020202020204" pitchFamily="34" charset="0"/>
              <a:buChar char="•"/>
            </a:pPr>
            <a:r>
              <a:rPr lang="en-AU" sz="4000" dirty="0"/>
              <a:t>Especially important with children</a:t>
            </a:r>
          </a:p>
        </p:txBody>
      </p:sp>
    </p:spTree>
    <p:extLst>
      <p:ext uri="{BB962C8B-B14F-4D97-AF65-F5344CB8AC3E}">
        <p14:creationId xmlns:p14="http://schemas.microsoft.com/office/powerpoint/2010/main" val="386159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Raise the subject</a:t>
            </a:r>
          </a:p>
        </p:txBody>
      </p:sp>
      <p:sp>
        <p:nvSpPr>
          <p:cNvPr id="3" name="Content Placeholder 2"/>
          <p:cNvSpPr>
            <a:spLocks noGrp="1"/>
          </p:cNvSpPr>
          <p:nvPr>
            <p:ph idx="1"/>
          </p:nvPr>
        </p:nvSpPr>
        <p:spPr/>
        <p:txBody>
          <a:bodyPr>
            <a:normAutofit fontScale="92500" lnSpcReduction="10000"/>
          </a:bodyPr>
          <a:lstStyle/>
          <a:p>
            <a:r>
              <a:rPr lang="en-US" dirty="0"/>
              <a:t>Raise the subject</a:t>
            </a:r>
          </a:p>
          <a:p>
            <a:pPr lvl="1"/>
            <a:r>
              <a:rPr lang="en-US" dirty="0"/>
              <a:t>“Many women experience problems with their husband or someone else they live with”</a:t>
            </a:r>
          </a:p>
          <a:p>
            <a:pPr lvl="1"/>
            <a:r>
              <a:rPr lang="en-AU" dirty="0"/>
              <a:t>“When I see injuries like this I wonder if someone could have hurt you.”</a:t>
            </a:r>
          </a:p>
          <a:p>
            <a:r>
              <a:rPr lang="en-US" dirty="0"/>
              <a:t>Ask open questions </a:t>
            </a:r>
          </a:p>
          <a:p>
            <a:pPr lvl="1"/>
            <a:r>
              <a:rPr lang="en-US" dirty="0"/>
              <a:t>“How is your relationship with your husband/ boyfriend?”</a:t>
            </a:r>
          </a:p>
          <a:p>
            <a:pPr lvl="1"/>
            <a:r>
              <a:rPr lang="en-US" dirty="0"/>
              <a:t>“What happens when he gets angry”</a:t>
            </a:r>
          </a:p>
          <a:p>
            <a:pPr lvl="1"/>
            <a:r>
              <a:rPr lang="en-US" dirty="0"/>
              <a:t>“Do you have any worries you want to talk about?”</a:t>
            </a:r>
          </a:p>
        </p:txBody>
      </p:sp>
    </p:spTree>
    <p:extLst>
      <p:ext uri="{BB962C8B-B14F-4D97-AF65-F5344CB8AC3E}">
        <p14:creationId xmlns:p14="http://schemas.microsoft.com/office/powerpoint/2010/main" val="247741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Specific questions</a:t>
            </a:r>
          </a:p>
        </p:txBody>
      </p:sp>
      <p:sp>
        <p:nvSpPr>
          <p:cNvPr id="3" name="Content Placeholder 2"/>
          <p:cNvSpPr>
            <a:spLocks noGrp="1"/>
          </p:cNvSpPr>
          <p:nvPr>
            <p:ph idx="1"/>
          </p:nvPr>
        </p:nvSpPr>
        <p:spPr>
          <a:xfrm>
            <a:off x="457200" y="1456893"/>
            <a:ext cx="8229600" cy="4985327"/>
          </a:xfrm>
        </p:spPr>
        <p:txBody>
          <a:bodyPr>
            <a:normAutofit fontScale="55000" lnSpcReduction="20000"/>
          </a:bodyPr>
          <a:lstStyle/>
          <a:p>
            <a:r>
              <a:rPr lang="en-US" sz="7000" dirty="0"/>
              <a:t>Ask specific questions</a:t>
            </a:r>
          </a:p>
          <a:p>
            <a:pPr lvl="1"/>
            <a:r>
              <a:rPr lang="en-US" sz="6000" dirty="0"/>
              <a:t>“Are you afraid of your husband (or partner)?”</a:t>
            </a:r>
          </a:p>
          <a:p>
            <a:pPr lvl="1"/>
            <a:r>
              <a:rPr lang="en-US" sz="6000" dirty="0"/>
              <a:t>“Does your husband try to control you, for example not letting you have money or go out of the house?”</a:t>
            </a:r>
          </a:p>
          <a:p>
            <a:pPr lvl="1"/>
            <a:r>
              <a:rPr lang="en-US" sz="6000" dirty="0"/>
              <a:t>“Did someone force you to have sex?”</a:t>
            </a:r>
          </a:p>
          <a:p>
            <a:pPr lvl="1"/>
            <a:r>
              <a:rPr lang="en-US" sz="6000" dirty="0"/>
              <a:t>“Have you spoken to anyone about this?”</a:t>
            </a:r>
          </a:p>
          <a:p>
            <a:pPr lvl="0"/>
            <a:r>
              <a:rPr lang="en-US" sz="7000" dirty="0">
                <a:solidFill>
                  <a:prstClr val="black"/>
                </a:solidFill>
              </a:rPr>
              <a:t>Avoid very general or leading questions</a:t>
            </a:r>
          </a:p>
        </p:txBody>
      </p:sp>
    </p:spTree>
    <p:extLst>
      <p:ext uri="{BB962C8B-B14F-4D97-AF65-F5344CB8AC3E}">
        <p14:creationId xmlns:p14="http://schemas.microsoft.com/office/powerpoint/2010/main" val="10129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if a woman does not disclose violence?</a:t>
            </a:r>
          </a:p>
        </p:txBody>
      </p:sp>
      <p:sp>
        <p:nvSpPr>
          <p:cNvPr id="3" name="Content Placeholder 2"/>
          <p:cNvSpPr>
            <a:spLocks noGrp="1"/>
          </p:cNvSpPr>
          <p:nvPr>
            <p:ph idx="1"/>
          </p:nvPr>
        </p:nvSpPr>
        <p:spPr>
          <a:xfrm>
            <a:off x="457200" y="1863634"/>
            <a:ext cx="8229600" cy="4262529"/>
          </a:xfrm>
        </p:spPr>
        <p:txBody>
          <a:bodyPr>
            <a:normAutofit lnSpcReduction="10000"/>
          </a:bodyPr>
          <a:lstStyle/>
          <a:p>
            <a:r>
              <a:rPr lang="en-AU" dirty="0"/>
              <a:t>Do not pressure her</a:t>
            </a:r>
          </a:p>
          <a:p>
            <a:r>
              <a:rPr lang="en-AU" dirty="0"/>
              <a:t>Believe her</a:t>
            </a:r>
          </a:p>
          <a:p>
            <a:r>
              <a:rPr lang="en-AU" dirty="0"/>
              <a:t>Give her more time</a:t>
            </a:r>
          </a:p>
          <a:p>
            <a:r>
              <a:rPr lang="en-AU" dirty="0"/>
              <a:t>Tell her about services</a:t>
            </a:r>
          </a:p>
          <a:p>
            <a:r>
              <a:rPr lang="en-AU" dirty="0"/>
              <a:t>Offer information on the health effects of violence/stress</a:t>
            </a:r>
          </a:p>
          <a:p>
            <a:r>
              <a:rPr lang="en-AU" dirty="0"/>
              <a:t>Offer referral options and a follow-up visit</a:t>
            </a:r>
          </a:p>
          <a:p>
            <a:r>
              <a:rPr lang="en-AU" dirty="0"/>
              <a:t>If it’s a child consult with relevant services</a:t>
            </a:r>
          </a:p>
        </p:txBody>
      </p:sp>
    </p:spTree>
    <p:extLst>
      <p:ext uri="{BB962C8B-B14F-4D97-AF65-F5344CB8AC3E}">
        <p14:creationId xmlns:p14="http://schemas.microsoft.com/office/powerpoint/2010/main" val="2350555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34551</TotalTime>
  <Words>2395</Words>
  <Application>Microsoft Office PowerPoint</Application>
  <PresentationFormat>On-screen Show (4:3)</PresentationFormat>
  <Paragraphs>182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Symbol</vt:lpstr>
      <vt:lpstr>Times New Roman</vt:lpstr>
      <vt:lpstr>Wingdings</vt:lpstr>
      <vt:lpstr>Office Theme</vt:lpstr>
      <vt:lpstr>Building rapport Asking about problems (Hu)  </vt:lpstr>
      <vt:lpstr>Module 6: Learning Objectives</vt:lpstr>
      <vt:lpstr>Review HaHu ReLaSAuN di’ak</vt:lpstr>
      <vt:lpstr>Activity: Obstacles for healthcare professionals</vt:lpstr>
      <vt:lpstr>HUSU (ASK about problems)</vt:lpstr>
      <vt:lpstr>Build Rapport</vt:lpstr>
      <vt:lpstr>Raise the subject</vt:lpstr>
      <vt:lpstr>Specific questions</vt:lpstr>
      <vt:lpstr>What if a woman does not disclose violence?</vt:lpstr>
      <vt:lpstr>Watch video role play</vt:lpstr>
      <vt:lpstr>Activity: Discuss video role play</vt:lpstr>
      <vt:lpstr>Activity: Role play asking about violence</vt:lpstr>
      <vt:lpstr>Important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252</cp:revision>
  <cp:lastPrinted>2018-01-29T20:25:03Z</cp:lastPrinted>
  <dcterms:created xsi:type="dcterms:W3CDTF">2018-01-29T00:23:31Z</dcterms:created>
  <dcterms:modified xsi:type="dcterms:W3CDTF">2021-03-25T06:14:38Z</dcterms:modified>
</cp:coreProperties>
</file>