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06" r:id="rId3"/>
    <p:sldId id="299" r:id="rId4"/>
    <p:sldId id="258" r:id="rId5"/>
    <p:sldId id="308" r:id="rId6"/>
    <p:sldId id="320" r:id="rId7"/>
    <p:sldId id="287" r:id="rId8"/>
    <p:sldId id="307" r:id="rId9"/>
    <p:sldId id="313" r:id="rId10"/>
    <p:sldId id="284" r:id="rId11"/>
    <p:sldId id="311" r:id="rId12"/>
    <p:sldId id="310" r:id="rId13"/>
    <p:sldId id="318" r:id="rId14"/>
    <p:sldId id="300" r:id="rId15"/>
    <p:sldId id="285" r:id="rId16"/>
    <p:sldId id="273" r:id="rId17"/>
    <p:sldId id="317" r:id="rId18"/>
    <p:sldId id="314" r:id="rId19"/>
    <p:sldId id="316" r:id="rId20"/>
    <p:sldId id="319"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gela Taft" initials="AT" lastIdx="1" clrIdx="0">
    <p:extLst>
      <p:ext uri="{19B8F6BF-5375-455C-9EA6-DF929625EA0E}">
        <p15:presenceInfo xmlns:p15="http://schemas.microsoft.com/office/powerpoint/2012/main" userId="S-1-5-21-839522115-2147074499-499215656-27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233" autoAdjust="0"/>
  </p:normalViewPr>
  <p:slideViewPr>
    <p:cSldViewPr snapToGrid="0" snapToObjects="1">
      <p:cViewPr varScale="1">
        <p:scale>
          <a:sx n="49" d="100"/>
          <a:sy n="49" d="100"/>
        </p:scale>
        <p:origin x="1064"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9FF249-A621-40F5-B268-BF4010899341}" type="datetimeFigureOut">
              <a:rPr lang="en-AU" smtClean="0"/>
              <a:t>25/03/2021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95E1B-CE3A-4477-BEF9-886706BD945C}" type="slidenum">
              <a:rPr lang="en-AU" smtClean="0"/>
              <a:t>‹#›</a:t>
            </a:fld>
            <a:endParaRPr lang="en-AU"/>
          </a:p>
        </p:txBody>
      </p:sp>
    </p:spTree>
    <p:extLst>
      <p:ext uri="{BB962C8B-B14F-4D97-AF65-F5344CB8AC3E}">
        <p14:creationId xmlns:p14="http://schemas.microsoft.com/office/powerpoint/2010/main" val="81213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D5Pgnsw-xX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youtu.be/1Evwgu369J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solidFill>
                  <a:prstClr val="black"/>
                </a:solidFill>
              </a:rPr>
              <a:t>At the end of this session students should be able to demonstrate knowledge of:</a:t>
            </a:r>
          </a:p>
          <a:p>
            <a:pPr marL="171450" indent="-171450">
              <a:buFont typeface="Arial" panose="020B0604020202020204" pitchFamily="34" charset="0"/>
              <a:buChar char="•"/>
            </a:pPr>
            <a:r>
              <a:rPr lang="en-US" dirty="0">
                <a:solidFill>
                  <a:prstClr val="black"/>
                </a:solidFill>
              </a:rPr>
              <a:t>How to listen and communicate empathically with clients</a:t>
            </a:r>
          </a:p>
          <a:p>
            <a:pPr marL="171450" indent="-171450">
              <a:buFont typeface="Arial" panose="020B0604020202020204" pitchFamily="34" charset="0"/>
              <a:buChar char="•"/>
            </a:pPr>
            <a:r>
              <a:rPr lang="en-US" dirty="0">
                <a:solidFill>
                  <a:prstClr val="black"/>
                </a:solidFill>
              </a:rPr>
              <a:t>How to do no harm and avoid re-</a:t>
            </a:r>
            <a:r>
              <a:rPr lang="en-US" dirty="0" err="1">
                <a:solidFill>
                  <a:prstClr val="black"/>
                </a:solidFill>
              </a:rPr>
              <a:t>traumatising</a:t>
            </a:r>
            <a:r>
              <a:rPr lang="en-US" dirty="0">
                <a:solidFill>
                  <a:prstClr val="black"/>
                </a:solidFill>
              </a:rPr>
              <a:t> victims of violence</a:t>
            </a:r>
          </a:p>
          <a:p>
            <a:pPr marL="171450" indent="-171450">
              <a:buFont typeface="Arial" panose="020B0604020202020204" pitchFamily="34" charset="0"/>
              <a:buChar char="•"/>
            </a:pPr>
            <a:r>
              <a:rPr lang="en-US" dirty="0">
                <a:solidFill>
                  <a:prstClr val="black"/>
                </a:solidFill>
              </a:rPr>
              <a:t>How to protect a client’s confidentiality and explain it’s limits</a:t>
            </a:r>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2</a:t>
            </a:fld>
            <a:endParaRPr lang="en-AU"/>
          </a:p>
        </p:txBody>
      </p:sp>
    </p:spTree>
    <p:extLst>
      <p:ext uri="{BB962C8B-B14F-4D97-AF65-F5344CB8AC3E}">
        <p14:creationId xmlns:p14="http://schemas.microsoft.com/office/powerpoint/2010/main" val="2607479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Do not tell her what she should</a:t>
            </a:r>
            <a:r>
              <a:rPr lang="en-AU" baseline="0" dirty="0"/>
              <a:t> do based on your own opinion or values. Your role is to give her information and let her make her own decisions.</a:t>
            </a:r>
          </a:p>
          <a:p>
            <a:pPr marL="171450" indent="-171450">
              <a:buFont typeface="Arial" panose="020B0604020202020204" pitchFamily="34" charset="0"/>
              <a:buChar char="•"/>
            </a:pPr>
            <a:r>
              <a:rPr lang="en-AU" baseline="0" dirty="0"/>
              <a:t>Do not </a:t>
            </a:r>
            <a:r>
              <a:rPr lang="en-AU" dirty="0"/>
              <a:t>try to solve her problems – let her make her own decisions</a:t>
            </a:r>
          </a:p>
          <a:p>
            <a:pPr marL="171450" indent="-171450">
              <a:buFont typeface="Arial" panose="020B0604020202020204" pitchFamily="34" charset="0"/>
              <a:buChar char="•"/>
            </a:pPr>
            <a:r>
              <a:rPr lang="en-AU" dirty="0"/>
              <a:t>Minimise distraction and interruptions – wait until she has finished before asking questions.</a:t>
            </a:r>
            <a:r>
              <a:rPr lang="en-AU" baseline="0" dirty="0"/>
              <a:t> For example d</a:t>
            </a:r>
            <a:r>
              <a:rPr lang="en-AU" dirty="0"/>
              <a:t>o not look at your watch, rush her, answer the phone or write while she is talking</a:t>
            </a:r>
          </a:p>
          <a:p>
            <a:pPr marL="171450" indent="-171450">
              <a:buFont typeface="Arial" panose="020B0604020202020204" pitchFamily="34" charset="0"/>
              <a:buChar char="•"/>
            </a:pPr>
            <a:r>
              <a:rPr lang="en-AU" dirty="0"/>
              <a:t>Do not force her to describe painful or frightening details because it can re-traumatise her</a:t>
            </a:r>
          </a:p>
          <a:p>
            <a:pPr marL="171450" indent="-171450">
              <a:buFont typeface="Arial" panose="020B0604020202020204" pitchFamily="34" charset="0"/>
              <a:buChar char="•"/>
            </a:pPr>
            <a:r>
              <a:rPr lang="en-AU" dirty="0"/>
              <a:t>Do not persuade her to leave or stay in a violent relationship. Violent relationships</a:t>
            </a:r>
            <a:r>
              <a:rPr lang="en-AU" baseline="0" dirty="0"/>
              <a:t> are often dangerous for the children, you should never convince a woman to stay in a violent relationship because of the children. </a:t>
            </a:r>
            <a:endParaRPr lang="en-AU" dirty="0"/>
          </a:p>
          <a:p>
            <a:pPr marL="171450" indent="-171450">
              <a:buFont typeface="Arial" panose="020B0604020202020204" pitchFamily="34" charset="0"/>
              <a:buChar char="•"/>
            </a:pPr>
            <a:r>
              <a:rPr lang="en-AU" dirty="0"/>
              <a:t>Do not bring your own attitudes or judgements – i.e. it is not the providers’ role to disapprove if she is pregnant or not married</a:t>
            </a:r>
          </a:p>
          <a:p>
            <a:pPr marL="171450" indent="-171450">
              <a:buFont typeface="Arial" panose="020B0604020202020204" pitchFamily="34" charset="0"/>
              <a:buChar char="•"/>
            </a:pPr>
            <a:r>
              <a:rPr lang="en-AU" dirty="0"/>
              <a:t>Do not react with shock or pity, don’t tell her how she</a:t>
            </a:r>
            <a:r>
              <a:rPr lang="en-AU" baseline="0" dirty="0"/>
              <a:t> should feel. For example don’t say “you should not feel so sad, you should feel lucky you survived”</a:t>
            </a:r>
          </a:p>
          <a:p>
            <a:pPr marL="171450" indent="-171450">
              <a:buFont typeface="Arial" panose="020B0604020202020204" pitchFamily="34" charset="0"/>
              <a:buChar char="•"/>
            </a:pPr>
            <a:r>
              <a:rPr lang="en-AU" dirty="0"/>
              <a:t>It</a:t>
            </a:r>
            <a:r>
              <a:rPr lang="en-AU" baseline="0" dirty="0"/>
              <a:t> is especially important not to insist a child or adolescent answer questions when they don’t want to, as it may cause further trauma or compromise their safety</a:t>
            </a:r>
          </a:p>
          <a:p>
            <a:pPr marL="171450" indent="-171450">
              <a:buFont typeface="Arial" panose="020B0604020202020204" pitchFamily="34" charset="0"/>
              <a:buChar char="•"/>
            </a:pPr>
            <a:r>
              <a:rPr lang="en-AU" baseline="0" dirty="0"/>
              <a:t>Ask the students ‘does anyone know why we don’t do these things?’ (principles to discuss: woman-centred care, she makes her own decisions, do no harm, minimising trauma, not putting her safety at risk)</a:t>
            </a:r>
            <a:endParaRPr lang="en-AU" dirty="0"/>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11</a:t>
            </a:fld>
            <a:endParaRPr lang="en-AU"/>
          </a:p>
        </p:txBody>
      </p:sp>
    </p:spTree>
    <p:extLst>
      <p:ext uri="{BB962C8B-B14F-4D97-AF65-F5344CB8AC3E}">
        <p14:creationId xmlns:p14="http://schemas.microsoft.com/office/powerpoint/2010/main" val="3363879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Instead of victim blaming, let her know violence is</a:t>
            </a:r>
            <a:r>
              <a:rPr lang="en-AU" baseline="0" dirty="0"/>
              <a:t> wrong</a:t>
            </a:r>
            <a:endParaRPr lang="en-AU"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Let</a:t>
            </a:r>
            <a:r>
              <a:rPr lang="en-AU" sz="1200" baseline="0" dirty="0"/>
              <a:t> her know s</a:t>
            </a:r>
            <a:r>
              <a:rPr lang="en-AU" sz="1200" dirty="0"/>
              <a:t>he has a right to live without violence. Tell her </a:t>
            </a:r>
            <a:r>
              <a:rPr lang="en-AU" i="1" dirty="0"/>
              <a:t>“Your life and your health are important”</a:t>
            </a:r>
            <a:endParaRPr lang="en-AU"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Tell her </a:t>
            </a:r>
            <a:r>
              <a:rPr lang="en-AU" i="1" dirty="0"/>
              <a:t>“No one deserves to be hurt or feel scared at home”</a:t>
            </a:r>
            <a:endParaRPr lang="en-AU"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Tell her </a:t>
            </a:r>
            <a:r>
              <a:rPr lang="en-AU" i="1" dirty="0"/>
              <a:t>“Everybody deserves to be safe”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dirty="0"/>
              <a:t>Let her</a:t>
            </a:r>
            <a:r>
              <a:rPr lang="en-AU" i="0" baseline="0" dirty="0"/>
              <a:t> know about the possible effects of violence on her health and that you care about her wellbeing. Tell her </a:t>
            </a:r>
            <a:r>
              <a:rPr lang="en-AU" i="1" dirty="0"/>
              <a:t>“I am worried about the effect on your health”</a:t>
            </a:r>
            <a:endParaRPr lang="en-AU" i="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Tell</a:t>
            </a:r>
            <a:r>
              <a:rPr lang="en-AU" sz="1200" baseline="0" dirty="0"/>
              <a:t> her</a:t>
            </a:r>
            <a:r>
              <a:rPr lang="en-AU" sz="1200" dirty="0"/>
              <a:t> </a:t>
            </a:r>
            <a:r>
              <a:rPr lang="en-AU" i="1" dirty="0"/>
              <a:t>“It’s not your fault”, “You are not to blame”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i="0" dirty="0"/>
              <a:t>An</a:t>
            </a:r>
            <a:r>
              <a:rPr lang="en-AU" i="0" baseline="0" dirty="0"/>
              <a:t> empathic and non-judgemental response is particularly important when speaking with children and adolescents. You should reassure them that they are not to blame for the abuse and they have done the right things by telling someone. </a:t>
            </a:r>
            <a:endParaRPr lang="en-AU" i="1" dirty="0"/>
          </a:p>
        </p:txBody>
      </p:sp>
      <p:sp>
        <p:nvSpPr>
          <p:cNvPr id="4" name="Slide Number Placeholder 3"/>
          <p:cNvSpPr>
            <a:spLocks noGrp="1"/>
          </p:cNvSpPr>
          <p:nvPr>
            <p:ph type="sldNum" sz="quarter" idx="10"/>
          </p:nvPr>
        </p:nvSpPr>
        <p:spPr/>
        <p:txBody>
          <a:bodyPr/>
          <a:lstStyle/>
          <a:p>
            <a:fld id="{FB495E1B-CE3A-4477-BEF9-886706BD945C}" type="slidenum">
              <a:rPr lang="en-AU" smtClean="0"/>
              <a:t>12</a:t>
            </a:fld>
            <a:endParaRPr lang="en-AU"/>
          </a:p>
        </p:txBody>
      </p:sp>
    </p:spTree>
    <p:extLst>
      <p:ext uri="{BB962C8B-B14F-4D97-AF65-F5344CB8AC3E}">
        <p14:creationId xmlns:p14="http://schemas.microsoft.com/office/powerpoint/2010/main" val="5507374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Evolving capacity of the child or adolescent – the ability of children to understand and make choices evolves with their age and developmental</a:t>
            </a:r>
            <a:r>
              <a:rPr lang="en-AU" baseline="0" dirty="0"/>
              <a:t> stage. </a:t>
            </a:r>
          </a:p>
          <a:p>
            <a:pPr marL="171450" indent="-171450">
              <a:buFont typeface="Arial" panose="020B0604020202020204" pitchFamily="34" charset="0"/>
              <a:buChar char="•"/>
            </a:pPr>
            <a:r>
              <a:rPr lang="en-AU" baseline="0" dirty="0"/>
              <a:t>Provide information that is age-appropriate – tailor information, your choice of words and use of visual aids (like drawing or dolls) to the child’s age and their ability to understand information. For example the way you would explain an STI test to a 14 year old would be different to explaining it to a 4yo.  </a:t>
            </a:r>
          </a:p>
          <a:p>
            <a:pPr marL="171450" indent="-171450">
              <a:buFont typeface="Arial" panose="020B0604020202020204" pitchFamily="34" charset="0"/>
              <a:buChar char="•"/>
            </a:pPr>
            <a:r>
              <a:rPr lang="en-AU" baseline="0" dirty="0"/>
              <a:t>Seek informed consent – this means you provide information about what is happening, why it’s being done, you check they understand and you get their consent. Informed consent is required for clinical care and all decisions and actions to be taken. The legal age of consent for medical interventions in Timor-Leste is 14 years. If the child is 13 or younger, consent from a non-offending care given should be obtained.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t>Respect the ability of children to make decisions for</a:t>
            </a:r>
            <a:r>
              <a:rPr lang="en-AU" sz="1200" baseline="0" dirty="0"/>
              <a:t> themselves </a:t>
            </a:r>
            <a:r>
              <a:rPr lang="en-AU" baseline="0" dirty="0"/>
              <a:t>– respect their wishes, for example not forcing them to give information or be examined. This needs to be balanced with the need to protect their best interest and safety. In cases where their wishes cannot be prioritised, the reasons should be carefully explained before further steps are taken.</a:t>
            </a:r>
          </a:p>
          <a:p>
            <a:pPr marL="171450" indent="-171450">
              <a:buFont typeface="Arial" panose="020B0604020202020204" pitchFamily="34" charset="0"/>
              <a:buChar char="•"/>
            </a:pPr>
            <a:r>
              <a:rPr lang="en-AU" baseline="0" dirty="0"/>
              <a:t>Offer choices – give the child choices in the course of medical care, such as who is present in the room, the next steps to be taken, and how they provide information (i.e. by writing, drawing or showing with models) </a:t>
            </a:r>
          </a:p>
          <a:p>
            <a:pPr marL="171450" indent="-171450">
              <a:buFont typeface="Arial" panose="020B0604020202020204" pitchFamily="34" charset="0"/>
              <a:buChar char="•"/>
            </a:pPr>
            <a:r>
              <a:rPr lang="en-AU" baseline="0" dirty="0"/>
              <a:t>Can anyone give me any other examples of things we need to consider when talking with children?</a:t>
            </a:r>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13</a:t>
            </a:fld>
            <a:endParaRPr lang="en-AU"/>
          </a:p>
        </p:txBody>
      </p:sp>
    </p:spTree>
    <p:extLst>
      <p:ext uri="{BB962C8B-B14F-4D97-AF65-F5344CB8AC3E}">
        <p14:creationId xmlns:p14="http://schemas.microsoft.com/office/powerpoint/2010/main" val="3337481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Purpose:</a:t>
            </a:r>
            <a:r>
              <a:rPr lang="en-AU" baseline="0" dirty="0"/>
              <a:t> to think about the elements of good responses to women who have been subjected to violence.</a:t>
            </a:r>
          </a:p>
          <a:p>
            <a:endParaRPr lang="en-AU" baseline="0" dirty="0"/>
          </a:p>
          <a:p>
            <a:r>
              <a:rPr lang="en-AU" baseline="0" dirty="0"/>
              <a:t>Time: 15 minutes (10 minutes to read the quotes, 5 minutes to discuss answers)</a:t>
            </a:r>
          </a:p>
          <a:p>
            <a:endParaRPr lang="en-AU" baseline="0" dirty="0"/>
          </a:p>
          <a:p>
            <a:r>
              <a:rPr lang="en-AU" baseline="0" dirty="0"/>
              <a:t>Instructions:</a:t>
            </a:r>
          </a:p>
          <a:p>
            <a:pPr marL="228600" indent="-228600">
              <a:buAutoNum type="arabicPeriod"/>
            </a:pPr>
            <a:r>
              <a:rPr lang="en-AU" baseline="0" dirty="0"/>
              <a:t>Break into pairs (or this can be done as larger group with the whole class)</a:t>
            </a:r>
          </a:p>
          <a:p>
            <a:pPr marL="228600" indent="-228600">
              <a:buAutoNum type="arabicPeriod"/>
            </a:pPr>
            <a:r>
              <a:rPr lang="en-AU" baseline="0" dirty="0"/>
              <a:t>Read the quotes from the handout which were said by midwives interviewed in the 2016 </a:t>
            </a:r>
            <a:r>
              <a:rPr lang="en-AU" baseline="0" dirty="0" err="1"/>
              <a:t>Parteira</a:t>
            </a:r>
            <a:r>
              <a:rPr lang="en-AU" baseline="0" dirty="0"/>
              <a:t> </a:t>
            </a:r>
            <a:r>
              <a:rPr lang="en-AU" baseline="0" dirty="0" err="1"/>
              <a:t>Kontra</a:t>
            </a:r>
            <a:r>
              <a:rPr lang="en-AU" baseline="0" dirty="0"/>
              <a:t> </a:t>
            </a:r>
            <a:r>
              <a:rPr lang="en-AU" baseline="0" dirty="0" err="1"/>
              <a:t>Violensia</a:t>
            </a:r>
            <a:r>
              <a:rPr lang="en-AU" baseline="0" dirty="0"/>
              <a:t> study</a:t>
            </a:r>
          </a:p>
          <a:p>
            <a:pPr marL="228600" indent="-228600">
              <a:buAutoNum type="arabicPeriod"/>
            </a:pPr>
            <a:r>
              <a:rPr lang="en-AU" baseline="0" dirty="0"/>
              <a:t>After you read each quote is, discuss these questions as a pair:</a:t>
            </a:r>
          </a:p>
          <a:p>
            <a:pPr marL="685800" lvl="1" indent="-228600">
              <a:buFont typeface="+mj-lt"/>
              <a:buAutoNum type="alphaLcPeriod"/>
            </a:pPr>
            <a:r>
              <a:rPr lang="en-AU" baseline="0" dirty="0"/>
              <a:t>Is this considered good practice or not? Why? </a:t>
            </a:r>
          </a:p>
          <a:p>
            <a:pPr marL="685800" lvl="1" indent="-228600">
              <a:buFont typeface="+mj-lt"/>
              <a:buAutoNum type="alphaLcPeriod"/>
            </a:pPr>
            <a:r>
              <a:rPr lang="en-AU" baseline="0" dirty="0"/>
              <a:t>How could the midwives have responded better?</a:t>
            </a:r>
          </a:p>
          <a:p>
            <a:r>
              <a:rPr lang="en-AU" sz="1200" kern="1200" baseline="0" dirty="0">
                <a:solidFill>
                  <a:schemeClr val="tx1"/>
                </a:solidFill>
                <a:latin typeface="+mn-lt"/>
                <a:ea typeface="+mn-ea"/>
                <a:cs typeface="+mn-cs"/>
              </a:rPr>
              <a:t>4. </a:t>
            </a:r>
            <a:r>
              <a:rPr lang="en-AU" baseline="0" dirty="0"/>
              <a:t>Afterwards get groups to feed back one or two of their responses to the class</a:t>
            </a:r>
          </a:p>
          <a:p>
            <a:r>
              <a:rPr lang="en-AU" baseline="0" dirty="0"/>
              <a:t>5. For the bad responses (a, b, d, e, g) read out what a better response would be from your answer sheet in the handouts. </a:t>
            </a:r>
          </a:p>
          <a:p>
            <a:endParaRPr lang="en-AU" baseline="0" dirty="0"/>
          </a:p>
          <a:p>
            <a:pPr marL="228600" marR="0" lvl="0" indent="-228600" algn="l" defTabSz="914400" rtl="0" eaLnBrk="1" fontAlgn="auto" latinLnBrk="0" hangingPunct="1">
              <a:lnSpc>
                <a:spcPct val="100000"/>
              </a:lnSpc>
              <a:spcBef>
                <a:spcPts val="0"/>
              </a:spcBef>
              <a:spcAft>
                <a:spcPts val="0"/>
              </a:spcAft>
              <a:buClrTx/>
              <a:buSzTx/>
              <a:buFontTx/>
              <a:buAutoNum type="alphaLcPeriod"/>
              <a:tabLst/>
              <a:defRPr/>
            </a:pPr>
            <a:r>
              <a:rPr lang="en-AU" sz="1200" i="1" kern="1200" dirty="0">
                <a:solidFill>
                  <a:schemeClr val="tx1"/>
                </a:solidFill>
                <a:effectLst/>
                <a:latin typeface="+mn-lt"/>
                <a:ea typeface="+mn-ea"/>
                <a:cs typeface="+mn-cs"/>
              </a:rPr>
              <a:t>Give counselling to the mother to change her behaviour...many times we don’t blame only the husband. Sometime we ask the wife why did your husband hit you? If she said something that made her husband feel not good we remind her not to repeat again – 25. Midwife, </a:t>
            </a:r>
            <a:r>
              <a:rPr lang="en-AU" sz="1200" i="1" kern="1200" dirty="0" err="1">
                <a:solidFill>
                  <a:schemeClr val="tx1"/>
                </a:solidFill>
                <a:effectLst/>
                <a:latin typeface="+mn-lt"/>
                <a:ea typeface="+mn-ea"/>
                <a:cs typeface="+mn-cs"/>
              </a:rPr>
              <a:t>Liquica</a:t>
            </a:r>
            <a:r>
              <a:rPr lang="en-AU"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	Answer: This is</a:t>
            </a:r>
            <a:r>
              <a:rPr lang="en-AU" sz="1200" i="1" kern="1200" baseline="0" dirty="0">
                <a:solidFill>
                  <a:schemeClr val="tx1"/>
                </a:solidFill>
                <a:effectLst/>
                <a:latin typeface="+mn-lt"/>
                <a:ea typeface="+mn-ea"/>
                <a:cs typeface="+mn-cs"/>
              </a:rPr>
              <a:t> a bad response, it is blaming the woman for her husband’s violent behaviour. This is called victim blaming. A better response would be “there is never an acceptable reason for a husband to hit his wife, we can give you information about where to get help”.</a:t>
            </a: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b. I also help them through advising them how to be a mother. We say to them ‘you must be patient because this is our way to be a mother’…If you don’t want to get domestic violence, when your husband comes back from work leave him to relax, breath fresh air then tell your problem to him. Some women, their husband just arrives home, they don’t even take off their shoes or change their clothes and straight away she tells the problems to him – 16. Midwife, </a:t>
            </a:r>
            <a:r>
              <a:rPr lang="en-AU" sz="1200" i="1" kern="1200" dirty="0" err="1">
                <a:solidFill>
                  <a:schemeClr val="tx1"/>
                </a:solidFill>
                <a:effectLst/>
                <a:latin typeface="+mn-lt"/>
                <a:ea typeface="+mn-ea"/>
                <a:cs typeface="+mn-cs"/>
              </a:rPr>
              <a:t>Baucau</a:t>
            </a:r>
            <a:r>
              <a:rPr lang="en-AU"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	Answer: This is a bad</a:t>
            </a:r>
            <a:r>
              <a:rPr lang="en-AU" sz="1200" i="1" kern="1200" baseline="0" dirty="0">
                <a:solidFill>
                  <a:schemeClr val="tx1"/>
                </a:solidFill>
                <a:effectLst/>
                <a:latin typeface="+mn-lt"/>
                <a:ea typeface="+mn-ea"/>
                <a:cs typeface="+mn-cs"/>
              </a:rPr>
              <a:t> response, this is victim blaming and advising a woman what to do. It reinforces inequitable gender roles and the myth that women should be patient and men should be aggressive. Men can communicate without violence, and talking about problems together is never an excuse for violence. A better response would be “I can see you are feeling afraid, what do you think would help you to be safer?”</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c. The counsellors don’t force women to go back to their husbands, but to strengthen what they feel so they can take decisions for their lives. To build their capacity to have confidence, this is really important – 23. Domestic Violence Social Worker</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	Answer: This</a:t>
            </a:r>
            <a:r>
              <a:rPr lang="en-AU" sz="1200" i="1" kern="1200" baseline="0" dirty="0">
                <a:solidFill>
                  <a:schemeClr val="tx1"/>
                </a:solidFill>
                <a:effectLst/>
                <a:latin typeface="+mn-lt"/>
                <a:ea typeface="+mn-ea"/>
                <a:cs typeface="+mn-cs"/>
              </a:rPr>
              <a:t> is a good response. Many woman who have been abused lack confidence, it is good to build their confidence and encourage them to make their own decisions. </a:t>
            </a:r>
            <a:endParaRPr lang="en-AU" sz="1200" kern="1200" dirty="0">
              <a:solidFill>
                <a:schemeClr val="tx1"/>
              </a:solidFill>
              <a:effectLst/>
              <a:latin typeface="+mn-lt"/>
              <a:ea typeface="+mn-ea"/>
              <a:cs typeface="+mn-cs"/>
            </a:endParaRPr>
          </a:p>
          <a:p>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d. So before they go to the court to sign, our help is we tell them to forgive each other because children need a father. So our help is to encourage with words, how a family that wants to separate can accept each other to live together. – 12. Midwives FGD, </a:t>
            </a:r>
            <a:r>
              <a:rPr lang="en-AU" sz="1200" i="1" kern="1200" dirty="0" err="1">
                <a:solidFill>
                  <a:schemeClr val="tx1"/>
                </a:solidFill>
                <a:effectLst/>
                <a:latin typeface="+mn-lt"/>
                <a:ea typeface="+mn-ea"/>
                <a:cs typeface="+mn-cs"/>
              </a:rPr>
              <a:t>Baucau</a:t>
            </a:r>
            <a:r>
              <a:rPr lang="en-AU" sz="1200" i="1" kern="1200" dirty="0">
                <a:solidFill>
                  <a:schemeClr val="tx1"/>
                </a:solidFill>
                <a:effectLst/>
                <a:latin typeface="+mn-lt"/>
                <a:ea typeface="+mn-ea"/>
                <a:cs typeface="+mn-cs"/>
              </a:rPr>
              <a:t> </a:t>
            </a:r>
          </a:p>
          <a:p>
            <a:r>
              <a:rPr lang="en-AU" sz="1200" i="1" kern="1200" dirty="0">
                <a:solidFill>
                  <a:schemeClr val="tx1"/>
                </a:solidFill>
                <a:effectLst/>
                <a:latin typeface="+mn-lt"/>
                <a:ea typeface="+mn-ea"/>
                <a:cs typeface="+mn-cs"/>
              </a:rPr>
              <a:t>	Answer: This is a bad</a:t>
            </a:r>
            <a:r>
              <a:rPr lang="en-AU" sz="1200" i="1" kern="1200" baseline="0" dirty="0">
                <a:solidFill>
                  <a:schemeClr val="tx1"/>
                </a:solidFill>
                <a:effectLst/>
                <a:latin typeface="+mn-lt"/>
                <a:ea typeface="+mn-ea"/>
                <a:cs typeface="+mn-cs"/>
              </a:rPr>
              <a:t> response and very dangerous to say this. Men who beat women are not good fathers. Research shows that violence often gets worse over time and the children are often beaten as well. It takes a lot of courage for women to get help and especially to leave a violent partner. A health provider should never give advice like this or tell a woman what they should do. A better response would be “you are very brave, thank you for sharing your story. Would you like to talk about ways to enhance your safety during this difficult time?”</a:t>
            </a:r>
            <a:endParaRPr lang="en-AU" sz="1200" i="1"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e. We help with the counselling, give information that as husband and wife we sit together, talk to each other to solve the problem. We don’t need other people to know, moreover if the case is known by the police it will make shame for the husband and wife. If there is a problem between husband and wife sit together and solve it. – 25. Midwives FGD, </a:t>
            </a:r>
            <a:r>
              <a:rPr lang="en-AU" sz="1200" i="1" kern="1200" dirty="0" err="1">
                <a:solidFill>
                  <a:schemeClr val="tx1"/>
                </a:solidFill>
                <a:effectLst/>
                <a:latin typeface="+mn-lt"/>
                <a:ea typeface="+mn-ea"/>
                <a:cs typeface="+mn-cs"/>
              </a:rPr>
              <a:t>Liquica</a:t>
            </a:r>
            <a:endParaRPr lang="en-AU" sz="1200" i="1" kern="1200" dirty="0">
              <a:solidFill>
                <a:schemeClr val="tx1"/>
              </a:solidFill>
              <a:effectLst/>
              <a:latin typeface="+mn-lt"/>
              <a:ea typeface="+mn-ea"/>
              <a:cs typeface="+mn-cs"/>
            </a:endParaRPr>
          </a:p>
          <a:p>
            <a:r>
              <a:rPr lang="en-AU" sz="1200" i="1" kern="1200" dirty="0">
                <a:solidFill>
                  <a:schemeClr val="tx1"/>
                </a:solidFill>
                <a:effectLst/>
                <a:latin typeface="+mn-lt"/>
                <a:ea typeface="+mn-ea"/>
                <a:cs typeface="+mn-cs"/>
              </a:rPr>
              <a:t>	Answer: This is a bad response.</a:t>
            </a:r>
            <a:r>
              <a:rPr lang="en-AU" sz="1200" i="1" kern="1200" baseline="0" dirty="0">
                <a:solidFill>
                  <a:schemeClr val="tx1"/>
                </a:solidFill>
                <a:effectLst/>
                <a:latin typeface="+mn-lt"/>
                <a:ea typeface="+mn-ea"/>
                <a:cs typeface="+mn-cs"/>
              </a:rPr>
              <a:t> There are many special services designed to help with these problems and this response discourages women from getting the help they need. Because men have more power in the family, it is not likely that women will be treated fairly if it resolved in the family. Being violent is a decision that men make and they should be held accountable. We must speak out about violence and health providers have a responsibility to work with women to report it to the police. There is no shame in accessing support. A better response would be “It sounds like you are having a lot of problems at home. I can give you information on where you can get more help with that”</a:t>
            </a:r>
          </a:p>
          <a:p>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f. The important one is we have to make them relax, because actually before they come they faced high stress, sad and crying. Therefore when she goes back she will feel that support which we gave, it will add to her thinking and minimize stress, worry and sadness. – 5. Midwife, Dili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	Answer: This</a:t>
            </a:r>
            <a:r>
              <a:rPr lang="en-AU" sz="1200" i="1" kern="1200" baseline="0" dirty="0">
                <a:solidFill>
                  <a:schemeClr val="tx1"/>
                </a:solidFill>
                <a:effectLst/>
                <a:latin typeface="+mn-lt"/>
                <a:ea typeface="+mn-ea"/>
                <a:cs typeface="+mn-cs"/>
              </a:rPr>
              <a:t> is a good response. The midwife recognises the trauma and stress the woman went through and helped her to feel calm and supported. Research has shown that providing moral support is very important to improve women’s mental health and recovery. </a:t>
            </a: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g. The patient who comes with a case of violence, we consider them a normal patient…we don’t give other support except treatment for her wounds. – 2. Midwife, Dili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	Answer:</a:t>
            </a:r>
            <a:r>
              <a:rPr lang="en-AU" sz="1200" i="1" kern="1200" baseline="0" dirty="0">
                <a:solidFill>
                  <a:schemeClr val="tx1"/>
                </a:solidFill>
                <a:effectLst/>
                <a:latin typeface="+mn-lt"/>
                <a:ea typeface="+mn-ea"/>
                <a:cs typeface="+mn-cs"/>
              </a:rPr>
              <a:t> This is a bad response because the midwife only focusses on medical treatment. Victims of violence need extra care because of the trauma they experienced, they need to be treated kindly and be in a private place. Even when the case is already with the police, health providers have an important role in providing moral support, and checking to see if her and her children are safe from further harm. A better response would be “You might feel uncomfortable waiting with the other patients, would you like to wait in this room that’s not being used? I will get you some water and a blanket”</a:t>
            </a: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h. Generally, victims who come to us, we always care for them. First of all, we have to secure them; second, treat them if there is any injury or any pain in their body; third, give them information; fourth, if she wants to process her case we provide medical forensic examination; fifth, we will refer her to a place if she doesn’t want to stay in her house, we have to give her a place through our partners like </a:t>
            </a:r>
            <a:r>
              <a:rPr lang="en-AU" sz="1200" i="1" kern="1200" dirty="0" err="1">
                <a:solidFill>
                  <a:schemeClr val="tx1"/>
                </a:solidFill>
                <a:effectLst/>
                <a:latin typeface="+mn-lt"/>
                <a:ea typeface="+mn-ea"/>
                <a:cs typeface="+mn-cs"/>
              </a:rPr>
              <a:t>Fokupers</a:t>
            </a:r>
            <a:r>
              <a:rPr lang="en-AU" sz="1200" i="1" kern="1200" dirty="0">
                <a:solidFill>
                  <a:schemeClr val="tx1"/>
                </a:solidFill>
                <a:effectLst/>
                <a:latin typeface="+mn-lt"/>
                <a:ea typeface="+mn-ea"/>
                <a:cs typeface="+mn-cs"/>
              </a:rPr>
              <a:t>, Casa Vida. After the treatment, if there is any disease or any more injury as a result of the violence, we must ask her to come again to continue her treatment within one week. If after one week she doesn’t come, we must call her by phone and go to her place. – 5. Midwife, Dili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1" kern="1200" dirty="0">
                <a:solidFill>
                  <a:schemeClr val="tx1"/>
                </a:solidFill>
                <a:effectLst/>
                <a:latin typeface="+mn-lt"/>
                <a:ea typeface="+mn-ea"/>
                <a:cs typeface="+mn-cs"/>
              </a:rPr>
              <a:t>	Answer: This is a</a:t>
            </a:r>
            <a:r>
              <a:rPr lang="en-AU" sz="1200" i="1" kern="1200" baseline="0" dirty="0">
                <a:solidFill>
                  <a:schemeClr val="tx1"/>
                </a:solidFill>
                <a:effectLst/>
                <a:latin typeface="+mn-lt"/>
                <a:ea typeface="+mn-ea"/>
                <a:cs typeface="+mn-cs"/>
              </a:rPr>
              <a:t> comprehensive</a:t>
            </a:r>
            <a:r>
              <a:rPr lang="en-AU" sz="1200" i="1" kern="1200" dirty="0">
                <a:solidFill>
                  <a:schemeClr val="tx1"/>
                </a:solidFill>
                <a:effectLst/>
                <a:latin typeface="+mn-lt"/>
                <a:ea typeface="+mn-ea"/>
                <a:cs typeface="+mn-cs"/>
              </a:rPr>
              <a:t> response from</a:t>
            </a:r>
            <a:r>
              <a:rPr lang="en-AU" sz="1200" i="1" kern="1200" baseline="0" dirty="0">
                <a:solidFill>
                  <a:schemeClr val="tx1"/>
                </a:solidFill>
                <a:effectLst/>
                <a:latin typeface="+mn-lt"/>
                <a:ea typeface="+mn-ea"/>
                <a:cs typeface="+mn-cs"/>
              </a:rPr>
              <a:t> a midwife. It shows the steps we should follow when caring for victims of violence, and how we should focus on respecting her decisions while ensuring she gets access to good healthcare. </a:t>
            </a: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14</a:t>
            </a:fld>
            <a:endParaRPr lang="en-AU"/>
          </a:p>
        </p:txBody>
      </p:sp>
    </p:spTree>
    <p:extLst>
      <p:ext uri="{BB962C8B-B14F-4D97-AF65-F5344CB8AC3E}">
        <p14:creationId xmlns:p14="http://schemas.microsoft.com/office/powerpoint/2010/main" val="2967377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Ask</a:t>
            </a:r>
            <a:r>
              <a:rPr lang="en-US" sz="1200" baseline="0" dirty="0"/>
              <a:t> the students ‘can anyone tell me what confidentiality means?’</a:t>
            </a:r>
          </a:p>
          <a:p>
            <a:pPr marL="171450" indent="-171450">
              <a:buFont typeface="Arial" panose="020B0604020202020204" pitchFamily="34" charset="0"/>
              <a:buChar char="•"/>
            </a:pPr>
            <a:r>
              <a:rPr lang="en-US" sz="1200" dirty="0"/>
              <a:t>Under the Law in Timor-Leste, providers are required to maintain confidentiality of information which they become aware of because of their professional relationship with the victim in their care </a:t>
            </a:r>
          </a:p>
          <a:p>
            <a:pPr marL="171450" indent="-171450">
              <a:buFont typeface="Arial" panose="020B0604020202020204" pitchFamily="34" charset="0"/>
              <a:buChar char="•"/>
            </a:pPr>
            <a:r>
              <a:rPr lang="en-US" sz="1200" dirty="0"/>
              <a:t>Protecting the privacy</a:t>
            </a:r>
            <a:r>
              <a:rPr lang="en-US" sz="1200" baseline="0" dirty="0"/>
              <a:t> of children and being careful with the collection and handling of their information is particularly important for ensuing children’s safety</a:t>
            </a:r>
            <a:endParaRPr lang="en-US" sz="1200" dirty="0"/>
          </a:p>
          <a:p>
            <a:pPr marL="171450" indent="-171450">
              <a:buFont typeface="Arial" panose="020B0604020202020204" pitchFamily="34" charset="0"/>
              <a:buChar char="•"/>
            </a:pPr>
            <a:r>
              <a:rPr lang="en-US" sz="1200" dirty="0"/>
              <a:t>Confidentiality means keeping a patient’s health information, story and documents private </a:t>
            </a:r>
          </a:p>
          <a:p>
            <a:pPr marL="171450" indent="-171450">
              <a:buFont typeface="Arial" panose="020B0604020202020204" pitchFamily="34" charset="0"/>
              <a:buChar char="•"/>
            </a:pPr>
            <a:r>
              <a:rPr lang="en-US" sz="1200" dirty="0"/>
              <a:t>It</a:t>
            </a:r>
            <a:r>
              <a:rPr lang="en-US" sz="1200" baseline="0" dirty="0"/>
              <a:t> means o</a:t>
            </a:r>
            <a:r>
              <a:rPr lang="en-US" sz="1200" dirty="0"/>
              <a:t>nly asking or talking about the violence in a private room, when the woman is on her own and where nobody can overhear </a:t>
            </a:r>
          </a:p>
          <a:p>
            <a:pPr marL="171450" indent="-171450">
              <a:buFont typeface="Arial" panose="020B0604020202020204" pitchFamily="34" charset="0"/>
              <a:buChar char="•"/>
            </a:pPr>
            <a:r>
              <a:rPr lang="en-US" sz="1200" dirty="0"/>
              <a:t>Confidentiality</a:t>
            </a:r>
            <a:r>
              <a:rPr lang="en-US" sz="1200" baseline="0" dirty="0"/>
              <a:t> means n</a:t>
            </a:r>
            <a:r>
              <a:rPr lang="en-US" sz="1200" dirty="0"/>
              <a:t>ot sharing this information with her partner or family, not talking about it with your friends or colleagues who are not directly involved in her care.</a:t>
            </a:r>
          </a:p>
          <a:p>
            <a:pPr marL="171450" indent="-171450">
              <a:buFont typeface="Arial" panose="020B0604020202020204" pitchFamily="34" charset="0"/>
              <a:buChar char="•"/>
            </a:pPr>
            <a:r>
              <a:rPr lang="en-US" sz="1200" dirty="0"/>
              <a:t>It is very</a:t>
            </a:r>
            <a:r>
              <a:rPr lang="en-US" sz="1200" baseline="0" dirty="0"/>
              <a:t> important that you don’t try and verify or check the accuracy of her story by asking her husband, her family or anyone else. This will break confidentiality and will put her in danger. A health provider’s job is to listen and believe her, help document her story and her injuries, and support her to find further help.</a:t>
            </a:r>
            <a:endParaRPr lang="en-US" sz="1200" dirty="0"/>
          </a:p>
          <a:p>
            <a:pPr marL="171450" indent="-171450">
              <a:buFont typeface="Arial" panose="020B0604020202020204" pitchFamily="34" charset="0"/>
              <a:buChar char="•"/>
            </a:pPr>
            <a:r>
              <a:rPr lang="en-US" sz="1200" dirty="0"/>
              <a:t>Confidentiality means</a:t>
            </a:r>
            <a:r>
              <a:rPr lang="en-US" sz="1200" baseline="0" dirty="0"/>
              <a:t> you have to k</a:t>
            </a:r>
            <a:r>
              <a:rPr lang="en-US" sz="1200" dirty="0"/>
              <a:t>eep</a:t>
            </a:r>
            <a:r>
              <a:rPr lang="en-US" sz="1200" baseline="0" dirty="0"/>
              <a:t> the </a:t>
            </a:r>
            <a:r>
              <a:rPr lang="en-US" sz="1200" dirty="0"/>
              <a:t>victims’ records in a secure place (i.e. locked filing cabinet, password protected file on a computer)</a:t>
            </a:r>
          </a:p>
          <a:p>
            <a:pPr marL="171450" indent="-171450">
              <a:buFont typeface="Arial" panose="020B0604020202020204" pitchFamily="34" charset="0"/>
              <a:buChar char="•"/>
            </a:pPr>
            <a:r>
              <a:rPr lang="en-US" sz="1200" dirty="0"/>
              <a:t>It means gaining the victims’ permission to provide information or give a referral to appropriate areas (advocacy service, legal, police, </a:t>
            </a:r>
            <a:r>
              <a:rPr lang="en-US" sz="1200" dirty="0" err="1"/>
              <a:t>etc</a:t>
            </a:r>
            <a:r>
              <a:rPr lang="en-US" sz="1200" dirty="0"/>
              <a:t>)</a:t>
            </a:r>
          </a:p>
          <a:p>
            <a:pPr marL="171450" indent="-171450">
              <a:buFont typeface="Arial" panose="020B0604020202020204" pitchFamily="34" charset="0"/>
              <a:buChar char="•"/>
            </a:pPr>
            <a:r>
              <a:rPr lang="en-US" sz="1200" dirty="0"/>
              <a:t>Health providers should explain to the woman what confidentiality</a:t>
            </a:r>
            <a:r>
              <a:rPr lang="en-US" sz="1200" baseline="0" dirty="0"/>
              <a:t> means, </a:t>
            </a:r>
            <a:r>
              <a:rPr lang="en-US" sz="1200" dirty="0"/>
              <a:t>that they will keep her information private, and circumstances in which they can’t be</a:t>
            </a:r>
            <a:r>
              <a:rPr lang="en-US" sz="1200" baseline="0" dirty="0"/>
              <a:t> confidential (discussed below)</a:t>
            </a:r>
            <a:endParaRPr lang="en-US" sz="1200" dirty="0"/>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15</a:t>
            </a:fld>
            <a:endParaRPr lang="en-AU"/>
          </a:p>
        </p:txBody>
      </p:sp>
    </p:spTree>
    <p:extLst>
      <p:ext uri="{BB962C8B-B14F-4D97-AF65-F5344CB8AC3E}">
        <p14:creationId xmlns:p14="http://schemas.microsoft.com/office/powerpoint/2010/main" val="416671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certain limits to confidentiality and these should ALWAYS be explained to survivors up front</a:t>
            </a:r>
          </a:p>
          <a:p>
            <a:pPr marL="171450" indent="-171450">
              <a:buFont typeface="Arial" panose="020B0604020202020204" pitchFamily="34" charset="0"/>
              <a:buChar char="•"/>
            </a:pPr>
            <a:r>
              <a:rPr lang="en-US" dirty="0"/>
              <a:t>Under Timor-Leste’s Law Against Domestic Violence, if health providers become aware of domestic violence, sexual assault or child abuse they have a responsibility to document the facts and report crimes to the police or competent authorities.</a:t>
            </a:r>
            <a:r>
              <a:rPr lang="en-US" baseline="0" dirty="0"/>
              <a:t> </a:t>
            </a:r>
            <a:r>
              <a:rPr lang="en-US" dirty="0"/>
              <a:t>This is particularly important if the victim is a child or the health provider believes the woman’s life is at risk</a:t>
            </a:r>
          </a:p>
          <a:p>
            <a:pPr marL="171450" indent="-171450">
              <a:buFont typeface="Arial" panose="020B0604020202020204" pitchFamily="34" charset="0"/>
              <a:buChar char="•"/>
            </a:pPr>
            <a:r>
              <a:rPr lang="en-US" dirty="0"/>
              <a:t>Health providers may also be called upon to testify if</a:t>
            </a:r>
            <a:r>
              <a:rPr lang="en-US" baseline="0" dirty="0"/>
              <a:t> the case is brought to court, or</a:t>
            </a:r>
            <a:r>
              <a:rPr lang="en-US" dirty="0"/>
              <a:t> provide other information to law enforcement agencies</a:t>
            </a:r>
          </a:p>
          <a:p>
            <a:pPr marL="171450" indent="-171450">
              <a:buFont typeface="Arial" panose="020B0604020202020204" pitchFamily="34" charset="0"/>
              <a:buChar char="•"/>
            </a:pPr>
            <a:r>
              <a:rPr lang="en-US" dirty="0"/>
              <a:t>Health providers may share information with other staff directly involved in the victim’s care</a:t>
            </a:r>
          </a:p>
          <a:p>
            <a:pPr marL="171450" indent="-171450">
              <a:buFont typeface="Arial" panose="020B0604020202020204" pitchFamily="34" charset="0"/>
              <a:buChar char="•"/>
            </a:pPr>
            <a:r>
              <a:rPr lang="en-US" dirty="0"/>
              <a:t>The victim’s wishes and safety should always be </a:t>
            </a:r>
            <a:r>
              <a:rPr lang="en-US" dirty="0" err="1"/>
              <a:t>prioritised</a:t>
            </a:r>
            <a:r>
              <a:rPr lang="en-US" dirty="0"/>
              <a:t> when discussing when and how to share information (i.e. if the perpetrator is a police officer, if a staff member is related to the victim or perpetrator) </a:t>
            </a:r>
          </a:p>
          <a:p>
            <a:pPr marL="171450" lvl="0" indent="-171450">
              <a:buFont typeface="Arial" panose="020B0604020202020204" pitchFamily="34" charset="0"/>
              <a:buChar char="•"/>
            </a:pPr>
            <a:r>
              <a:rPr lang="en-US" dirty="0"/>
              <a:t>If there is an obligation to report a crime or share information the provider should discuss with the victim how and when this will happen</a:t>
            </a:r>
          </a:p>
          <a:p>
            <a:pPr marL="171450" lvl="0" indent="-171450">
              <a:buFont typeface="Arial" panose="020B0604020202020204" pitchFamily="34" charset="0"/>
              <a:buChar char="•"/>
            </a:pPr>
            <a:r>
              <a:rPr lang="en-US" dirty="0"/>
              <a:t>Ask the students ‘why</a:t>
            </a:r>
            <a:r>
              <a:rPr lang="en-US" baseline="0" dirty="0"/>
              <a:t> do you think it is important to explain the limits of confidentiality to women?’ (i.e. it’s part of women-</a:t>
            </a:r>
            <a:r>
              <a:rPr lang="en-US" baseline="0" dirty="0" err="1"/>
              <a:t>centred</a:t>
            </a:r>
            <a:r>
              <a:rPr lang="en-US" baseline="0" dirty="0"/>
              <a:t> care and giving women good information, it’s important for safety – remember the perpetrator is most likely to harm her when she is getting help). </a:t>
            </a:r>
            <a:endParaRPr lang="en-US" dirty="0"/>
          </a:p>
          <a:p>
            <a:pPr marL="171450" lvl="0" indent="-171450">
              <a:buFont typeface="Arial" panose="020B0604020202020204" pitchFamily="34" charset="0"/>
              <a:buChar char="•"/>
            </a:pPr>
            <a:endParaRPr lang="en-AU" dirty="0"/>
          </a:p>
          <a:p>
            <a:pPr marL="171450" lvl="0" indent="-171450">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16</a:t>
            </a:fld>
            <a:endParaRPr lang="en-AU"/>
          </a:p>
        </p:txBody>
      </p:sp>
    </p:spTree>
    <p:extLst>
      <p:ext uri="{BB962C8B-B14F-4D97-AF65-F5344CB8AC3E}">
        <p14:creationId xmlns:p14="http://schemas.microsoft.com/office/powerpoint/2010/main" val="2411984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Watch the video and think about these questions:</a:t>
            </a:r>
          </a:p>
          <a:p>
            <a:pPr marL="971550" lvl="1" indent="-514350">
              <a:buFont typeface="+mj-lt"/>
              <a:buAutoNum type="alphaLcPeriod"/>
            </a:pPr>
            <a:r>
              <a:rPr lang="en-AU" i="1" dirty="0"/>
              <a:t>How did the nurse deal with confidentiality? </a:t>
            </a:r>
          </a:p>
          <a:p>
            <a:pPr marL="971550" lvl="1" indent="-514350">
              <a:buFont typeface="+mj-lt"/>
              <a:buAutoNum type="alphaLcPeriod"/>
            </a:pPr>
            <a:r>
              <a:rPr lang="en-AU" i="1" dirty="0"/>
              <a:t>How did the nurse demonstrate active listening and empathy?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video can be played directly from the weblink </a:t>
            </a:r>
            <a:r>
              <a:rPr lang="en-AU" sz="1200" u="sng" kern="1200" dirty="0">
                <a:solidFill>
                  <a:schemeClr val="tx1"/>
                </a:solidFill>
                <a:effectLst/>
                <a:latin typeface="+mn-lt"/>
                <a:ea typeface="+mn-ea"/>
                <a:cs typeface="+mn-cs"/>
                <a:hlinkClick r:id="rId3"/>
              </a:rPr>
              <a:t>https://youtu.be/D5Pgnsw-xXs</a:t>
            </a:r>
            <a:r>
              <a:rPr lang="en-AU"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Play the section from time 4:54-9:04.</a:t>
            </a:r>
          </a:p>
        </p:txBody>
      </p:sp>
      <p:sp>
        <p:nvSpPr>
          <p:cNvPr id="4" name="Slide Number Placeholder 3"/>
          <p:cNvSpPr>
            <a:spLocks noGrp="1"/>
          </p:cNvSpPr>
          <p:nvPr>
            <p:ph type="sldNum" sz="quarter" idx="10"/>
          </p:nvPr>
        </p:nvSpPr>
        <p:spPr/>
        <p:txBody>
          <a:bodyPr/>
          <a:lstStyle/>
          <a:p>
            <a:fld id="{FB495E1B-CE3A-4477-BEF9-886706BD945C}" type="slidenum">
              <a:rPr lang="en-AU" smtClean="0"/>
              <a:t>17</a:t>
            </a:fld>
            <a:endParaRPr lang="en-AU"/>
          </a:p>
        </p:txBody>
      </p:sp>
    </p:spTree>
    <p:extLst>
      <p:ext uri="{BB962C8B-B14F-4D97-AF65-F5344CB8AC3E}">
        <p14:creationId xmlns:p14="http://schemas.microsoft.com/office/powerpoint/2010/main" val="677935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Purpose: To</a:t>
            </a:r>
            <a:r>
              <a:rPr lang="en-AU" sz="1600" baseline="0" dirty="0"/>
              <a:t> observe a how a health provider ensures a woman’s confidentiality, and how she demonstrates active listening and empathy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baseline="0" dirty="0"/>
              <a:t>Time: 15 minutes (5 minutes video, 10 minutes discussion)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6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Instructions: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AU" sz="1600" dirty="0"/>
              <a:t>Watch the first part of Scene 4</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AU" dirty="0"/>
              <a:t> Lead a discussion on the following questions:</a:t>
            </a:r>
          </a:p>
          <a:p>
            <a:r>
              <a:rPr lang="en-AU" dirty="0"/>
              <a:t>How did the nurse deal with confidentiality? </a:t>
            </a:r>
          </a:p>
          <a:p>
            <a:pPr lvl="1"/>
            <a:r>
              <a:rPr lang="en-AU" i="1" dirty="0"/>
              <a:t>Ensures nobody can overhear. Tells Maria she is not going to tell people in the community but she has an obligation to report crimes like domestic violence to the police</a:t>
            </a:r>
          </a:p>
          <a:p>
            <a:pPr lvl="0"/>
            <a:r>
              <a:rPr lang="en-AU" sz="3100" dirty="0">
                <a:solidFill>
                  <a:prstClr val="black"/>
                </a:solidFill>
              </a:rPr>
              <a:t>How did the nurse demonstrate active listening and empathy</a:t>
            </a:r>
            <a:r>
              <a:rPr lang="en-AU" sz="3100" i="1" dirty="0">
                <a:solidFill>
                  <a:prstClr val="black"/>
                </a:solidFill>
              </a:rPr>
              <a:t>?</a:t>
            </a:r>
            <a:endParaRPr lang="en-AU" i="1" dirty="0"/>
          </a:p>
          <a:p>
            <a:pPr lvl="1"/>
            <a:r>
              <a:rPr lang="en-AU" i="1" dirty="0"/>
              <a:t>Allows for silence, let’s Maria tell her story in her own time. Sits with Maria and does not interrupt when she begins to cry</a:t>
            </a:r>
          </a:p>
          <a:p>
            <a:pPr lvl="1"/>
            <a:r>
              <a:rPr lang="en-AU" i="1" dirty="0">
                <a:latin typeface="Calibri" panose="020F0502020204030204" pitchFamily="34" charset="0"/>
              </a:rPr>
              <a:t>Probes for information, encourages her to keep talking “</a:t>
            </a:r>
            <a:r>
              <a:rPr lang="en-AU" i="1" dirty="0"/>
              <a:t>How long has this been going on?”</a:t>
            </a:r>
          </a:p>
          <a:p>
            <a:pPr lvl="1"/>
            <a:r>
              <a:rPr lang="en-AU" i="1" dirty="0"/>
              <a:t>Reflects back how she is feeling “That sounds very frightening”, “</a:t>
            </a:r>
            <a:r>
              <a:rPr lang="en-AU" i="1" dirty="0">
                <a:latin typeface="Calibri" panose="020F0502020204030204" pitchFamily="34" charset="0"/>
                <a:ea typeface="Calibri" panose="020F0502020204030204" pitchFamily="34" charset="0"/>
              </a:rPr>
              <a:t>That must be very stressful for all of you” </a:t>
            </a:r>
            <a:endParaRPr lang="en-AU" i="1" dirty="0"/>
          </a:p>
          <a:p>
            <a:pPr lvl="1"/>
            <a:r>
              <a:rPr lang="en-AU" i="1" dirty="0"/>
              <a:t>Avoids victim blaming “No-one should be pushed around and alcohol is certainly no excuse. Men can drink and not hurt those they are supposed to care for.”, “</a:t>
            </a:r>
            <a:r>
              <a:rPr lang="en-AU" i="1" dirty="0">
                <a:latin typeface="Calibri" panose="020F0502020204030204" pitchFamily="34" charset="0"/>
                <a:ea typeface="Calibri" panose="020F0502020204030204" pitchFamily="34" charset="0"/>
              </a:rPr>
              <a:t>You know that </a:t>
            </a:r>
            <a:r>
              <a:rPr lang="en-AU" i="1" dirty="0" err="1">
                <a:latin typeface="Calibri" panose="020F0502020204030204" pitchFamily="34" charset="0"/>
                <a:ea typeface="Calibri" panose="020F0502020204030204" pitchFamily="34" charset="0"/>
              </a:rPr>
              <a:t>violencia</a:t>
            </a:r>
            <a:r>
              <a:rPr lang="en-AU" i="1" dirty="0">
                <a:latin typeface="Calibri" panose="020F0502020204030204" pitchFamily="34" charset="0"/>
                <a:ea typeface="Calibri" panose="020F0502020204030204" pitchFamily="34" charset="0"/>
              </a:rPr>
              <a:t> </a:t>
            </a:r>
            <a:r>
              <a:rPr lang="en-AU" i="1" dirty="0" err="1">
                <a:latin typeface="Calibri" panose="020F0502020204030204" pitchFamily="34" charset="0"/>
                <a:ea typeface="Calibri" panose="020F0502020204030204" pitchFamily="34" charset="0"/>
              </a:rPr>
              <a:t>domestika</a:t>
            </a:r>
            <a:r>
              <a:rPr lang="en-AU" i="1" dirty="0">
                <a:latin typeface="Calibri" panose="020F0502020204030204" pitchFamily="34" charset="0"/>
                <a:ea typeface="Calibri" panose="020F0502020204030204" pitchFamily="34" charset="0"/>
              </a:rPr>
              <a:t> is a crime in Timor-Leste, so what your husband is doing is very wrong.”</a:t>
            </a:r>
            <a:endParaRPr lang="en-AU" i="1" dirty="0"/>
          </a:p>
          <a:p>
            <a:pPr lvl="1"/>
            <a:r>
              <a:rPr lang="en-AU" i="1" dirty="0"/>
              <a:t>Reinforces her value “You know, you deserve better than this. </a:t>
            </a:r>
            <a:r>
              <a:rPr lang="en-AU" i="1" dirty="0">
                <a:latin typeface="Calibri" panose="020F0502020204030204" pitchFamily="34" charset="0"/>
                <a:ea typeface="Calibri" panose="020F0502020204030204" pitchFamily="34" charset="0"/>
              </a:rPr>
              <a:t>“</a:t>
            </a:r>
            <a:r>
              <a:rPr lang="en-AU" sz="2900" i="1" dirty="0">
                <a:solidFill>
                  <a:prstClr val="black"/>
                </a:solidFill>
                <a:latin typeface="Calibri" panose="020F0502020204030204" pitchFamily="34" charset="0"/>
                <a:ea typeface="Calibri" panose="020F0502020204030204" pitchFamily="34" charset="0"/>
              </a:rPr>
              <a:t>everybody deserves to feel safe at home.”</a:t>
            </a:r>
            <a:endParaRPr lang="en-AU" i="1" dirty="0">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18</a:t>
            </a:fld>
            <a:endParaRPr lang="en-AU"/>
          </a:p>
        </p:txBody>
      </p:sp>
    </p:spTree>
    <p:extLst>
      <p:ext uri="{BB962C8B-B14F-4D97-AF65-F5344CB8AC3E}">
        <p14:creationId xmlns:p14="http://schemas.microsoft.com/office/powerpoint/2010/main" val="3190980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Objective: This role play allows students</a:t>
            </a:r>
            <a:r>
              <a:rPr lang="en-US" sz="1200" b="0" kern="1200" baseline="0" dirty="0">
                <a:solidFill>
                  <a:schemeClr val="tx1"/>
                </a:solidFill>
                <a:effectLst/>
                <a:latin typeface="+mn-lt"/>
                <a:ea typeface="+mn-ea"/>
                <a:cs typeface="+mn-cs"/>
              </a:rPr>
              <a:t> to practice empathic responses</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Time: 20 minutes (5 minutes to read the case study, 5 minutes for each person to act as the health provider, 5 minutes for feedback)</a:t>
            </a:r>
          </a:p>
          <a:p>
            <a:endParaRPr lang="en-US" sz="1200" b="0" kern="1200" baseline="0" dirty="0">
              <a:solidFill>
                <a:schemeClr val="tx1"/>
              </a:solidFill>
              <a:effectLst/>
              <a:latin typeface="+mn-lt"/>
              <a:ea typeface="+mn-ea"/>
              <a:cs typeface="+mn-cs"/>
            </a:endParaRPr>
          </a:p>
          <a:p>
            <a:r>
              <a:rPr lang="en-US" sz="1200" b="0" kern="1200" baseline="0" dirty="0">
                <a:solidFill>
                  <a:schemeClr val="tx1"/>
                </a:solidFill>
                <a:effectLst/>
                <a:latin typeface="+mn-lt"/>
                <a:ea typeface="+mn-ea"/>
                <a:cs typeface="+mn-cs"/>
              </a:rPr>
              <a:t>Instructions:</a:t>
            </a:r>
          </a:p>
          <a:p>
            <a:pPr marL="228600" lvl="0" indent="-228600">
              <a:buAutoNum type="arabicPeriod"/>
            </a:pPr>
            <a:r>
              <a:rPr lang="en-GB" sz="1200" kern="1200" baseline="0" dirty="0">
                <a:solidFill>
                  <a:schemeClr val="tx1"/>
                </a:solidFill>
                <a:effectLst/>
                <a:latin typeface="+mn-lt"/>
                <a:ea typeface="+mn-ea"/>
                <a:cs typeface="+mn-cs"/>
              </a:rPr>
              <a:t>Ask the students to break into groups of 2</a:t>
            </a:r>
          </a:p>
          <a:p>
            <a:pPr marL="228600" lvl="0" indent="-228600">
              <a:buAutoNum type="arabicPeriod"/>
            </a:pPr>
            <a:r>
              <a:rPr lang="en-GB" sz="1200" kern="1200" baseline="0" dirty="0">
                <a:solidFill>
                  <a:schemeClr val="tx1"/>
                </a:solidFill>
                <a:effectLst/>
                <a:latin typeface="+mn-lt"/>
                <a:ea typeface="+mn-ea"/>
                <a:cs typeface="+mn-cs"/>
              </a:rPr>
              <a:t>Each group gets 2 scenarios (1 each) and they should read the entire scenario to themselves</a:t>
            </a:r>
          </a:p>
          <a:p>
            <a:pPr marL="228600" lvl="0" indent="-228600">
              <a:buAutoNum type="arabicPeriod"/>
            </a:pPr>
            <a:r>
              <a:rPr lang="en-AU" dirty="0"/>
              <a:t>The</a:t>
            </a:r>
            <a:r>
              <a:rPr lang="en-AU" baseline="0" dirty="0"/>
              <a:t> students should t</a:t>
            </a:r>
            <a:r>
              <a:rPr lang="en-AU" dirty="0"/>
              <a:t>ake turns being the health provider and patient</a:t>
            </a:r>
          </a:p>
          <a:p>
            <a:pPr marL="228600" lvl="0" indent="-228600">
              <a:buAutoNum type="arabicPeriod"/>
            </a:pPr>
            <a:r>
              <a:rPr lang="en-AU" dirty="0"/>
              <a:t>The patient reads items 1 and 2 to their health provider</a:t>
            </a:r>
          </a:p>
          <a:p>
            <a:pPr marL="228600" lvl="0" indent="-228600">
              <a:buAutoNum type="arabicPeriod"/>
            </a:pPr>
            <a:r>
              <a:rPr lang="en-AU" dirty="0"/>
              <a:t>The health provider’s job is to ask questions and provide support,</a:t>
            </a:r>
            <a:r>
              <a:rPr lang="en-AU" baseline="0" dirty="0"/>
              <a:t> </a:t>
            </a:r>
            <a:r>
              <a:rPr lang="en-AU" dirty="0"/>
              <a:t>using</a:t>
            </a:r>
            <a:r>
              <a:rPr lang="en-AU" baseline="0" dirty="0"/>
              <a:t> </a:t>
            </a:r>
            <a:r>
              <a:rPr lang="en-AU" dirty="0"/>
              <a:t>ideas and statements from the </a:t>
            </a:r>
            <a:r>
              <a:rPr lang="en-AU" dirty="0" err="1"/>
              <a:t>Hahu</a:t>
            </a:r>
            <a:r>
              <a:rPr lang="en-AU" dirty="0"/>
              <a:t> </a:t>
            </a:r>
            <a:r>
              <a:rPr lang="en-AU" dirty="0" err="1"/>
              <a:t>Relasaun</a:t>
            </a:r>
            <a:r>
              <a:rPr lang="en-AU" dirty="0"/>
              <a:t> handout </a:t>
            </a:r>
          </a:p>
          <a:p>
            <a:pPr marL="228600" lvl="0" indent="-228600">
              <a:buAutoNum type="arabicPeriod"/>
            </a:pPr>
            <a:r>
              <a:rPr lang="en-GB" sz="1200" kern="1200" dirty="0">
                <a:solidFill>
                  <a:schemeClr val="tx1"/>
                </a:solidFill>
                <a:effectLst/>
                <a:latin typeface="+mn-lt"/>
                <a:ea typeface="+mn-ea"/>
                <a:cs typeface="+mn-cs"/>
              </a:rPr>
              <a:t>The patient’s role is to describe why they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are there or what symptoms they are seeking care for and respond to the questions asked by health worker</a:t>
            </a:r>
          </a:p>
          <a:p>
            <a:pPr marL="228600" lvl="0" indent="-228600">
              <a:buAutoNum type="arabicPeriod"/>
            </a:pPr>
            <a:r>
              <a:rPr lang="en-GB" sz="1200" kern="1200" dirty="0">
                <a:solidFill>
                  <a:schemeClr val="tx1"/>
                </a:solidFill>
                <a:effectLst/>
                <a:latin typeface="+mn-lt"/>
                <a:ea typeface="+mn-ea"/>
                <a:cs typeface="+mn-cs"/>
              </a:rPr>
              <a:t>After</a:t>
            </a:r>
            <a:r>
              <a:rPr lang="en-GB" sz="1200" kern="1200" baseline="0" dirty="0">
                <a:solidFill>
                  <a:schemeClr val="tx1"/>
                </a:solidFill>
                <a:effectLst/>
                <a:latin typeface="+mn-lt"/>
                <a:ea typeface="+mn-ea"/>
                <a:cs typeface="+mn-cs"/>
              </a:rPr>
              <a:t> each person has had a go at being the health provider and the patient they should talk about how the health providers’ responses made them feel and give each other constructive feedback</a:t>
            </a:r>
            <a:r>
              <a:rPr lang="en-GB"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228600" lvl="0" indent="-228600">
              <a:buAutoNum type="arabicPeriod"/>
            </a:pPr>
            <a:r>
              <a:rPr lang="en-GB" sz="1200" kern="1200" dirty="0">
                <a:solidFill>
                  <a:schemeClr val="tx1"/>
                </a:solidFill>
                <a:effectLst/>
                <a:latin typeface="+mn-lt"/>
                <a:ea typeface="+mn-ea"/>
                <a:cs typeface="+mn-cs"/>
              </a:rPr>
              <a:t>The facilitator should walk around the room and observe the interactions, manage the time and give feedback to the</a:t>
            </a:r>
            <a:r>
              <a:rPr lang="en-GB" sz="1200" kern="1200" baseline="0" dirty="0">
                <a:solidFill>
                  <a:schemeClr val="tx1"/>
                </a:solidFill>
                <a:effectLst/>
                <a:latin typeface="+mn-lt"/>
                <a:ea typeface="+mn-ea"/>
                <a:cs typeface="+mn-cs"/>
              </a:rPr>
              <a:t> pairs as well as the larger group</a:t>
            </a:r>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19</a:t>
            </a:fld>
            <a:endParaRPr lang="en-AU"/>
          </a:p>
        </p:txBody>
      </p:sp>
    </p:spTree>
    <p:extLst>
      <p:ext uri="{BB962C8B-B14F-4D97-AF65-F5344CB8AC3E}">
        <p14:creationId xmlns:p14="http://schemas.microsoft.com/office/powerpoint/2010/main" val="1680137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Responding with empathy is one of the most important things you can do. It involves understanding her situation, making her feel valued and taking action in a helpful way.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Violence survivors are so often silenced by perpetrators, family members and others in the community. Listening carefully makes survivors feel heard, and represents a step towards healing.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You should never blame the victim for what happened to her, remember it is the perpetrator who has committed the crime.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As a health provider, you are required to keep a client’s information confidential and to clearly explain any responsibilities you have to share their information with others. Remember, maintaining confidentiality is very important for women and children’s safety.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Helping children who have been abused can be challenging, but we have a particular responsibility to ensure their safety because often they won’t be able to access any other help.</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Make a photocopy of the handout on </a:t>
            </a:r>
            <a:r>
              <a:rPr lang="en-AU" sz="1200" kern="1200" dirty="0" err="1">
                <a:solidFill>
                  <a:schemeClr val="tx1"/>
                </a:solidFill>
                <a:effectLst/>
                <a:latin typeface="+mn-lt"/>
                <a:ea typeface="+mn-ea"/>
                <a:cs typeface="+mn-cs"/>
              </a:rPr>
              <a:t>Hahu</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Relasaun</a:t>
            </a:r>
            <a:r>
              <a:rPr lang="en-AU" sz="1200" kern="1200" dirty="0">
                <a:solidFill>
                  <a:schemeClr val="tx1"/>
                </a:solidFill>
                <a:effectLst/>
                <a:latin typeface="+mn-lt"/>
                <a:ea typeface="+mn-ea"/>
                <a:cs typeface="+mn-cs"/>
              </a:rPr>
              <a:t> communication, put it on your wall and practise the statements often. Think about how you can convey empathy, confidentiality and the client’s value in your own words.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i="0" dirty="0"/>
          </a:p>
          <a:p>
            <a:pPr marL="171450" indent="-171450">
              <a:buFont typeface="Arial" panose="020B0604020202020204" pitchFamily="34" charset="0"/>
              <a:buChar char="•"/>
            </a:pPr>
            <a:endParaRPr lang="en-AU" i="0" baseline="0" dirty="0"/>
          </a:p>
        </p:txBody>
      </p:sp>
      <p:sp>
        <p:nvSpPr>
          <p:cNvPr id="4" name="Slide Number Placeholder 3"/>
          <p:cNvSpPr>
            <a:spLocks noGrp="1"/>
          </p:cNvSpPr>
          <p:nvPr>
            <p:ph type="sldNum" sz="quarter" idx="10"/>
          </p:nvPr>
        </p:nvSpPr>
        <p:spPr/>
        <p:txBody>
          <a:bodyPr/>
          <a:lstStyle/>
          <a:p>
            <a:fld id="{FB495E1B-CE3A-4477-BEF9-886706BD945C}" type="slidenum">
              <a:rPr lang="en-AU" smtClean="0"/>
              <a:t>20</a:t>
            </a:fld>
            <a:endParaRPr lang="en-AU"/>
          </a:p>
        </p:txBody>
      </p:sp>
    </p:spTree>
    <p:extLst>
      <p:ext uri="{BB962C8B-B14F-4D97-AF65-F5344CB8AC3E}">
        <p14:creationId xmlns:p14="http://schemas.microsoft.com/office/powerpoint/2010/main" val="326253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Today we will be learning the middle three steps of </a:t>
            </a:r>
            <a:r>
              <a:rPr lang="en-AU" sz="1200" kern="1200" dirty="0" err="1">
                <a:solidFill>
                  <a:schemeClr val="tx1"/>
                </a:solidFill>
                <a:effectLst/>
                <a:latin typeface="+mn-lt"/>
                <a:ea typeface="+mn-ea"/>
                <a:cs typeface="+mn-cs"/>
              </a:rPr>
              <a:t>Hahu</a:t>
            </a:r>
            <a:r>
              <a:rPr lang="en-AU" sz="1200" kern="1200" dirty="0">
                <a:solidFill>
                  <a:schemeClr val="tx1"/>
                </a:solidFill>
                <a:effectLst/>
                <a:latin typeface="+mn-lt"/>
                <a:ea typeface="+mn-ea"/>
                <a:cs typeface="+mn-cs"/>
              </a:rPr>
              <a:t> </a:t>
            </a:r>
            <a:r>
              <a:rPr lang="en-AU" sz="1200" kern="1200" dirty="0" err="1">
                <a:solidFill>
                  <a:schemeClr val="tx1"/>
                </a:solidFill>
                <a:effectLst/>
                <a:latin typeface="+mn-lt"/>
                <a:ea typeface="+mn-ea"/>
                <a:cs typeface="+mn-cs"/>
              </a:rPr>
              <a:t>Relasaun</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dirty="0"/>
              <a:t>Read</a:t>
            </a:r>
            <a:r>
              <a:rPr lang="en-AU" baseline="0" dirty="0"/>
              <a:t> out and explain each of the steps on the slide</a:t>
            </a:r>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3</a:t>
            </a:fld>
            <a:endParaRPr lang="en-AU"/>
          </a:p>
        </p:txBody>
      </p:sp>
    </p:spTree>
    <p:extLst>
      <p:ext uri="{BB962C8B-B14F-4D97-AF65-F5344CB8AC3E}">
        <p14:creationId xmlns:p14="http://schemas.microsoft.com/office/powerpoint/2010/main" val="201091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Showing empathy and compassion will shape a patient’s experience of health care</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Research has shown that when health providers show empathy, patients are more satisfied with their care, experience less distress and have better health outcomes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For victims of violence and complex trauma, responding with empathy is one of the most important things a health provider can do.</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There are three key aspects to empathy:</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Understand a person’s situation and feelings from their perspective (imagine you are them)</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Check your understanding of what she is saying and reinforce her value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Act on the information in a way that is helpful.</a:t>
            </a:r>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4</a:t>
            </a:fld>
            <a:endParaRPr lang="en-AU"/>
          </a:p>
        </p:txBody>
      </p:sp>
    </p:spTree>
    <p:extLst>
      <p:ext uri="{BB962C8B-B14F-4D97-AF65-F5344CB8AC3E}">
        <p14:creationId xmlns:p14="http://schemas.microsoft.com/office/powerpoint/2010/main" val="318421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Empathy is different from sympathy</a:t>
            </a: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Sympathy is feeling sorrow or pity for the hardships that another person experiences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Whereas empathy is understanding her thoughts and feelings, making her feel valued, and has action as the outcome</a:t>
            </a:r>
            <a:endParaRPr lang="en-AU"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kern="1200" dirty="0">
                <a:solidFill>
                  <a:schemeClr val="tx1"/>
                </a:solidFill>
                <a:effectLst/>
                <a:latin typeface="+mn-lt"/>
                <a:ea typeface="+mn-ea"/>
                <a:cs typeface="+mn-cs"/>
              </a:rPr>
              <a:t>Get</a:t>
            </a:r>
            <a:r>
              <a:rPr lang="en-AU" sz="1200" b="0" kern="1200" baseline="0" dirty="0">
                <a:solidFill>
                  <a:schemeClr val="tx1"/>
                </a:solidFill>
                <a:effectLst/>
                <a:latin typeface="+mn-lt"/>
                <a:ea typeface="+mn-ea"/>
                <a:cs typeface="+mn-cs"/>
              </a:rPr>
              <a:t> the students to read the following sentences to themselves – point out that the responses under ‘sympathy’ are not very empowering and tend to dismiss the woman’s feelings.</a:t>
            </a:r>
            <a:endParaRPr lang="en-AU" dirty="0"/>
          </a:p>
          <a:p>
            <a:endParaRPr lang="en-AU" i="1" dirty="0"/>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5</a:t>
            </a:fld>
            <a:endParaRPr lang="en-AU"/>
          </a:p>
        </p:txBody>
      </p:sp>
    </p:spTree>
    <p:extLst>
      <p:ext uri="{BB962C8B-B14F-4D97-AF65-F5344CB8AC3E}">
        <p14:creationId xmlns:p14="http://schemas.microsoft.com/office/powerpoint/2010/main" val="219773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Watch this animation about the difference between empathy and sympathy, from an American researcher Bren</a:t>
            </a:r>
            <a:r>
              <a:rPr lang="en-US" sz="1200" kern="1200" dirty="0">
                <a:solidFill>
                  <a:schemeClr val="tx1"/>
                </a:solidFill>
                <a:effectLst/>
                <a:latin typeface="+mn-lt"/>
                <a:ea typeface="+mn-ea"/>
                <a:cs typeface="+mn-cs"/>
              </a:rPr>
              <a:t>é</a:t>
            </a:r>
            <a:r>
              <a:rPr lang="en-AU" sz="1200" kern="1200" dirty="0">
                <a:solidFill>
                  <a:schemeClr val="tx1"/>
                </a:solidFill>
                <a:effectLst/>
                <a:latin typeface="+mn-lt"/>
                <a:ea typeface="+mn-ea"/>
                <a:cs typeface="+mn-cs"/>
              </a:rPr>
              <a:t> Brown</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The video can also be played directly from the weblink(in English) </a:t>
            </a:r>
            <a:r>
              <a:rPr lang="en-US" sz="1200" u="sng" kern="1200" dirty="0">
                <a:solidFill>
                  <a:schemeClr val="tx1"/>
                </a:solidFill>
                <a:effectLst/>
                <a:latin typeface="+mn-lt"/>
                <a:ea typeface="+mn-ea"/>
                <a:cs typeface="+mn-cs"/>
                <a:hlinkClick r:id="rId3"/>
              </a:rPr>
              <a:t>https://youtu.be/1Evwgu369Jw</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FB495E1B-CE3A-4477-BEF9-886706BD945C}" type="slidenum">
              <a:rPr lang="en-AU" smtClean="0"/>
              <a:t>6</a:t>
            </a:fld>
            <a:endParaRPr lang="en-AU"/>
          </a:p>
        </p:txBody>
      </p:sp>
    </p:spTree>
    <p:extLst>
      <p:ext uri="{BB962C8B-B14F-4D97-AF65-F5344CB8AC3E}">
        <p14:creationId xmlns:p14="http://schemas.microsoft.com/office/powerpoint/2010/main" val="3488780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An important part of responding with empathy is listening carefully to what a woman is saying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Active listening means listening with your: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Eyes - give her your undivided attention</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Ears - truly hear her concerns </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Heart – be caring and respectful</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Give the woman time, give her a chance to share her experiences in a safe and private place – this is important for emotional recovery</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Active listening allows you to learn what is most important for the woman so that you are able to help address her needs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Active listening allows you to understand the situation from the woman’s point of view</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Active listening involves paying attention to the woman’s verbal and non-verbal communication – her posture, facial expression, tone and speed of speech, her words and meaning behind the words, and what is not said</a:t>
            </a:r>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7</a:t>
            </a:fld>
            <a:endParaRPr lang="en-AU"/>
          </a:p>
        </p:txBody>
      </p:sp>
    </p:spTree>
    <p:extLst>
      <p:ext uri="{BB962C8B-B14F-4D97-AF65-F5344CB8AC3E}">
        <p14:creationId xmlns:p14="http://schemas.microsoft.com/office/powerpoint/2010/main" val="319158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a:t>Acknowledge and reflect back how she is feeling – for example - </a:t>
            </a:r>
            <a:r>
              <a:rPr lang="en-AU" sz="1200" i="1" dirty="0"/>
              <a:t>“That must have been very frightening”, “it sounds like you are feeling very angry”</a:t>
            </a:r>
          </a:p>
          <a:p>
            <a:pPr marL="171450" indent="-171450">
              <a:buFont typeface="Arial" panose="020B0604020202020204" pitchFamily="34" charset="0"/>
              <a:buChar char="•"/>
            </a:pPr>
            <a:r>
              <a:rPr lang="en-AU" sz="1200" dirty="0"/>
              <a:t>Encourage her to keep talking, stay focussed on her experience – </a:t>
            </a:r>
            <a:r>
              <a:rPr lang="en-AU" sz="1200" i="1" dirty="0"/>
              <a:t>“Would you like to tell me more about…?”, “and then what happened?”</a:t>
            </a:r>
          </a:p>
          <a:p>
            <a:pPr marL="171450" indent="-171450">
              <a:buFont typeface="Arial" panose="020B0604020202020204" pitchFamily="34" charset="0"/>
              <a:buChar char="•"/>
            </a:pPr>
            <a:r>
              <a:rPr lang="en-AU" sz="1200" dirty="0"/>
              <a:t>Allow for silence, give her time to think and tell her story at her own pace – </a:t>
            </a:r>
            <a:r>
              <a:rPr lang="en-AU" sz="1200" i="1" dirty="0"/>
              <a:t>“it’s ok, take your time”</a:t>
            </a:r>
          </a:p>
          <a:p>
            <a:pPr marL="171450" indent="-171450">
              <a:buFont typeface="Arial" panose="020B0604020202020204" pitchFamily="34" charset="0"/>
              <a:buChar char="•"/>
            </a:pPr>
            <a:r>
              <a:rPr lang="en-AU" sz="1200" i="0" dirty="0"/>
              <a:t>If</a:t>
            </a:r>
            <a:r>
              <a:rPr lang="en-AU" sz="1200" i="0" baseline="0" dirty="0"/>
              <a:t> she starts to cry it’s ok, give her time and offer her a tissue. If she is angry let her express her feelings. Never end the interview or ask her to leave. When she is ready ask </a:t>
            </a:r>
            <a:r>
              <a:rPr lang="en-AU" sz="1200" i="1" baseline="0" dirty="0"/>
              <a:t>“are you ok to continue?”</a:t>
            </a:r>
            <a:endParaRPr lang="en-AU" sz="1200" i="1" dirty="0"/>
          </a:p>
          <a:p>
            <a:pPr marL="171450" indent="-171450">
              <a:buFont typeface="Arial" panose="020B0604020202020204" pitchFamily="34" charset="0"/>
              <a:buChar char="•"/>
            </a:pPr>
            <a:r>
              <a:rPr lang="en-AU" sz="1200" dirty="0"/>
              <a:t>Help her identify and express her needs – </a:t>
            </a:r>
            <a:r>
              <a:rPr lang="en-AU" sz="1200" i="1" dirty="0"/>
              <a:t>“what do you think is the best thing to do?”, “how can we help?”</a:t>
            </a:r>
          </a:p>
          <a:p>
            <a:pPr marL="171450" indent="-171450">
              <a:buFont typeface="Arial" panose="020B0604020202020204" pitchFamily="34" charset="0"/>
              <a:buChar char="•"/>
            </a:pPr>
            <a:r>
              <a:rPr lang="en-AU" sz="1200" dirty="0"/>
              <a:t>Summarise what she expressed and respect her wishes - </a:t>
            </a:r>
            <a:r>
              <a:rPr lang="en-AU" sz="1200" i="1" dirty="0"/>
              <a:t>“What I am hearing you say is…” </a:t>
            </a:r>
            <a:endParaRPr lang="en-US" sz="1200" i="1" dirty="0"/>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8</a:t>
            </a:fld>
            <a:endParaRPr lang="en-AU"/>
          </a:p>
        </p:txBody>
      </p:sp>
    </p:spTree>
    <p:extLst>
      <p:ext uri="{BB962C8B-B14F-4D97-AF65-F5344CB8AC3E}">
        <p14:creationId xmlns:p14="http://schemas.microsoft.com/office/powerpoint/2010/main" val="148803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Purpose: to practice active listening and identify elements of listening well</a:t>
            </a:r>
            <a:r>
              <a:rPr lang="en-AU" baseline="0" dirty="0"/>
              <a:t> </a:t>
            </a:r>
          </a:p>
          <a:p>
            <a:endParaRPr lang="en-AU" baseline="0" dirty="0"/>
          </a:p>
          <a:p>
            <a:r>
              <a:rPr lang="en-AU" baseline="0" dirty="0"/>
              <a:t>Time: 15 minutes (5 minutes for each person to tell their story, 5 minutes for group discussion)</a:t>
            </a:r>
          </a:p>
          <a:p>
            <a:endParaRPr lang="en-AU" baseline="0" dirty="0"/>
          </a:p>
          <a:p>
            <a:r>
              <a:rPr lang="en-AU" baseline="0" dirty="0"/>
              <a:t>Instructions:</a:t>
            </a:r>
          </a:p>
          <a:p>
            <a:pPr marL="228600" indent="-228600">
              <a:buAutoNum type="arabicPeriod"/>
            </a:pPr>
            <a:r>
              <a:rPr lang="en-AU" dirty="0"/>
              <a:t>Break into groups of 2</a:t>
            </a:r>
          </a:p>
          <a:p>
            <a:pPr marL="228600" indent="-228600">
              <a:buAutoNum type="arabicPeriod"/>
            </a:pPr>
            <a:r>
              <a:rPr lang="en-AU" dirty="0"/>
              <a:t>Ask students</a:t>
            </a:r>
            <a:r>
              <a:rPr lang="en-AU" baseline="0" dirty="0"/>
              <a:t> to t</a:t>
            </a:r>
            <a:r>
              <a:rPr lang="en-AU" dirty="0"/>
              <a:t>hink</a:t>
            </a:r>
            <a:r>
              <a:rPr lang="en-AU" baseline="0" dirty="0"/>
              <a:t> about a challenging situation they have been in recently, or it might be a situation where they have felt victimised in the past (nothing too heavy), and tell their partner about it</a:t>
            </a:r>
          </a:p>
          <a:p>
            <a:pPr marL="228600" indent="-228600">
              <a:buAutoNum type="arabicPeriod"/>
            </a:pPr>
            <a:r>
              <a:rPr lang="en-AU" baseline="0" dirty="0"/>
              <a:t>One person is the listener who will demonstrate active listening and empathy first, then they swap</a:t>
            </a:r>
          </a:p>
          <a:p>
            <a:pPr marL="228600" indent="-228600">
              <a:buAutoNum type="arabicPeriod"/>
            </a:pPr>
            <a:r>
              <a:rPr lang="en-AU" baseline="0" dirty="0"/>
              <a:t>When they have finished ask them to discuss the following questions:</a:t>
            </a:r>
            <a:endParaRPr lang="en-US" dirty="0"/>
          </a:p>
          <a:p>
            <a:pPr lvl="1"/>
            <a:r>
              <a:rPr lang="en-US" dirty="0"/>
              <a:t>How did it feel talking about it?</a:t>
            </a:r>
          </a:p>
          <a:p>
            <a:pPr lvl="1"/>
            <a:r>
              <a:rPr lang="en-US" dirty="0"/>
              <a:t>What did the listener do physically to show that they were listening attentively to you?</a:t>
            </a:r>
          </a:p>
          <a:p>
            <a:pPr lvl="1"/>
            <a:r>
              <a:rPr lang="en-US" dirty="0"/>
              <a:t>What did the listener do verbally (i.e. through what they said) to show that they were listening attentively to you?</a:t>
            </a:r>
          </a:p>
          <a:p>
            <a:pPr lvl="1">
              <a:lnSpc>
                <a:spcPct val="90000"/>
              </a:lnSpc>
            </a:pPr>
            <a:r>
              <a:rPr lang="en-GB" altLang="en-US" dirty="0">
                <a:cs typeface="Arial" charset="0"/>
              </a:rPr>
              <a:t>What responses made you feel more likely to tell more? </a:t>
            </a:r>
          </a:p>
          <a:p>
            <a:pPr lvl="1"/>
            <a:r>
              <a:rPr lang="en-US" dirty="0"/>
              <a:t>How did you feel afterwards?</a:t>
            </a:r>
          </a:p>
          <a:p>
            <a:pPr lvl="1"/>
            <a:endParaRPr lang="en-US" dirty="0"/>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9</a:t>
            </a:fld>
            <a:endParaRPr lang="en-AU"/>
          </a:p>
        </p:txBody>
      </p:sp>
    </p:spTree>
    <p:extLst>
      <p:ext uri="{BB962C8B-B14F-4D97-AF65-F5344CB8AC3E}">
        <p14:creationId xmlns:p14="http://schemas.microsoft.com/office/powerpoint/2010/main" val="2342593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sz="1200" dirty="0"/>
              <a:t>It is important that health providers DO NO HARM and avoid further traumatising the victim</a:t>
            </a:r>
          </a:p>
          <a:p>
            <a:pPr marL="171450" indent="-171450">
              <a:buFont typeface="Arial" panose="020B0604020202020204" pitchFamily="34" charset="0"/>
              <a:buChar char="•"/>
            </a:pPr>
            <a:r>
              <a:rPr lang="en-AU" sz="1200" dirty="0"/>
              <a:t>Victim blaming happens when the victim of a crime of wrongful act is held responsible or at fault for the harm that happened to them</a:t>
            </a:r>
          </a:p>
          <a:p>
            <a:pPr marL="171450" indent="-171450">
              <a:buFont typeface="Arial" panose="020B0604020202020204" pitchFamily="34" charset="0"/>
              <a:buChar char="•"/>
            </a:pPr>
            <a:r>
              <a:rPr lang="en-AU" sz="1200" dirty="0"/>
              <a:t>AVOID asking victim-blaming questions, never say things</a:t>
            </a:r>
            <a:r>
              <a:rPr lang="en-AU" sz="1200" baseline="0" dirty="0"/>
              <a:t> like</a:t>
            </a:r>
            <a:r>
              <a:rPr lang="en-AU" sz="1200" dirty="0"/>
              <a:t> – </a:t>
            </a:r>
            <a:r>
              <a:rPr lang="en-AU" sz="1200" i="1" dirty="0"/>
              <a:t>“why did he hit you?”, “why don’t you just leave him?”, “did you have an argument before the violence happened?”, “why did you go there alone,</a:t>
            </a:r>
            <a:r>
              <a:rPr lang="en-AU" sz="1200" i="1" baseline="0" dirty="0"/>
              <a:t> don’t you know it’s dangerous</a:t>
            </a:r>
            <a:r>
              <a:rPr lang="en-AU" sz="1200" i="1" dirty="0"/>
              <a:t>?”</a:t>
            </a:r>
          </a:p>
          <a:p>
            <a:pPr marL="171450" indent="-171450">
              <a:buFont typeface="Arial" panose="020B0604020202020204" pitchFamily="34" charset="0"/>
              <a:buChar char="•"/>
            </a:pPr>
            <a:r>
              <a:rPr lang="en-AU" sz="1200" i="0" dirty="0"/>
              <a:t>Never tell her to go home and not provoke</a:t>
            </a:r>
            <a:r>
              <a:rPr lang="en-AU" sz="1200" i="0" baseline="0" dirty="0"/>
              <a:t> her husband because this puts the blame on her rather than holding the perpetrator responsible</a:t>
            </a:r>
            <a:endParaRPr lang="en-AU" sz="1200" i="0" dirty="0"/>
          </a:p>
          <a:p>
            <a:pPr marL="171450" indent="-171450">
              <a:buFont typeface="Arial" panose="020B0604020202020204" pitchFamily="34" charset="0"/>
              <a:buChar char="•"/>
            </a:pPr>
            <a:r>
              <a:rPr lang="en-AU" sz="1200" dirty="0"/>
              <a:t>Remember it’s not her fault, it is the offender who has committed the crime</a:t>
            </a:r>
          </a:p>
          <a:p>
            <a:endParaRPr lang="en-AU" dirty="0"/>
          </a:p>
        </p:txBody>
      </p:sp>
      <p:sp>
        <p:nvSpPr>
          <p:cNvPr id="4" name="Slide Number Placeholder 3"/>
          <p:cNvSpPr>
            <a:spLocks noGrp="1"/>
          </p:cNvSpPr>
          <p:nvPr>
            <p:ph type="sldNum" sz="quarter" idx="10"/>
          </p:nvPr>
        </p:nvSpPr>
        <p:spPr/>
        <p:txBody>
          <a:bodyPr/>
          <a:lstStyle/>
          <a:p>
            <a:fld id="{FB495E1B-CE3A-4477-BEF9-886706BD945C}" type="slidenum">
              <a:rPr lang="en-AU" smtClean="0"/>
              <a:t>10</a:t>
            </a:fld>
            <a:endParaRPr lang="en-AU"/>
          </a:p>
        </p:txBody>
      </p:sp>
    </p:spTree>
    <p:extLst>
      <p:ext uri="{BB962C8B-B14F-4D97-AF65-F5344CB8AC3E}">
        <p14:creationId xmlns:p14="http://schemas.microsoft.com/office/powerpoint/2010/main" val="103226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142598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05915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60625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6810500D-5A5B-9845-9AF7-D3903F6CF7B2}"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712025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6810500D-5A5B-9845-9AF7-D3903F6CF7B2}" type="datetimeFigureOut">
              <a:rPr lang="en-US" smtClean="0"/>
              <a:t>3/25/2021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83485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6810500D-5A5B-9845-9AF7-D3903F6CF7B2}"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13799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6810500D-5A5B-9845-9AF7-D3903F6CF7B2}" type="datetimeFigureOut">
              <a:rPr lang="en-US" smtClean="0"/>
              <a:t>3/25/2021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22817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6810500D-5A5B-9845-9AF7-D3903F6CF7B2}" type="datetimeFigureOut">
              <a:rPr lang="en-US" smtClean="0"/>
              <a:t>3/25/2021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108459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0500D-5A5B-9845-9AF7-D3903F6CF7B2}" type="datetimeFigureOut">
              <a:rPr lang="en-US" smtClean="0"/>
              <a:t>3/25/2021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4047464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810500D-5A5B-9845-9AF7-D3903F6CF7B2}"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58927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p:txBody>
          <a:bodyPr/>
          <a:lstStyle/>
          <a:p>
            <a:fld id="{6810500D-5A5B-9845-9AF7-D3903F6CF7B2}" type="datetimeFigureOut">
              <a:rPr lang="en-US" smtClean="0"/>
              <a:t>3/25/2021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3A55B3-AFA2-A941-95DF-1567D6E50171}" type="slidenum">
              <a:rPr lang="en-US" smtClean="0"/>
              <a:t>‹#›</a:t>
            </a:fld>
            <a:endParaRPr lang="en-US"/>
          </a:p>
        </p:txBody>
      </p:sp>
    </p:spTree>
    <p:extLst>
      <p:ext uri="{BB962C8B-B14F-4D97-AF65-F5344CB8AC3E}">
        <p14:creationId xmlns:p14="http://schemas.microsoft.com/office/powerpoint/2010/main" val="394662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500D-5A5B-9845-9AF7-D3903F6CF7B2}" type="datetimeFigureOut">
              <a:rPr lang="en-US" smtClean="0"/>
              <a:t>3/25/2021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A55B3-AFA2-A941-95DF-1567D6E50171}" type="slidenum">
              <a:rPr lang="en-US" smtClean="0"/>
              <a:t>‹#›</a:t>
            </a:fld>
            <a:endParaRPr lang="en-US"/>
          </a:p>
        </p:txBody>
      </p:sp>
    </p:spTree>
    <p:extLst>
      <p:ext uri="{BB962C8B-B14F-4D97-AF65-F5344CB8AC3E}">
        <p14:creationId xmlns:p14="http://schemas.microsoft.com/office/powerpoint/2010/main" val="178268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t>Responding with empathy (Re)</a:t>
            </a:r>
            <a:br>
              <a:rPr lang="en-US" dirty="0"/>
            </a:br>
            <a:r>
              <a:rPr lang="en-US" dirty="0"/>
              <a:t>Doing no harm (La)</a:t>
            </a:r>
            <a:br>
              <a:rPr lang="en-US" dirty="0"/>
            </a:br>
            <a:r>
              <a:rPr lang="en-US" dirty="0"/>
              <a:t>Protecting confidentiality (S)</a:t>
            </a:r>
          </a:p>
        </p:txBody>
      </p:sp>
      <p:sp>
        <p:nvSpPr>
          <p:cNvPr id="3" name="Subtitle 2"/>
          <p:cNvSpPr>
            <a:spLocks noGrp="1"/>
          </p:cNvSpPr>
          <p:nvPr>
            <p:ph type="subTitle" idx="1"/>
          </p:nvPr>
        </p:nvSpPr>
        <p:spPr>
          <a:xfrm>
            <a:off x="1371600" y="4274820"/>
            <a:ext cx="6400800" cy="1752600"/>
          </a:xfrm>
        </p:spPr>
        <p:txBody>
          <a:bodyPr/>
          <a:lstStyle/>
          <a:p>
            <a:r>
              <a:rPr lang="en-US" dirty="0"/>
              <a:t>Module 7</a:t>
            </a:r>
          </a:p>
        </p:txBody>
      </p:sp>
    </p:spTree>
    <p:extLst>
      <p:ext uri="{BB962C8B-B14F-4D97-AF65-F5344CB8AC3E}">
        <p14:creationId xmlns:p14="http://schemas.microsoft.com/office/powerpoint/2010/main" val="1615547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DON’T BLAME THE VICTIM</a:t>
            </a:r>
          </a:p>
        </p:txBody>
      </p:sp>
      <p:sp>
        <p:nvSpPr>
          <p:cNvPr id="3" name="Content Placeholder 2"/>
          <p:cNvSpPr>
            <a:spLocks noGrp="1"/>
          </p:cNvSpPr>
          <p:nvPr>
            <p:ph idx="1"/>
          </p:nvPr>
        </p:nvSpPr>
        <p:spPr>
          <a:xfrm>
            <a:off x="457200" y="3131127"/>
            <a:ext cx="8229600" cy="2995036"/>
          </a:xfrm>
        </p:spPr>
        <p:txBody>
          <a:bodyPr>
            <a:normAutofit/>
          </a:bodyPr>
          <a:lstStyle/>
          <a:p>
            <a:r>
              <a:rPr lang="en-AU" sz="3000" dirty="0"/>
              <a:t>DO NO HARM </a:t>
            </a:r>
          </a:p>
          <a:p>
            <a:r>
              <a:rPr lang="en-AU" sz="3000" dirty="0"/>
              <a:t>Victim blaming is holding the person responsible for the harm that happened to them</a:t>
            </a:r>
          </a:p>
          <a:p>
            <a:r>
              <a:rPr lang="en-AU" sz="3000" dirty="0"/>
              <a:t>Examples of victim-blaming questions</a:t>
            </a:r>
          </a:p>
          <a:p>
            <a:r>
              <a:rPr lang="en-AU" sz="3000" dirty="0"/>
              <a:t>Remember the offender has committed the crime</a:t>
            </a:r>
          </a:p>
        </p:txBody>
      </p:sp>
      <p:pic>
        <p:nvPicPr>
          <p:cNvPr id="4" name="Picture 3">
            <a:extLst>
              <a:ext uri="{FF2B5EF4-FFF2-40B4-BE49-F238E27FC236}">
                <a16:creationId xmlns:a16="http://schemas.microsoft.com/office/drawing/2014/main" id="{60191D9C-4989-47B3-9BB8-C8F2B34B64D4}"/>
              </a:ext>
            </a:extLst>
          </p:cNvPr>
          <p:cNvPicPr>
            <a:picLocks noChangeAspect="1"/>
          </p:cNvPicPr>
          <p:nvPr/>
        </p:nvPicPr>
        <p:blipFill>
          <a:blip r:embed="rId3"/>
          <a:stretch>
            <a:fillRect/>
          </a:stretch>
        </p:blipFill>
        <p:spPr>
          <a:xfrm>
            <a:off x="1152348" y="1306285"/>
            <a:ext cx="6839303" cy="1548901"/>
          </a:xfrm>
          <a:prstGeom prst="rect">
            <a:avLst/>
          </a:prstGeom>
        </p:spPr>
      </p:pic>
    </p:spTree>
    <p:extLst>
      <p:ext uri="{BB962C8B-B14F-4D97-AF65-F5344CB8AC3E}">
        <p14:creationId xmlns:p14="http://schemas.microsoft.com/office/powerpoint/2010/main" val="4071179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Other things to avoid</a:t>
            </a:r>
          </a:p>
        </p:txBody>
      </p:sp>
      <p:sp>
        <p:nvSpPr>
          <p:cNvPr id="3" name="Content Placeholder 2"/>
          <p:cNvSpPr>
            <a:spLocks noGrp="1"/>
          </p:cNvSpPr>
          <p:nvPr>
            <p:ph idx="1"/>
          </p:nvPr>
        </p:nvSpPr>
        <p:spPr/>
        <p:txBody>
          <a:bodyPr>
            <a:noAutofit/>
          </a:bodyPr>
          <a:lstStyle/>
          <a:p>
            <a:r>
              <a:rPr lang="en-AU" sz="3000" dirty="0"/>
              <a:t>Do not tell her what she should do</a:t>
            </a:r>
          </a:p>
          <a:p>
            <a:r>
              <a:rPr lang="en-AU" sz="3000" dirty="0"/>
              <a:t>Do not try to solve her problems </a:t>
            </a:r>
          </a:p>
          <a:p>
            <a:r>
              <a:rPr lang="en-AU" sz="3000" dirty="0"/>
              <a:t>Minimise distraction and interruptions </a:t>
            </a:r>
          </a:p>
          <a:p>
            <a:r>
              <a:rPr lang="en-AU" sz="3000" dirty="0"/>
              <a:t>Do not force her to describe frightening details</a:t>
            </a:r>
          </a:p>
          <a:p>
            <a:r>
              <a:rPr lang="en-AU" sz="3000" dirty="0"/>
              <a:t>Do not persuade her to leave or stay </a:t>
            </a:r>
          </a:p>
          <a:p>
            <a:r>
              <a:rPr lang="en-AU" sz="3000" dirty="0"/>
              <a:t>Do not bring your own attitudes or judgements</a:t>
            </a:r>
          </a:p>
          <a:p>
            <a:r>
              <a:rPr lang="en-AU" sz="3000" dirty="0"/>
              <a:t>Do not react with shock or pity</a:t>
            </a:r>
          </a:p>
          <a:p>
            <a:r>
              <a:rPr lang="en-AU" sz="3000" dirty="0"/>
              <a:t>Never insist that children answer questions</a:t>
            </a:r>
          </a:p>
        </p:txBody>
      </p:sp>
    </p:spTree>
    <p:extLst>
      <p:ext uri="{BB962C8B-B14F-4D97-AF65-F5344CB8AC3E}">
        <p14:creationId xmlns:p14="http://schemas.microsoft.com/office/powerpoint/2010/main" val="206807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Reinforce her value</a:t>
            </a:r>
          </a:p>
        </p:txBody>
      </p:sp>
      <p:sp>
        <p:nvSpPr>
          <p:cNvPr id="3" name="Content Placeholder 2"/>
          <p:cNvSpPr>
            <a:spLocks noGrp="1"/>
          </p:cNvSpPr>
          <p:nvPr>
            <p:ph idx="1"/>
          </p:nvPr>
        </p:nvSpPr>
        <p:spPr>
          <a:xfrm>
            <a:off x="457200" y="1616660"/>
            <a:ext cx="8229600" cy="4509504"/>
          </a:xfrm>
        </p:spPr>
        <p:txBody>
          <a:bodyPr>
            <a:normAutofit fontScale="77500" lnSpcReduction="20000"/>
          </a:bodyPr>
          <a:lstStyle/>
          <a:p>
            <a:r>
              <a:rPr lang="en-AU" sz="4300" i="1" dirty="0"/>
              <a:t>“Your life and your health are important”</a:t>
            </a:r>
          </a:p>
          <a:p>
            <a:r>
              <a:rPr lang="en-AU" sz="4300" i="1" dirty="0"/>
              <a:t>“No one deserves to be hit or feel scared at home”</a:t>
            </a:r>
          </a:p>
          <a:p>
            <a:r>
              <a:rPr lang="en-AU" sz="4300" i="1" dirty="0"/>
              <a:t>“Everyone deserves to be safe”</a:t>
            </a:r>
          </a:p>
          <a:p>
            <a:r>
              <a:rPr lang="en-AU" sz="4300" i="1" dirty="0"/>
              <a:t>“I am concerned about the effect on your health”</a:t>
            </a:r>
          </a:p>
          <a:p>
            <a:r>
              <a:rPr lang="en-AU" sz="4300" i="1" dirty="0"/>
              <a:t>“It’s not your fault”</a:t>
            </a:r>
          </a:p>
          <a:p>
            <a:r>
              <a:rPr lang="en-AU" sz="4300" dirty="0"/>
              <a:t>Especially important when responding to children</a:t>
            </a:r>
          </a:p>
          <a:p>
            <a:endParaRPr lang="en-AU" sz="4000" dirty="0"/>
          </a:p>
        </p:txBody>
      </p:sp>
    </p:spTree>
    <p:extLst>
      <p:ext uri="{BB962C8B-B14F-4D97-AF65-F5344CB8AC3E}">
        <p14:creationId xmlns:p14="http://schemas.microsoft.com/office/powerpoint/2010/main" val="161579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dirty="0"/>
              <a:t>Further considerations when responding to children</a:t>
            </a:r>
          </a:p>
        </p:txBody>
      </p:sp>
      <p:sp>
        <p:nvSpPr>
          <p:cNvPr id="3" name="Content Placeholder 2"/>
          <p:cNvSpPr>
            <a:spLocks noGrp="1"/>
          </p:cNvSpPr>
          <p:nvPr>
            <p:ph idx="1"/>
          </p:nvPr>
        </p:nvSpPr>
        <p:spPr>
          <a:xfrm>
            <a:off x="457200" y="1865376"/>
            <a:ext cx="8229600" cy="4260787"/>
          </a:xfrm>
        </p:spPr>
        <p:txBody>
          <a:bodyPr>
            <a:normAutofit lnSpcReduction="10000"/>
          </a:bodyPr>
          <a:lstStyle/>
          <a:p>
            <a:r>
              <a:rPr lang="en-AU" sz="3600" dirty="0"/>
              <a:t>Evolving capacity of the child</a:t>
            </a:r>
          </a:p>
          <a:p>
            <a:r>
              <a:rPr lang="en-AU" sz="3600" dirty="0"/>
              <a:t>Provide information that is age-appropriate</a:t>
            </a:r>
          </a:p>
          <a:p>
            <a:r>
              <a:rPr lang="en-AU" sz="3600" dirty="0"/>
              <a:t>Seek informed consent</a:t>
            </a:r>
          </a:p>
          <a:p>
            <a:r>
              <a:rPr lang="en-AU" sz="3600" dirty="0"/>
              <a:t>Respect the ability of children to make decisions </a:t>
            </a:r>
          </a:p>
          <a:p>
            <a:r>
              <a:rPr lang="en-AU" sz="3600" dirty="0"/>
              <a:t>Offer choices </a:t>
            </a:r>
          </a:p>
        </p:txBody>
      </p:sp>
    </p:spTree>
    <p:extLst>
      <p:ext uri="{BB962C8B-B14F-4D97-AF65-F5344CB8AC3E}">
        <p14:creationId xmlns:p14="http://schemas.microsoft.com/office/powerpoint/2010/main" val="377465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Activity: Good responses</a:t>
            </a:r>
          </a:p>
        </p:txBody>
      </p:sp>
      <p:sp>
        <p:nvSpPr>
          <p:cNvPr id="3" name="Content Placeholder 2"/>
          <p:cNvSpPr>
            <a:spLocks noGrp="1"/>
          </p:cNvSpPr>
          <p:nvPr>
            <p:ph idx="1"/>
          </p:nvPr>
        </p:nvSpPr>
        <p:spPr>
          <a:xfrm>
            <a:off x="676274" y="1639111"/>
            <a:ext cx="8010525" cy="4525963"/>
          </a:xfrm>
        </p:spPr>
        <p:txBody>
          <a:bodyPr>
            <a:normAutofit lnSpcReduction="10000"/>
          </a:bodyPr>
          <a:lstStyle/>
          <a:p>
            <a:pPr marL="514350" indent="-514350">
              <a:buFont typeface="+mj-lt"/>
              <a:buAutoNum type="arabicPeriod"/>
            </a:pPr>
            <a:r>
              <a:rPr lang="en-AU" dirty="0"/>
              <a:t>Break into pairs</a:t>
            </a:r>
          </a:p>
          <a:p>
            <a:pPr marL="514350" indent="-514350">
              <a:buFont typeface="+mj-lt"/>
              <a:buAutoNum type="arabicPeriod"/>
            </a:pPr>
            <a:r>
              <a:rPr lang="en-AU" dirty="0"/>
              <a:t>Read the quotes from midwives in the handout </a:t>
            </a:r>
          </a:p>
          <a:p>
            <a:pPr marL="514350" indent="-514350">
              <a:buFont typeface="+mj-lt"/>
              <a:buAutoNum type="arabicPeriod"/>
            </a:pPr>
            <a:r>
              <a:rPr lang="en-AU" dirty="0"/>
              <a:t>After you read each quote, discuss these questions:</a:t>
            </a:r>
          </a:p>
          <a:p>
            <a:pPr marL="914400" lvl="1" indent="-514350">
              <a:buFont typeface="+mj-lt"/>
              <a:buAutoNum type="alphaLcPeriod"/>
            </a:pPr>
            <a:r>
              <a:rPr lang="en-AU" sz="3000" dirty="0"/>
              <a:t>Is this considered good practice or not? Why? </a:t>
            </a:r>
          </a:p>
          <a:p>
            <a:pPr marL="914400" lvl="1" indent="-514350">
              <a:buFont typeface="+mj-lt"/>
              <a:buAutoNum type="alphaLcPeriod"/>
            </a:pPr>
            <a:r>
              <a:rPr lang="en-AU" sz="3000" dirty="0"/>
              <a:t>How could the midwives have responded better?</a:t>
            </a:r>
          </a:p>
        </p:txBody>
      </p:sp>
    </p:spTree>
    <p:extLst>
      <p:ext uri="{BB962C8B-B14F-4D97-AF65-F5344CB8AC3E}">
        <p14:creationId xmlns:p14="http://schemas.microsoft.com/office/powerpoint/2010/main" val="4268261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3423CDE-D777-4716-9909-CAE35CABF9E1}"/>
              </a:ext>
            </a:extLst>
          </p:cNvPr>
          <p:cNvPicPr>
            <a:picLocks noChangeAspect="1"/>
          </p:cNvPicPr>
          <p:nvPr/>
        </p:nvPicPr>
        <p:blipFill>
          <a:blip r:embed="rId3"/>
          <a:stretch>
            <a:fillRect/>
          </a:stretch>
        </p:blipFill>
        <p:spPr>
          <a:xfrm>
            <a:off x="1711728" y="448881"/>
            <a:ext cx="5836922" cy="1250769"/>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15389" y="1981663"/>
            <a:ext cx="8229600" cy="3870497"/>
          </a:xfrm>
        </p:spPr>
        <p:txBody>
          <a:bodyPr>
            <a:noAutofit/>
          </a:bodyPr>
          <a:lstStyle/>
          <a:p>
            <a:r>
              <a:rPr lang="en-US" sz="2400" dirty="0"/>
              <a:t>Legal requirement to maintain confidentiality </a:t>
            </a:r>
          </a:p>
          <a:p>
            <a:r>
              <a:rPr lang="en-US" sz="2400" dirty="0"/>
              <a:t>Especially important for children’s safety</a:t>
            </a:r>
          </a:p>
          <a:p>
            <a:r>
              <a:rPr lang="en-US" sz="2400" dirty="0"/>
              <a:t>Keep health information private </a:t>
            </a:r>
          </a:p>
          <a:p>
            <a:r>
              <a:rPr lang="en-US" sz="2400" dirty="0"/>
              <a:t>Only ask or talk about violence when she is alone, in a private room</a:t>
            </a:r>
          </a:p>
          <a:p>
            <a:r>
              <a:rPr lang="en-US" sz="2400" dirty="0"/>
              <a:t>Don’t share her story or information with others</a:t>
            </a:r>
          </a:p>
          <a:p>
            <a:r>
              <a:rPr lang="en-US" sz="2400" dirty="0"/>
              <a:t>Never try and verify the accuracy of the information</a:t>
            </a:r>
          </a:p>
          <a:p>
            <a:r>
              <a:rPr lang="en-US" sz="2400" dirty="0"/>
              <a:t>Keep records in a secure place</a:t>
            </a:r>
          </a:p>
          <a:p>
            <a:r>
              <a:rPr lang="en-US" sz="2400" dirty="0"/>
              <a:t>Gain her permission to provide information or give a referral</a:t>
            </a:r>
          </a:p>
          <a:p>
            <a:r>
              <a:rPr lang="en-US" sz="2400" dirty="0"/>
              <a:t>Explain to her what confidentiality means and it’s limit</a:t>
            </a:r>
          </a:p>
        </p:txBody>
      </p:sp>
    </p:spTree>
    <p:extLst>
      <p:ext uri="{BB962C8B-B14F-4D97-AF65-F5344CB8AC3E}">
        <p14:creationId xmlns:p14="http://schemas.microsoft.com/office/powerpoint/2010/main" val="3224067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to confidentiality</a:t>
            </a:r>
          </a:p>
        </p:txBody>
      </p:sp>
      <p:sp>
        <p:nvSpPr>
          <p:cNvPr id="3" name="Content Placeholder 2"/>
          <p:cNvSpPr>
            <a:spLocks noGrp="1"/>
          </p:cNvSpPr>
          <p:nvPr>
            <p:ph idx="1"/>
          </p:nvPr>
        </p:nvSpPr>
        <p:spPr>
          <a:xfrm>
            <a:off x="457200" y="1417638"/>
            <a:ext cx="8229600" cy="4991475"/>
          </a:xfrm>
        </p:spPr>
        <p:txBody>
          <a:bodyPr>
            <a:normAutofit lnSpcReduction="10000"/>
          </a:bodyPr>
          <a:lstStyle/>
          <a:p>
            <a:r>
              <a:rPr lang="en-US" dirty="0"/>
              <a:t>Always explain the limits to confidentiality </a:t>
            </a:r>
          </a:p>
          <a:p>
            <a:r>
              <a:rPr lang="en-US" dirty="0"/>
              <a:t>Responsibility to document and report crimes</a:t>
            </a:r>
          </a:p>
          <a:p>
            <a:r>
              <a:rPr lang="en-US" dirty="0"/>
              <a:t>If called to testify in court</a:t>
            </a:r>
          </a:p>
          <a:p>
            <a:r>
              <a:rPr lang="en-US" dirty="0"/>
              <a:t>Need to give information to staff directly involved in her care</a:t>
            </a:r>
          </a:p>
          <a:p>
            <a:r>
              <a:rPr lang="en-US" dirty="0"/>
              <a:t>The victim’s wishes and safety should always be </a:t>
            </a:r>
            <a:r>
              <a:rPr lang="en-US" dirty="0" err="1"/>
              <a:t>prioritised</a:t>
            </a:r>
            <a:r>
              <a:rPr lang="en-US" dirty="0"/>
              <a:t> when sharing information </a:t>
            </a:r>
          </a:p>
          <a:p>
            <a:r>
              <a:rPr lang="en-US" dirty="0"/>
              <a:t>Before sharing information, always discuss with the victim how and when this will happen</a:t>
            </a:r>
          </a:p>
        </p:txBody>
      </p:sp>
    </p:spTree>
    <p:extLst>
      <p:ext uri="{BB962C8B-B14F-4D97-AF65-F5344CB8AC3E}">
        <p14:creationId xmlns:p14="http://schemas.microsoft.com/office/powerpoint/2010/main" val="382519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Watch video role play</a:t>
            </a:r>
          </a:p>
        </p:txBody>
      </p:sp>
      <p:sp>
        <p:nvSpPr>
          <p:cNvPr id="2" name="Content Placeholder 1">
            <a:extLst>
              <a:ext uri="{FF2B5EF4-FFF2-40B4-BE49-F238E27FC236}">
                <a16:creationId xmlns:a16="http://schemas.microsoft.com/office/drawing/2014/main" id="{16E61BC4-C116-4ADB-8C65-9D55D95C04CF}"/>
              </a:ext>
            </a:extLst>
          </p:cNvPr>
          <p:cNvSpPr>
            <a:spLocks noGrp="1"/>
          </p:cNvSpPr>
          <p:nvPr>
            <p:ph idx="1"/>
          </p:nvPr>
        </p:nvSpPr>
        <p:spPr>
          <a:xfrm>
            <a:off x="457200" y="1417639"/>
            <a:ext cx="8229600" cy="2559302"/>
          </a:xfrm>
        </p:spPr>
        <p:txBody>
          <a:bodyPr>
            <a:normAutofit lnSpcReduction="10000"/>
          </a:bodyPr>
          <a:lstStyle/>
          <a:p>
            <a:pPr marL="0" indent="0">
              <a:buNone/>
            </a:pPr>
            <a:r>
              <a:rPr lang="en-AU" dirty="0"/>
              <a:t>Watch the video and think about these questions:</a:t>
            </a:r>
          </a:p>
          <a:p>
            <a:pPr marL="514350" indent="-514350">
              <a:buFont typeface="+mj-lt"/>
              <a:buAutoNum type="alphaLcPeriod"/>
            </a:pPr>
            <a:r>
              <a:rPr lang="en-AU" i="1" dirty="0"/>
              <a:t>How did the nurse deal with confidentiality? </a:t>
            </a:r>
          </a:p>
          <a:p>
            <a:pPr marL="514350" indent="-514350">
              <a:buFont typeface="+mj-lt"/>
              <a:buAutoNum type="alphaLcPeriod"/>
            </a:pPr>
            <a:r>
              <a:rPr lang="en-AU" i="1" dirty="0"/>
              <a:t>How did the nurse demonstrate active listening and empathy?</a:t>
            </a:r>
          </a:p>
          <a:p>
            <a:endParaRPr lang="en-AU" dirty="0"/>
          </a:p>
        </p:txBody>
      </p:sp>
      <p:pic>
        <p:nvPicPr>
          <p:cNvPr id="3" name="Picture 2" descr="A person standing in front of a window&#10;&#10;Description automatically generated">
            <a:extLst>
              <a:ext uri="{FF2B5EF4-FFF2-40B4-BE49-F238E27FC236}">
                <a16:creationId xmlns:a16="http://schemas.microsoft.com/office/drawing/2014/main" id="{10ED59B4-5824-4ABE-AD53-6C25F15A5154}"/>
              </a:ext>
            </a:extLst>
          </p:cNvPr>
          <p:cNvPicPr>
            <a:picLocks noChangeAspect="1"/>
          </p:cNvPicPr>
          <p:nvPr/>
        </p:nvPicPr>
        <p:blipFill>
          <a:blip r:embed="rId3"/>
          <a:stretch>
            <a:fillRect/>
          </a:stretch>
        </p:blipFill>
        <p:spPr>
          <a:xfrm>
            <a:off x="1932717" y="3976941"/>
            <a:ext cx="5278565" cy="2561718"/>
          </a:xfrm>
          <a:prstGeom prst="rect">
            <a:avLst/>
          </a:prstGeom>
        </p:spPr>
      </p:pic>
    </p:spTree>
    <p:extLst>
      <p:ext uri="{BB962C8B-B14F-4D97-AF65-F5344CB8AC3E}">
        <p14:creationId xmlns:p14="http://schemas.microsoft.com/office/powerpoint/2010/main" val="1919605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 Video role play</a:t>
            </a:r>
          </a:p>
        </p:txBody>
      </p:sp>
      <p:sp>
        <p:nvSpPr>
          <p:cNvPr id="3" name="Content Placeholder 2"/>
          <p:cNvSpPr>
            <a:spLocks noGrp="1"/>
          </p:cNvSpPr>
          <p:nvPr>
            <p:ph idx="1"/>
          </p:nvPr>
        </p:nvSpPr>
        <p:spPr/>
        <p:txBody>
          <a:bodyPr>
            <a:normAutofit/>
          </a:bodyPr>
          <a:lstStyle/>
          <a:p>
            <a:pPr marL="0" indent="0">
              <a:buNone/>
            </a:pPr>
            <a:r>
              <a:rPr lang="en-AU" i="1" dirty="0"/>
              <a:t>Q. Discussion questions:</a:t>
            </a:r>
          </a:p>
          <a:p>
            <a:pPr marL="971550" lvl="1" indent="-514350">
              <a:buFont typeface="+mj-lt"/>
              <a:buAutoNum type="alphaLcPeriod"/>
            </a:pPr>
            <a:r>
              <a:rPr lang="en-AU" sz="3200" i="1" dirty="0"/>
              <a:t>How did the nurse deal with confidentiality? </a:t>
            </a:r>
          </a:p>
          <a:p>
            <a:pPr marL="971550" lvl="1" indent="-514350">
              <a:buFont typeface="+mj-lt"/>
              <a:buAutoNum type="alphaLcPeriod"/>
            </a:pPr>
            <a:r>
              <a:rPr lang="en-AU" sz="3200" i="1" dirty="0"/>
              <a:t>How did the nurse demonstrate active listening and empathy? </a:t>
            </a:r>
          </a:p>
          <a:p>
            <a:pPr marL="971550" lvl="1" indent="-514350">
              <a:buFont typeface="+mj-lt"/>
              <a:buAutoNum type="alphaLcPeriod"/>
            </a:pPr>
            <a:r>
              <a:rPr lang="en-AU" sz="3200" i="1" dirty="0"/>
              <a:t>How else could you respond?</a:t>
            </a:r>
          </a:p>
        </p:txBody>
      </p:sp>
    </p:spTree>
    <p:extLst>
      <p:ext uri="{BB962C8B-B14F-4D97-AF65-F5344CB8AC3E}">
        <p14:creationId xmlns:p14="http://schemas.microsoft.com/office/powerpoint/2010/main" val="3505930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 Responding with empathy</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AU" i="1" dirty="0"/>
              <a:t>Break into groups of 2</a:t>
            </a:r>
          </a:p>
          <a:p>
            <a:pPr marL="514350" indent="-514350">
              <a:buFont typeface="+mj-lt"/>
              <a:buAutoNum type="arabicPeriod"/>
            </a:pPr>
            <a:r>
              <a:rPr lang="en-AU" i="1" dirty="0"/>
              <a:t>Read your scenario to yourself first</a:t>
            </a:r>
          </a:p>
          <a:p>
            <a:pPr marL="514350" indent="-514350">
              <a:buFont typeface="+mj-lt"/>
              <a:buAutoNum type="arabicPeriod"/>
            </a:pPr>
            <a:r>
              <a:rPr lang="en-AU" i="1" dirty="0"/>
              <a:t>Take turns being the health provider and patient</a:t>
            </a:r>
          </a:p>
          <a:p>
            <a:pPr marL="514350" indent="-514350">
              <a:buFont typeface="+mj-lt"/>
              <a:buAutoNum type="arabicPeriod"/>
            </a:pPr>
            <a:r>
              <a:rPr lang="en-AU" i="1" dirty="0"/>
              <a:t>Give each other feedback about how the health providers’ response made you feel </a:t>
            </a:r>
          </a:p>
        </p:txBody>
      </p:sp>
    </p:spTree>
    <p:extLst>
      <p:ext uri="{BB962C8B-B14F-4D97-AF65-F5344CB8AC3E}">
        <p14:creationId xmlns:p14="http://schemas.microsoft.com/office/powerpoint/2010/main" val="215423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Module 7: Learning Objectives</a:t>
            </a:r>
          </a:p>
        </p:txBody>
      </p:sp>
      <p:sp>
        <p:nvSpPr>
          <p:cNvPr id="3" name="Content Placeholder 2"/>
          <p:cNvSpPr>
            <a:spLocks noGrp="1"/>
          </p:cNvSpPr>
          <p:nvPr>
            <p:ph idx="1"/>
          </p:nvPr>
        </p:nvSpPr>
        <p:spPr/>
        <p:txBody>
          <a:bodyPr/>
          <a:lstStyle/>
          <a:p>
            <a:pPr marL="0" indent="0">
              <a:buNone/>
            </a:pPr>
            <a:r>
              <a:rPr lang="en-US" dirty="0">
                <a:solidFill>
                  <a:prstClr val="black"/>
                </a:solidFill>
              </a:rPr>
              <a:t>At the end of this session students should be able to demonstrate knowledge of:</a:t>
            </a:r>
          </a:p>
          <a:p>
            <a:r>
              <a:rPr lang="en-US" dirty="0">
                <a:solidFill>
                  <a:prstClr val="black"/>
                </a:solidFill>
              </a:rPr>
              <a:t>How to listen and communicate empathically with clients</a:t>
            </a:r>
          </a:p>
          <a:p>
            <a:r>
              <a:rPr lang="en-US" dirty="0">
                <a:solidFill>
                  <a:prstClr val="black"/>
                </a:solidFill>
              </a:rPr>
              <a:t>How to do no harm and avoid re-</a:t>
            </a:r>
            <a:r>
              <a:rPr lang="en-US" dirty="0" err="1">
                <a:solidFill>
                  <a:prstClr val="black"/>
                </a:solidFill>
              </a:rPr>
              <a:t>traumatising</a:t>
            </a:r>
            <a:r>
              <a:rPr lang="en-US" dirty="0">
                <a:solidFill>
                  <a:prstClr val="black"/>
                </a:solidFill>
              </a:rPr>
              <a:t> victims of violence</a:t>
            </a:r>
          </a:p>
          <a:p>
            <a:r>
              <a:rPr lang="en-US" dirty="0">
                <a:solidFill>
                  <a:prstClr val="black"/>
                </a:solidFill>
              </a:rPr>
              <a:t>How to protect a client’s confidentiality and explain it’s limits</a:t>
            </a:r>
          </a:p>
          <a:p>
            <a:endParaRPr lang="en-AU" dirty="0"/>
          </a:p>
        </p:txBody>
      </p:sp>
    </p:spTree>
    <p:extLst>
      <p:ext uri="{BB962C8B-B14F-4D97-AF65-F5344CB8AC3E}">
        <p14:creationId xmlns:p14="http://schemas.microsoft.com/office/powerpoint/2010/main" val="919282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Important messages</a:t>
            </a:r>
          </a:p>
        </p:txBody>
      </p:sp>
      <p:sp>
        <p:nvSpPr>
          <p:cNvPr id="3" name="Content Placeholder 2"/>
          <p:cNvSpPr>
            <a:spLocks noGrp="1"/>
          </p:cNvSpPr>
          <p:nvPr>
            <p:ph idx="1"/>
          </p:nvPr>
        </p:nvSpPr>
        <p:spPr/>
        <p:txBody>
          <a:bodyPr/>
          <a:lstStyle/>
          <a:p>
            <a:r>
              <a:rPr lang="en-AU" dirty="0"/>
              <a:t>Responding with empathy is one of the most important things you can do</a:t>
            </a:r>
          </a:p>
          <a:p>
            <a:r>
              <a:rPr lang="en-AU" dirty="0"/>
              <a:t>Never blame the victim</a:t>
            </a:r>
          </a:p>
          <a:p>
            <a:r>
              <a:rPr lang="en-AU" dirty="0"/>
              <a:t>You are required to maintain confidentiality</a:t>
            </a:r>
          </a:p>
          <a:p>
            <a:r>
              <a:rPr lang="en-AU" dirty="0"/>
              <a:t>Obligation to help children</a:t>
            </a:r>
          </a:p>
          <a:p>
            <a:r>
              <a:rPr lang="en-AU" dirty="0"/>
              <a:t>Practise conveying empathy, confidentiality and reinforcing her value in your own words</a:t>
            </a:r>
          </a:p>
        </p:txBody>
      </p:sp>
    </p:spTree>
    <p:extLst>
      <p:ext uri="{BB962C8B-B14F-4D97-AF65-F5344CB8AC3E}">
        <p14:creationId xmlns:p14="http://schemas.microsoft.com/office/powerpoint/2010/main" val="319196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Review of </a:t>
            </a:r>
            <a:r>
              <a:rPr lang="en-US" dirty="0" err="1">
                <a:solidFill>
                  <a:prstClr val="black"/>
                </a:solidFill>
              </a:rPr>
              <a:t>HaHu</a:t>
            </a:r>
            <a:r>
              <a:rPr lang="en-US" dirty="0">
                <a:solidFill>
                  <a:prstClr val="black"/>
                </a:solidFill>
              </a:rPr>
              <a:t> </a:t>
            </a:r>
            <a:r>
              <a:rPr lang="en-US" dirty="0" err="1">
                <a:solidFill>
                  <a:prstClr val="black"/>
                </a:solidFill>
              </a:rPr>
              <a:t>ReLaSAuN</a:t>
            </a:r>
            <a:r>
              <a:rPr lang="en-US" dirty="0">
                <a:solidFill>
                  <a:prstClr val="black"/>
                </a:solidFill>
              </a:rPr>
              <a:t> </a:t>
            </a:r>
            <a:r>
              <a:rPr lang="en-US" dirty="0" err="1">
                <a:solidFill>
                  <a:prstClr val="black"/>
                </a:solidFill>
              </a:rPr>
              <a:t>di’ak</a:t>
            </a:r>
            <a:endParaRPr lang="en-AU" dirty="0"/>
          </a:p>
        </p:txBody>
      </p:sp>
      <p:pic>
        <p:nvPicPr>
          <p:cNvPr id="6" name="Content Placeholder 5">
            <a:extLst>
              <a:ext uri="{FF2B5EF4-FFF2-40B4-BE49-F238E27FC236}">
                <a16:creationId xmlns:a16="http://schemas.microsoft.com/office/drawing/2014/main" id="{4D8FF5D9-1EA2-4C11-93A4-4945CC8C1023}"/>
              </a:ext>
            </a:extLst>
          </p:cNvPr>
          <p:cNvPicPr>
            <a:picLocks noGrp="1" noChangeAspect="1"/>
          </p:cNvPicPr>
          <p:nvPr>
            <p:ph idx="1"/>
          </p:nvPr>
        </p:nvPicPr>
        <p:blipFill>
          <a:blip r:embed="rId3"/>
          <a:stretch>
            <a:fillRect/>
          </a:stretch>
        </p:blipFill>
        <p:spPr>
          <a:xfrm>
            <a:off x="2809318" y="1600200"/>
            <a:ext cx="3525364" cy="4525963"/>
          </a:xfrm>
          <a:prstGeom prst="rect">
            <a:avLst/>
          </a:prstGeom>
        </p:spPr>
      </p:pic>
    </p:spTree>
    <p:extLst>
      <p:ext uri="{BB962C8B-B14F-4D97-AF65-F5344CB8AC3E}">
        <p14:creationId xmlns:p14="http://schemas.microsoft.com/office/powerpoint/2010/main" val="3893010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 with empathy</a:t>
            </a:r>
          </a:p>
        </p:txBody>
      </p:sp>
      <p:sp>
        <p:nvSpPr>
          <p:cNvPr id="3" name="Content Placeholder 2"/>
          <p:cNvSpPr>
            <a:spLocks noGrp="1"/>
          </p:cNvSpPr>
          <p:nvPr>
            <p:ph idx="1"/>
          </p:nvPr>
        </p:nvSpPr>
        <p:spPr>
          <a:xfrm>
            <a:off x="457200" y="2869531"/>
            <a:ext cx="8229600" cy="3564519"/>
          </a:xfrm>
        </p:spPr>
        <p:txBody>
          <a:bodyPr>
            <a:normAutofit fontScale="92500"/>
          </a:bodyPr>
          <a:lstStyle/>
          <a:p>
            <a:r>
              <a:rPr lang="en-US" dirty="0"/>
              <a:t>Empathy shapes people’s experience of care</a:t>
            </a:r>
          </a:p>
          <a:p>
            <a:r>
              <a:rPr lang="en-US" dirty="0"/>
              <a:t>Showing empathy is one of the most important things you can do for survivors of violence</a:t>
            </a:r>
          </a:p>
          <a:p>
            <a:r>
              <a:rPr lang="en-US" dirty="0"/>
              <a:t>Empathy means:</a:t>
            </a:r>
          </a:p>
          <a:p>
            <a:pPr lvl="1"/>
            <a:r>
              <a:rPr lang="en-US" dirty="0"/>
              <a:t>Understand the situation from her perspective</a:t>
            </a:r>
          </a:p>
          <a:p>
            <a:pPr lvl="1"/>
            <a:r>
              <a:rPr lang="en-US" dirty="0"/>
              <a:t>Check your understanding and reinforce her value</a:t>
            </a:r>
          </a:p>
          <a:p>
            <a:pPr lvl="1"/>
            <a:r>
              <a:rPr lang="en-US" dirty="0"/>
              <a:t>Act of the information in a way that is helpful</a:t>
            </a:r>
          </a:p>
        </p:txBody>
      </p:sp>
      <p:pic>
        <p:nvPicPr>
          <p:cNvPr id="4" name="Picture 3"/>
          <p:cNvPicPr>
            <a:picLocks noChangeAspect="1"/>
          </p:cNvPicPr>
          <p:nvPr/>
        </p:nvPicPr>
        <p:blipFill>
          <a:blip r:embed="rId3"/>
          <a:stretch>
            <a:fillRect/>
          </a:stretch>
        </p:blipFill>
        <p:spPr>
          <a:xfrm>
            <a:off x="1241225" y="1319504"/>
            <a:ext cx="6661541" cy="1153534"/>
          </a:xfrm>
          <a:prstGeom prst="rect">
            <a:avLst/>
          </a:prstGeom>
        </p:spPr>
      </p:pic>
    </p:spTree>
    <p:extLst>
      <p:ext uri="{BB962C8B-B14F-4D97-AF65-F5344CB8AC3E}">
        <p14:creationId xmlns:p14="http://schemas.microsoft.com/office/powerpoint/2010/main" val="3906162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4282" y="274638"/>
            <a:ext cx="8236914" cy="806450"/>
          </a:xfrm>
        </p:spPr>
        <p:txBody>
          <a:bodyPr/>
          <a:lstStyle/>
          <a:p>
            <a:r>
              <a:rPr lang="en-AU" dirty="0"/>
              <a:t>Empathy</a:t>
            </a:r>
          </a:p>
        </p:txBody>
      </p:sp>
      <p:pic>
        <p:nvPicPr>
          <p:cNvPr id="5" name="Picture 4"/>
          <p:cNvPicPr>
            <a:picLocks noChangeAspect="1"/>
          </p:cNvPicPr>
          <p:nvPr/>
        </p:nvPicPr>
        <p:blipFill>
          <a:blip r:embed="rId3"/>
          <a:stretch>
            <a:fillRect/>
          </a:stretch>
        </p:blipFill>
        <p:spPr>
          <a:xfrm>
            <a:off x="689105" y="1621978"/>
            <a:ext cx="7882832" cy="4646639"/>
          </a:xfrm>
          <a:prstGeom prst="rect">
            <a:avLst/>
          </a:prstGeom>
        </p:spPr>
      </p:pic>
    </p:spTree>
    <p:extLst>
      <p:ext uri="{BB962C8B-B14F-4D97-AF65-F5344CB8AC3E}">
        <p14:creationId xmlns:p14="http://schemas.microsoft.com/office/powerpoint/2010/main" val="362896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E0E5-A34D-45EE-B759-E377106CD15C}"/>
              </a:ext>
            </a:extLst>
          </p:cNvPr>
          <p:cNvSpPr>
            <a:spLocks noGrp="1"/>
          </p:cNvSpPr>
          <p:nvPr>
            <p:ph type="title"/>
          </p:nvPr>
        </p:nvSpPr>
        <p:spPr/>
        <p:txBody>
          <a:bodyPr>
            <a:normAutofit/>
          </a:bodyPr>
          <a:lstStyle/>
          <a:p>
            <a:r>
              <a:rPr lang="en-AU" dirty="0"/>
              <a:t>Video on meaning of empathy</a:t>
            </a:r>
          </a:p>
        </p:txBody>
      </p:sp>
      <p:pic>
        <p:nvPicPr>
          <p:cNvPr id="5" name="Picture 4" descr="A person looking at the camera&#10;&#10;Description automatically generated">
            <a:extLst>
              <a:ext uri="{FF2B5EF4-FFF2-40B4-BE49-F238E27FC236}">
                <a16:creationId xmlns:a16="http://schemas.microsoft.com/office/drawing/2014/main" id="{BCC59C25-5410-4A29-870F-D5048876FC5C}"/>
              </a:ext>
            </a:extLst>
          </p:cNvPr>
          <p:cNvPicPr>
            <a:picLocks noChangeAspect="1"/>
          </p:cNvPicPr>
          <p:nvPr/>
        </p:nvPicPr>
        <p:blipFill>
          <a:blip r:embed="rId3"/>
          <a:stretch>
            <a:fillRect/>
          </a:stretch>
        </p:blipFill>
        <p:spPr>
          <a:xfrm>
            <a:off x="0" y="1718109"/>
            <a:ext cx="9144000" cy="5139891"/>
          </a:xfrm>
          <a:prstGeom prst="rect">
            <a:avLst/>
          </a:prstGeom>
        </p:spPr>
      </p:pic>
    </p:spTree>
    <p:extLst>
      <p:ext uri="{BB962C8B-B14F-4D97-AF65-F5344CB8AC3E}">
        <p14:creationId xmlns:p14="http://schemas.microsoft.com/office/powerpoint/2010/main" val="3152612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29B40-AC22-46BC-93E7-107E0F407981}"/>
              </a:ext>
            </a:extLst>
          </p:cNvPr>
          <p:cNvSpPr>
            <a:spLocks noGrp="1"/>
          </p:cNvSpPr>
          <p:nvPr>
            <p:ph type="title"/>
          </p:nvPr>
        </p:nvSpPr>
        <p:spPr>
          <a:xfrm>
            <a:off x="457200" y="274638"/>
            <a:ext cx="6126480" cy="1143000"/>
          </a:xfrm>
        </p:spPr>
        <p:txBody>
          <a:bodyPr/>
          <a:lstStyle/>
          <a:p>
            <a:r>
              <a:rPr lang="en-US" dirty="0"/>
              <a:t>Active listening</a:t>
            </a:r>
            <a:endParaRPr lang="en-GB" b="1" dirty="0"/>
          </a:p>
        </p:txBody>
      </p:sp>
      <p:sp>
        <p:nvSpPr>
          <p:cNvPr id="3" name="Content Placeholder 2">
            <a:extLst>
              <a:ext uri="{FF2B5EF4-FFF2-40B4-BE49-F238E27FC236}">
                <a16:creationId xmlns:a16="http://schemas.microsoft.com/office/drawing/2014/main" id="{523F6CE6-606D-47C3-BEB9-F0A33953C0EA}"/>
              </a:ext>
            </a:extLst>
          </p:cNvPr>
          <p:cNvSpPr>
            <a:spLocks noGrp="1"/>
          </p:cNvSpPr>
          <p:nvPr>
            <p:ph idx="1"/>
          </p:nvPr>
        </p:nvSpPr>
        <p:spPr>
          <a:xfrm>
            <a:off x="457200" y="2352502"/>
            <a:ext cx="8229600" cy="3923290"/>
          </a:xfrm>
        </p:spPr>
        <p:txBody>
          <a:bodyPr>
            <a:noAutofit/>
          </a:bodyPr>
          <a:lstStyle/>
          <a:p>
            <a:r>
              <a:rPr lang="en-US" dirty="0">
                <a:solidFill>
                  <a:prstClr val="black"/>
                </a:solidFill>
              </a:rPr>
              <a:t>Listen with your eyes, ears, and heart</a:t>
            </a:r>
          </a:p>
          <a:p>
            <a:r>
              <a:rPr lang="en-US" dirty="0">
                <a:solidFill>
                  <a:prstClr val="black"/>
                </a:solidFill>
              </a:rPr>
              <a:t>Give her time</a:t>
            </a:r>
          </a:p>
          <a:p>
            <a:r>
              <a:rPr lang="en-US" dirty="0">
                <a:solidFill>
                  <a:prstClr val="black"/>
                </a:solidFill>
              </a:rPr>
              <a:t>Learn what is most important to her</a:t>
            </a:r>
          </a:p>
          <a:p>
            <a:r>
              <a:rPr lang="en-US" dirty="0">
                <a:solidFill>
                  <a:prstClr val="black"/>
                </a:solidFill>
              </a:rPr>
              <a:t>Understand her point of view</a:t>
            </a:r>
          </a:p>
          <a:p>
            <a:r>
              <a:rPr lang="en-US" dirty="0">
                <a:solidFill>
                  <a:prstClr val="black"/>
                </a:solidFill>
              </a:rPr>
              <a:t>Pay attention to her verbal and non-verbal communication</a:t>
            </a:r>
            <a:endParaRPr lang="en-GB" dirty="0"/>
          </a:p>
        </p:txBody>
      </p:sp>
      <p:pic>
        <p:nvPicPr>
          <p:cNvPr id="5" name="Picture 4"/>
          <p:cNvPicPr>
            <a:picLocks noChangeAspect="1"/>
          </p:cNvPicPr>
          <p:nvPr/>
        </p:nvPicPr>
        <p:blipFill rotWithShape="1">
          <a:blip r:embed="rId3"/>
          <a:srcRect l="16480" t="6769" r="17101" b="6785"/>
          <a:stretch/>
        </p:blipFill>
        <p:spPr>
          <a:xfrm>
            <a:off x="5818909" y="133004"/>
            <a:ext cx="2227811" cy="2219498"/>
          </a:xfrm>
          <a:prstGeom prst="rect">
            <a:avLst/>
          </a:prstGeom>
        </p:spPr>
      </p:pic>
    </p:spTree>
    <p:extLst>
      <p:ext uri="{BB962C8B-B14F-4D97-AF65-F5344CB8AC3E}">
        <p14:creationId xmlns:p14="http://schemas.microsoft.com/office/powerpoint/2010/main" val="2803714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Active listening</a:t>
            </a:r>
          </a:p>
        </p:txBody>
      </p:sp>
      <p:sp>
        <p:nvSpPr>
          <p:cNvPr id="3" name="Content Placeholder 2"/>
          <p:cNvSpPr>
            <a:spLocks noGrp="1"/>
          </p:cNvSpPr>
          <p:nvPr>
            <p:ph idx="1"/>
          </p:nvPr>
        </p:nvSpPr>
        <p:spPr>
          <a:xfrm>
            <a:off x="457200" y="1417638"/>
            <a:ext cx="8229600" cy="5008100"/>
          </a:xfrm>
        </p:spPr>
        <p:txBody>
          <a:bodyPr>
            <a:noAutofit/>
          </a:bodyPr>
          <a:lstStyle/>
          <a:p>
            <a:r>
              <a:rPr lang="en-AU" sz="2800" dirty="0"/>
              <a:t>Acknowledge her feelings - </a:t>
            </a:r>
            <a:r>
              <a:rPr lang="en-AU" sz="2400" i="1" dirty="0"/>
              <a:t>“that must have been very frightening”</a:t>
            </a:r>
            <a:endParaRPr lang="en-AU" sz="2400" dirty="0"/>
          </a:p>
          <a:p>
            <a:r>
              <a:rPr lang="en-AU" sz="2800" dirty="0"/>
              <a:t>Encourage her to keep talking - </a:t>
            </a:r>
            <a:r>
              <a:rPr lang="en-AU" sz="2400" i="1" dirty="0"/>
              <a:t>“and then what happened?”</a:t>
            </a:r>
            <a:endParaRPr lang="en-AU" sz="2400" dirty="0"/>
          </a:p>
          <a:p>
            <a:r>
              <a:rPr lang="en-AU" sz="2800" dirty="0"/>
              <a:t>Allow for silence - </a:t>
            </a:r>
            <a:r>
              <a:rPr lang="en-AU" sz="2400" i="1" dirty="0"/>
              <a:t>“it’s ok, take your time”</a:t>
            </a:r>
            <a:endParaRPr lang="en-AU" sz="2400" dirty="0"/>
          </a:p>
          <a:p>
            <a:r>
              <a:rPr lang="en-AU" sz="2800" dirty="0"/>
              <a:t>Let her cry and express her feelings - </a:t>
            </a:r>
            <a:r>
              <a:rPr lang="en-AU" sz="2400" i="1" dirty="0"/>
              <a:t>“are you ok to continue?”</a:t>
            </a:r>
          </a:p>
          <a:p>
            <a:r>
              <a:rPr lang="en-AU" sz="2800" dirty="0"/>
              <a:t>Help her express her needs - </a:t>
            </a:r>
            <a:r>
              <a:rPr lang="en-AU" sz="2400" i="1" dirty="0"/>
              <a:t>“how can we help?”</a:t>
            </a:r>
            <a:endParaRPr lang="en-AU" sz="2400" dirty="0"/>
          </a:p>
          <a:p>
            <a:r>
              <a:rPr lang="en-AU" sz="2800" dirty="0"/>
              <a:t>Summarise and respect her wishes - </a:t>
            </a:r>
            <a:r>
              <a:rPr lang="en-AU" sz="2400" i="1" dirty="0"/>
              <a:t>“What I am hearing you say is…” </a:t>
            </a:r>
            <a:endParaRPr lang="en-US" sz="2400" i="1" dirty="0"/>
          </a:p>
          <a:p>
            <a:endParaRPr lang="en-AU" sz="2600" i="1" dirty="0"/>
          </a:p>
        </p:txBody>
      </p:sp>
    </p:spTree>
    <p:extLst>
      <p:ext uri="{BB962C8B-B14F-4D97-AF65-F5344CB8AC3E}">
        <p14:creationId xmlns:p14="http://schemas.microsoft.com/office/powerpoint/2010/main" val="3837305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Active Listening </a:t>
            </a:r>
          </a:p>
        </p:txBody>
      </p:sp>
      <p:sp>
        <p:nvSpPr>
          <p:cNvPr id="3" name="Content Placeholder 2"/>
          <p:cNvSpPr>
            <a:spLocks noGrp="1"/>
          </p:cNvSpPr>
          <p:nvPr>
            <p:ph idx="1"/>
          </p:nvPr>
        </p:nvSpPr>
        <p:spPr>
          <a:xfrm>
            <a:off x="457200" y="1491342"/>
            <a:ext cx="8229600" cy="4695371"/>
          </a:xfrm>
        </p:spPr>
        <p:txBody>
          <a:bodyPr>
            <a:normAutofit/>
          </a:bodyPr>
          <a:lstStyle/>
          <a:p>
            <a:pPr marL="514350" lvl="0" indent="-514350">
              <a:buFont typeface="+mj-lt"/>
              <a:buAutoNum type="arabicPeriod"/>
            </a:pPr>
            <a:r>
              <a:rPr lang="en-AU" i="1" dirty="0"/>
              <a:t>Break into groups of 2</a:t>
            </a:r>
          </a:p>
          <a:p>
            <a:pPr marL="514350" lvl="0" indent="-514350">
              <a:buFont typeface="+mj-lt"/>
              <a:buAutoNum type="arabicPeriod"/>
            </a:pPr>
            <a:r>
              <a:rPr lang="en-AU" i="1" dirty="0"/>
              <a:t>Think about a challenging situation you have been in recently, or it might be a situation and tell their partner about it</a:t>
            </a:r>
          </a:p>
          <a:p>
            <a:pPr marL="514350" lvl="0" indent="-514350">
              <a:buFont typeface="+mj-lt"/>
              <a:buAutoNum type="arabicPeriod"/>
            </a:pPr>
            <a:r>
              <a:rPr lang="en-AU" i="1" dirty="0"/>
              <a:t>One person is the listener who will demonstrate active listening and empathy first, then they swap</a:t>
            </a:r>
          </a:p>
          <a:p>
            <a:endParaRPr lang="en-US" dirty="0"/>
          </a:p>
        </p:txBody>
      </p:sp>
    </p:spTree>
    <p:extLst>
      <p:ext uri="{BB962C8B-B14F-4D97-AF65-F5344CB8AC3E}">
        <p14:creationId xmlns:p14="http://schemas.microsoft.com/office/powerpoint/2010/main" val="2256937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24941</TotalTime>
  <Words>5029</Words>
  <Application>Microsoft Office PowerPoint</Application>
  <PresentationFormat>On-screen Show (4:3)</PresentationFormat>
  <Paragraphs>291</Paragraphs>
  <Slides>20</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Responding with empathy (Re) Doing no harm (La) Protecting confidentiality (S)</vt:lpstr>
      <vt:lpstr>Module 7: Learning Objectives</vt:lpstr>
      <vt:lpstr>Review of HaHu ReLaSAuN di’ak</vt:lpstr>
      <vt:lpstr>Respond with empathy</vt:lpstr>
      <vt:lpstr>Empathy</vt:lpstr>
      <vt:lpstr>Video on meaning of empathy</vt:lpstr>
      <vt:lpstr>Active listening</vt:lpstr>
      <vt:lpstr>Active listening</vt:lpstr>
      <vt:lpstr>Activity: Active Listening </vt:lpstr>
      <vt:lpstr>DON’T BLAME THE VICTIM</vt:lpstr>
      <vt:lpstr>Other things to avoid</vt:lpstr>
      <vt:lpstr>Reinforce her value</vt:lpstr>
      <vt:lpstr>Further considerations when responding to children</vt:lpstr>
      <vt:lpstr>Activity: Good responses</vt:lpstr>
      <vt:lpstr>PowerPoint Presentation</vt:lpstr>
      <vt:lpstr>Limits to confidentiality</vt:lpstr>
      <vt:lpstr>Watch video role play</vt:lpstr>
      <vt:lpstr>Activity: Video role play</vt:lpstr>
      <vt:lpstr>Activity: Responding with empathy</vt:lpstr>
      <vt:lpstr>Important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Kayli Wild</cp:lastModifiedBy>
  <cp:revision>179</cp:revision>
  <dcterms:created xsi:type="dcterms:W3CDTF">2018-01-29T00:23:31Z</dcterms:created>
  <dcterms:modified xsi:type="dcterms:W3CDTF">2021-03-25T06:18:22Z</dcterms:modified>
</cp:coreProperties>
</file>